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xml" ContentType="application/vnd.openxmlformats-officedocument.drawingml.chart+xml"/>
  <Override PartName="/ppt/notesSlides/notesSlide34.xml" ContentType="application/vnd.openxmlformats-officedocument.presentationml.notesSlide+xml"/>
  <Override PartName="/ppt/charts/chart6.xml" ContentType="application/vnd.openxmlformats-officedocument.drawingml.chart+xml"/>
  <Override PartName="/ppt/notesSlides/notesSlide35.xml" ContentType="application/vnd.openxmlformats-officedocument.presentationml.notesSlide+xml"/>
  <Override PartName="/ppt/charts/chart7.xml" ContentType="application/vnd.openxmlformats-officedocument.drawingml.chart+xml"/>
  <Override PartName="/ppt/notesSlides/notesSlide36.xml" ContentType="application/vnd.openxmlformats-officedocument.presentationml.notesSlide+xml"/>
  <Override PartName="/ppt/charts/chart8.xml" ContentType="application/vnd.openxmlformats-officedocument.drawingml.chart+xml"/>
  <Override PartName="/ppt/notesSlides/notesSlide37.xml" ContentType="application/vnd.openxmlformats-officedocument.presentationml.notesSlide+xml"/>
  <Override PartName="/ppt/charts/chart9.xml" ContentType="application/vnd.openxmlformats-officedocument.drawingml.chart+xml"/>
  <Override PartName="/ppt/notesSlides/notesSlide38.xml" ContentType="application/vnd.openxmlformats-officedocument.presentationml.notesSlide+xml"/>
  <Override PartName="/ppt/charts/chart10.xml" ContentType="application/vnd.openxmlformats-officedocument.drawingml.chart+xml"/>
  <Override PartName="/ppt/notesSlides/notesSlide39.xml" ContentType="application/vnd.openxmlformats-officedocument.presentationml.notesSlide+xml"/>
  <Override PartName="/ppt/charts/chart11.xml" ContentType="application/vnd.openxmlformats-officedocument.drawingml.chart+xml"/>
  <Override PartName="/ppt/notesSlides/notesSlide40.xml" ContentType="application/vnd.openxmlformats-officedocument.presentationml.notesSlide+xml"/>
  <Override PartName="/ppt/charts/chart12.xml" ContentType="application/vnd.openxmlformats-officedocument.drawingml.chart+xml"/>
  <Override PartName="/ppt/notesSlides/notesSlide41.xml" ContentType="application/vnd.openxmlformats-officedocument.presentationml.notesSlide+xml"/>
  <Override PartName="/ppt/charts/chart13.xml" ContentType="application/vnd.openxmlformats-officedocument.drawingml.chart+xml"/>
  <Override PartName="/ppt/notesSlides/notesSlide42.xml" ContentType="application/vnd.openxmlformats-officedocument.presentationml.notesSlide+xml"/>
  <Override PartName="/ppt/charts/chart14.xml" ContentType="application/vnd.openxmlformats-officedocument.drawingml.chart+xml"/>
  <Override PartName="/ppt/notesSlides/notesSlide43.xml" ContentType="application/vnd.openxmlformats-officedocument.presentationml.notesSlide+xml"/>
  <Override PartName="/ppt/charts/chart15.xml" ContentType="application/vnd.openxmlformats-officedocument.drawingml.chart+xml"/>
  <Override PartName="/ppt/notesSlides/notesSlide44.xml" ContentType="application/vnd.openxmlformats-officedocument.presentationml.notesSlide+xml"/>
  <Override PartName="/ppt/charts/chart16.xml" ContentType="application/vnd.openxmlformats-officedocument.drawingml.chart+xml"/>
  <Override PartName="/ppt/notesSlides/notesSlide45.xml" ContentType="application/vnd.openxmlformats-officedocument.presentationml.notesSlide+xml"/>
  <Override PartName="/ppt/charts/chart17.xml" ContentType="application/vnd.openxmlformats-officedocument.drawingml.chart+xml"/>
  <Override PartName="/ppt/notesSlides/notesSlide46.xml" ContentType="application/vnd.openxmlformats-officedocument.presentationml.notesSlide+xml"/>
  <Override PartName="/ppt/charts/chart18.xml" ContentType="application/vnd.openxmlformats-officedocument.drawingml.chart+xml"/>
  <Override PartName="/ppt/notesSlides/notesSlide47.xml" ContentType="application/vnd.openxmlformats-officedocument.presentationml.notesSlide+xml"/>
  <Override PartName="/ppt/charts/chart19.xml" ContentType="application/vnd.openxmlformats-officedocument.drawingml.chart+xml"/>
  <Override PartName="/ppt/notesSlides/notesSlide48.xml" ContentType="application/vnd.openxmlformats-officedocument.presentationml.notesSlide+xml"/>
  <Override PartName="/ppt/charts/chart20.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1.xml" ContentType="application/vnd.openxmlformats-officedocument.drawingml.chart+xml"/>
  <Override PartName="/ppt/notesSlides/notesSlide52.xml" ContentType="application/vnd.openxmlformats-officedocument.presentationml.notesSlide+xml"/>
  <Override PartName="/ppt/charts/chart22.xml" ContentType="application/vnd.openxmlformats-officedocument.drawingml.chart+xml"/>
  <Override PartName="/ppt/notesSlides/notesSlide53.xml" ContentType="application/vnd.openxmlformats-officedocument.presentationml.notesSlide+xml"/>
  <Override PartName="/ppt/charts/chart23.xml" ContentType="application/vnd.openxmlformats-officedocument.drawingml.chart+xml"/>
  <Override PartName="/ppt/notesSlides/notesSlide54.xml" ContentType="application/vnd.openxmlformats-officedocument.presentationml.notesSlide+xml"/>
  <Override PartName="/ppt/charts/chart24.xml" ContentType="application/vnd.openxmlformats-officedocument.drawingml.chart+xml"/>
  <Override PartName="/ppt/notesSlides/notesSlide55.xml" ContentType="application/vnd.openxmlformats-officedocument.presentationml.notesSlide+xml"/>
  <Override PartName="/ppt/charts/chart25.xml" ContentType="application/vnd.openxmlformats-officedocument.drawingml.chart+xml"/>
  <Override PartName="/ppt/notesSlides/notesSlide56.xml" ContentType="application/vnd.openxmlformats-officedocument.presentationml.notesSlide+xml"/>
  <Override PartName="/ppt/charts/chart26.xml" ContentType="application/vnd.openxmlformats-officedocument.drawingml.chart+xml"/>
  <Override PartName="/ppt/notesSlides/notesSlide57.xml" ContentType="application/vnd.openxmlformats-officedocument.presentationml.notesSlide+xml"/>
  <Override PartName="/ppt/charts/chart27.xml" ContentType="application/vnd.openxmlformats-officedocument.drawingml.chart+xml"/>
  <Override PartName="/ppt/notesSlides/notesSlide58.xml" ContentType="application/vnd.openxmlformats-officedocument.presentationml.notesSlide+xml"/>
  <Override PartName="/ppt/charts/chart28.xml" ContentType="application/vnd.openxmlformats-officedocument.drawingml.chart+xml"/>
  <Override PartName="/ppt/notesSlides/notesSlide59.xml" ContentType="application/vnd.openxmlformats-officedocument.presentationml.notesSlide+xml"/>
  <Override PartName="/ppt/charts/chart29.xml" ContentType="application/vnd.openxmlformats-officedocument.drawingml.chart+xml"/>
  <Override PartName="/ppt/notesSlides/notesSlide60.xml" ContentType="application/vnd.openxmlformats-officedocument.presentationml.notesSlide+xml"/>
  <Override PartName="/ppt/charts/chart30.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7" r:id="rId4"/>
    <p:sldMasterId id="2147483670" r:id="rId5"/>
  </p:sldMasterIdLst>
  <p:notesMasterIdLst>
    <p:notesMasterId r:id="rId127"/>
  </p:notesMasterIdLst>
  <p:handoutMasterIdLst>
    <p:handoutMasterId r:id="rId128"/>
  </p:handoutMasterIdLst>
  <p:sldIdLst>
    <p:sldId id="256" r:id="rId6"/>
    <p:sldId id="259" r:id="rId7"/>
    <p:sldId id="260" r:id="rId8"/>
    <p:sldId id="372" r:id="rId9"/>
    <p:sldId id="373" r:id="rId10"/>
    <p:sldId id="261" r:id="rId11"/>
    <p:sldId id="374" r:id="rId12"/>
    <p:sldId id="258" r:id="rId13"/>
    <p:sldId id="401" r:id="rId14"/>
    <p:sldId id="264" r:id="rId15"/>
    <p:sldId id="265" r:id="rId16"/>
    <p:sldId id="268" r:id="rId17"/>
    <p:sldId id="270" r:id="rId18"/>
    <p:sldId id="272" r:id="rId19"/>
    <p:sldId id="274" r:id="rId20"/>
    <p:sldId id="276" r:id="rId21"/>
    <p:sldId id="278" r:id="rId22"/>
    <p:sldId id="280" r:id="rId23"/>
    <p:sldId id="282" r:id="rId24"/>
    <p:sldId id="284" r:id="rId25"/>
    <p:sldId id="286" r:id="rId26"/>
    <p:sldId id="288" r:id="rId27"/>
    <p:sldId id="290" r:id="rId28"/>
    <p:sldId id="292" r:id="rId29"/>
    <p:sldId id="296" r:id="rId30"/>
    <p:sldId id="297" r:id="rId31"/>
    <p:sldId id="298" r:id="rId32"/>
    <p:sldId id="299" r:id="rId33"/>
    <p:sldId id="300" r:id="rId34"/>
    <p:sldId id="301" r:id="rId35"/>
    <p:sldId id="302" r:id="rId36"/>
    <p:sldId id="303" r:id="rId37"/>
    <p:sldId id="311" r:id="rId38"/>
    <p:sldId id="312" r:id="rId39"/>
    <p:sldId id="313" r:id="rId40"/>
    <p:sldId id="314" r:id="rId41"/>
    <p:sldId id="315" r:id="rId42"/>
    <p:sldId id="316" r:id="rId43"/>
    <p:sldId id="317" r:id="rId44"/>
    <p:sldId id="318" r:id="rId45"/>
    <p:sldId id="319" r:id="rId46"/>
    <p:sldId id="320"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402" r:id="rId71"/>
    <p:sldId id="385" r:id="rId72"/>
    <p:sldId id="403" r:id="rId73"/>
    <p:sldId id="404" r:id="rId74"/>
    <p:sldId id="405" r:id="rId75"/>
    <p:sldId id="406" r:id="rId76"/>
    <p:sldId id="407" r:id="rId77"/>
    <p:sldId id="408" r:id="rId78"/>
    <p:sldId id="409" r:id="rId79"/>
    <p:sldId id="410" r:id="rId80"/>
    <p:sldId id="411" r:id="rId81"/>
    <p:sldId id="412" r:id="rId82"/>
    <p:sldId id="413" r:id="rId83"/>
    <p:sldId id="414" r:id="rId84"/>
    <p:sldId id="415" r:id="rId85"/>
    <p:sldId id="345" r:id="rId86"/>
    <p:sldId id="347" r:id="rId87"/>
    <p:sldId id="349" r:id="rId88"/>
    <p:sldId id="350" r:id="rId89"/>
    <p:sldId id="351" r:id="rId90"/>
    <p:sldId id="352" r:id="rId91"/>
    <p:sldId id="353" r:id="rId92"/>
    <p:sldId id="354" r:id="rId93"/>
    <p:sldId id="355" r:id="rId94"/>
    <p:sldId id="356" r:id="rId95"/>
    <p:sldId id="357" r:id="rId96"/>
    <p:sldId id="358" r:id="rId97"/>
    <p:sldId id="348" r:id="rId98"/>
    <p:sldId id="361" r:id="rId99"/>
    <p:sldId id="360" r:id="rId100"/>
    <p:sldId id="362" r:id="rId101"/>
    <p:sldId id="363" r:id="rId102"/>
    <p:sldId id="364" r:id="rId103"/>
    <p:sldId id="365" r:id="rId104"/>
    <p:sldId id="366" r:id="rId105"/>
    <p:sldId id="367" r:id="rId106"/>
    <p:sldId id="379" r:id="rId107"/>
    <p:sldId id="377" r:id="rId108"/>
    <p:sldId id="381" r:id="rId109"/>
    <p:sldId id="384" r:id="rId110"/>
    <p:sldId id="386" r:id="rId111"/>
    <p:sldId id="391" r:id="rId112"/>
    <p:sldId id="392" r:id="rId113"/>
    <p:sldId id="393" r:id="rId114"/>
    <p:sldId id="398" r:id="rId115"/>
    <p:sldId id="388" r:id="rId116"/>
    <p:sldId id="394" r:id="rId117"/>
    <p:sldId id="395" r:id="rId118"/>
    <p:sldId id="396" r:id="rId119"/>
    <p:sldId id="397" r:id="rId120"/>
    <p:sldId id="389" r:id="rId121"/>
    <p:sldId id="399" r:id="rId122"/>
    <p:sldId id="400" r:id="rId123"/>
    <p:sldId id="371" r:id="rId124"/>
    <p:sldId id="375" r:id="rId125"/>
    <p:sldId id="376" r:id="rId126"/>
  </p:sldIdLst>
  <p:sldSz cx="9144000" cy="6858000" type="screen4x3"/>
  <p:notesSz cx="68834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p:scale>
          <a:sx n="134" d="100"/>
          <a:sy n="134" d="100"/>
        </p:scale>
        <p:origin x="-9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42"/>
            <c:invertIfNegative val="0"/>
            <c:bubble3D val="0"/>
            <c:spPr>
              <a:solidFill>
                <a:schemeClr val="accent1"/>
              </a:solidFill>
              <a:ln>
                <a:solidFill>
                  <a:schemeClr val="tx1"/>
                </a:solidFill>
              </a:ln>
            </c:spPr>
          </c:dPt>
          <c:dPt>
            <c:idx val="43"/>
            <c:invertIfNegative val="0"/>
            <c:bubble3D val="0"/>
            <c:spPr>
              <a:solidFill>
                <a:schemeClr val="accent1"/>
              </a:solidFill>
              <a:ln>
                <a:solidFill>
                  <a:schemeClr val="tx1"/>
                </a:solidFill>
              </a:ln>
            </c:spPr>
          </c:dPt>
          <c:dPt>
            <c:idx val="44"/>
            <c:invertIfNegative val="0"/>
            <c:bubble3D val="0"/>
            <c:spPr>
              <a:solidFill>
                <a:schemeClr val="accent1"/>
              </a:solidFill>
              <a:ln>
                <a:solidFill>
                  <a:schemeClr val="tx1"/>
                </a:solidFill>
              </a:ln>
            </c:spPr>
          </c:dPt>
          <c:dPt>
            <c:idx val="45"/>
            <c:invertIfNegative val="0"/>
            <c:bubble3D val="0"/>
            <c:spPr>
              <a:solidFill>
                <a:schemeClr val="accent1"/>
              </a:solidFill>
              <a:ln>
                <a:solidFill>
                  <a:schemeClr val="tx1"/>
                </a:solidFill>
              </a:ln>
            </c:spPr>
          </c:dPt>
          <c:dPt>
            <c:idx val="46"/>
            <c:invertIfNegative val="0"/>
            <c:bubble3D val="0"/>
            <c:spPr>
              <a:solidFill>
                <a:schemeClr val="accent2"/>
              </a:solidFill>
              <a:ln>
                <a:solidFill>
                  <a:schemeClr val="tx1"/>
                </a:solidFill>
              </a:ln>
            </c:spPr>
          </c:dPt>
          <c:dPt>
            <c:idx val="47"/>
            <c:invertIfNegative val="0"/>
            <c:bubble3D val="0"/>
            <c:spPr>
              <a:solidFill>
                <a:schemeClr val="accent2"/>
              </a:solidFill>
              <a:ln>
                <a:solidFill>
                  <a:schemeClr val="tx1"/>
                </a:solidFill>
              </a:ln>
            </c:spPr>
          </c:dPt>
          <c:dPt>
            <c:idx val="48"/>
            <c:invertIfNegative val="0"/>
            <c:bubble3D val="0"/>
            <c:spPr>
              <a:solidFill>
                <a:schemeClr val="accent2"/>
              </a:solidFill>
              <a:ln>
                <a:solidFill>
                  <a:schemeClr val="tx1"/>
                </a:solidFill>
              </a:ln>
            </c:spPr>
          </c:dPt>
          <c:dPt>
            <c:idx val="49"/>
            <c:invertIfNegative val="0"/>
            <c:bubble3D val="0"/>
            <c:spPr>
              <a:solidFill>
                <a:schemeClr val="accent2"/>
              </a:solidFill>
              <a:ln>
                <a:solidFill>
                  <a:schemeClr val="tx1"/>
                </a:solidFill>
              </a:ln>
            </c:spPr>
          </c:dPt>
          <c:dPt>
            <c:idx val="50"/>
            <c:invertIfNegative val="0"/>
            <c:bubble3D val="0"/>
            <c:spPr>
              <a:solidFill>
                <a:schemeClr val="accent2"/>
              </a:solidFill>
              <a:ln>
                <a:solidFill>
                  <a:schemeClr val="tx1"/>
                </a:solidFill>
              </a:ln>
            </c:spPr>
          </c:dPt>
          <c:dPt>
            <c:idx val="51"/>
            <c:invertIfNegative val="0"/>
            <c:bubble3D val="0"/>
            <c:spPr>
              <a:solidFill>
                <a:schemeClr val="accent2"/>
              </a:solidFill>
              <a:ln>
                <a:solidFill>
                  <a:schemeClr val="tx1"/>
                </a:solidFill>
              </a:ln>
            </c:spPr>
          </c:dPt>
          <c:dPt>
            <c:idx val="52"/>
            <c:invertIfNegative val="0"/>
            <c:bubble3D val="0"/>
            <c:spPr>
              <a:solidFill>
                <a:schemeClr val="accent2"/>
              </a:solidFill>
              <a:ln>
                <a:solidFill>
                  <a:schemeClr val="tx1"/>
                </a:solidFill>
              </a:ln>
            </c:spPr>
          </c:dPt>
          <c:dPt>
            <c:idx val="53"/>
            <c:invertIfNegative val="0"/>
            <c:bubble3D val="0"/>
            <c:spPr>
              <a:solidFill>
                <a:schemeClr val="accent2"/>
              </a:solidFill>
              <a:ln>
                <a:solidFill>
                  <a:schemeClr val="tx1"/>
                </a:solidFill>
              </a:ln>
            </c:spPr>
          </c:dPt>
          <c:dPt>
            <c:idx val="54"/>
            <c:invertIfNegative val="0"/>
            <c:bubble3D val="0"/>
            <c:spPr>
              <a:solidFill>
                <a:schemeClr val="accent2"/>
              </a:solidFill>
              <a:ln>
                <a:solidFill>
                  <a:schemeClr val="tx1"/>
                </a:solidFill>
              </a:ln>
            </c:spPr>
          </c:dPt>
          <c:dPt>
            <c:idx val="55"/>
            <c:invertIfNegative val="0"/>
            <c:bubble3D val="0"/>
            <c:spPr>
              <a:solidFill>
                <a:schemeClr val="accent2"/>
              </a:solidFill>
              <a:ln>
                <a:solidFill>
                  <a:schemeClr val="tx1"/>
                </a:solidFill>
              </a:ln>
            </c:spPr>
          </c:dPt>
          <c:cat>
            <c:numRef>
              <c:f>Sheet1!$A$2:$A$57</c:f>
              <c:numCache>
                <c:formatCode>General</c:formatCode>
                <c:ptCount val="5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numCache>
            </c:numRef>
          </c:cat>
          <c:val>
            <c:numRef>
              <c:f>Sheet1!$B$2:$B$57</c:f>
              <c:numCache>
                <c:formatCode>_("$"* #,##0.00_);_("$"* \(#,##0.00\);_("$"* "-"??_);_(@_)</c:formatCode>
                <c:ptCount val="56"/>
                <c:pt idx="0">
                  <c:v>74.852999999999994</c:v>
                </c:pt>
                <c:pt idx="1">
                  <c:v>83.24</c:v>
                </c:pt>
                <c:pt idx="2">
                  <c:v>93.141000000000005</c:v>
                </c:pt>
                <c:pt idx="3">
                  <c:v>103.36499999999999</c:v>
                </c:pt>
                <c:pt idx="4">
                  <c:v>117.157</c:v>
                </c:pt>
                <c:pt idx="5">
                  <c:v>133.58500000000001</c:v>
                </c:pt>
                <c:pt idx="6">
                  <c:v>153.011</c:v>
                </c:pt>
                <c:pt idx="7">
                  <c:v>173.97900000000001</c:v>
                </c:pt>
                <c:pt idx="8">
                  <c:v>195.53200000000001</c:v>
                </c:pt>
                <c:pt idx="9">
                  <c:v>221.66</c:v>
                </c:pt>
                <c:pt idx="10">
                  <c:v>255.78299999999999</c:v>
                </c:pt>
                <c:pt idx="11">
                  <c:v>296.75299999999999</c:v>
                </c:pt>
                <c:pt idx="12">
                  <c:v>334.71</c:v>
                </c:pt>
                <c:pt idx="13">
                  <c:v>368.995</c:v>
                </c:pt>
                <c:pt idx="14">
                  <c:v>406.51600000000002</c:v>
                </c:pt>
                <c:pt idx="15">
                  <c:v>444.62299999999999</c:v>
                </c:pt>
                <c:pt idx="16">
                  <c:v>476.9</c:v>
                </c:pt>
                <c:pt idx="17">
                  <c:v>519.11599999999999</c:v>
                </c:pt>
                <c:pt idx="18">
                  <c:v>581.69799999999998</c:v>
                </c:pt>
                <c:pt idx="19">
                  <c:v>647.47299999999996</c:v>
                </c:pt>
                <c:pt idx="20">
                  <c:v>724.28200000000004</c:v>
                </c:pt>
                <c:pt idx="21">
                  <c:v>791.524</c:v>
                </c:pt>
                <c:pt idx="22">
                  <c:v>857.92700000000002</c:v>
                </c:pt>
                <c:pt idx="23">
                  <c:v>921.49900000000002</c:v>
                </c:pt>
                <c:pt idx="24">
                  <c:v>972.69600000000003</c:v>
                </c:pt>
                <c:pt idx="25">
                  <c:v>1027.4570000000001</c:v>
                </c:pt>
                <c:pt idx="26">
                  <c:v>1081.8610000000001</c:v>
                </c:pt>
                <c:pt idx="27">
                  <c:v>1142.6320000000001</c:v>
                </c:pt>
                <c:pt idx="28">
                  <c:v>1209.038</c:v>
                </c:pt>
                <c:pt idx="29">
                  <c:v>1286.6220000000001</c:v>
                </c:pt>
                <c:pt idx="30">
                  <c:v>1377.1849999999999</c:v>
                </c:pt>
                <c:pt idx="31">
                  <c:v>1494.116</c:v>
                </c:pt>
                <c:pt idx="32">
                  <c:v>1636.4159999999999</c:v>
                </c:pt>
                <c:pt idx="33">
                  <c:v>1774.297</c:v>
                </c:pt>
                <c:pt idx="34">
                  <c:v>1900.0450000000001</c:v>
                </c:pt>
                <c:pt idx="35">
                  <c:v>2029.1469999999999</c:v>
                </c:pt>
                <c:pt idx="36">
                  <c:v>2163.3000000000002</c:v>
                </c:pt>
                <c:pt idx="37">
                  <c:v>2298.3000000000002</c:v>
                </c:pt>
                <c:pt idx="38">
                  <c:v>2406.6</c:v>
                </c:pt>
                <c:pt idx="39">
                  <c:v>2501.1999999999998</c:v>
                </c:pt>
                <c:pt idx="40">
                  <c:v>2596.4</c:v>
                </c:pt>
                <c:pt idx="41">
                  <c:v>2687.9</c:v>
                </c:pt>
                <c:pt idx="42">
                  <c:v>2795.4</c:v>
                </c:pt>
                <c:pt idx="43">
                  <c:v>2877.6</c:v>
                </c:pt>
                <c:pt idx="44">
                  <c:v>3029.3</c:v>
                </c:pt>
                <c:pt idx="45">
                  <c:v>3205.6</c:v>
                </c:pt>
                <c:pt idx="46">
                  <c:v>3358.2</c:v>
                </c:pt>
                <c:pt idx="47">
                  <c:v>3539.3</c:v>
                </c:pt>
                <c:pt idx="48">
                  <c:v>3745.7</c:v>
                </c:pt>
                <c:pt idx="49">
                  <c:v>3965.5</c:v>
                </c:pt>
                <c:pt idx="50">
                  <c:v>4196.7</c:v>
                </c:pt>
                <c:pt idx="51">
                  <c:v>4441.8</c:v>
                </c:pt>
                <c:pt idx="52">
                  <c:v>4700.3999999999996</c:v>
                </c:pt>
                <c:pt idx="53">
                  <c:v>4972.2</c:v>
                </c:pt>
                <c:pt idx="54">
                  <c:v>5254.6</c:v>
                </c:pt>
                <c:pt idx="55">
                  <c:v>5548.8</c:v>
                </c:pt>
              </c:numCache>
            </c:numRef>
          </c:val>
        </c:ser>
        <c:dLbls>
          <c:showLegendKey val="0"/>
          <c:showVal val="0"/>
          <c:showCatName val="0"/>
          <c:showSerName val="0"/>
          <c:showPercent val="0"/>
          <c:showBubbleSize val="0"/>
        </c:dLbls>
        <c:gapWidth val="150"/>
        <c:axId val="74967296"/>
        <c:axId val="32833536"/>
      </c:barChart>
      <c:catAx>
        <c:axId val="74967296"/>
        <c:scaling>
          <c:orientation val="minMax"/>
        </c:scaling>
        <c:delete val="0"/>
        <c:axPos val="b"/>
        <c:numFmt formatCode="General" sourceLinked="1"/>
        <c:majorTickMark val="out"/>
        <c:minorTickMark val="none"/>
        <c:tickLblPos val="nextTo"/>
        <c:txPr>
          <a:bodyPr/>
          <a:lstStyle/>
          <a:p>
            <a:pPr>
              <a:defRPr sz="1400">
                <a:latin typeface="+mj-lt"/>
              </a:defRPr>
            </a:pPr>
            <a:endParaRPr lang="en-US"/>
          </a:p>
        </c:txPr>
        <c:crossAx val="32833536"/>
        <c:crosses val="autoZero"/>
        <c:auto val="1"/>
        <c:lblAlgn val="ctr"/>
        <c:lblOffset val="100"/>
        <c:noMultiLvlLbl val="0"/>
      </c:catAx>
      <c:valAx>
        <c:axId val="32833536"/>
        <c:scaling>
          <c:orientation val="minMax"/>
          <c:max val="6000"/>
        </c:scaling>
        <c:delete val="0"/>
        <c:axPos val="l"/>
        <c:majorGridlines/>
        <c:title>
          <c:tx>
            <c:rich>
              <a:bodyPr rot="-5400000" vert="horz"/>
              <a:lstStyle/>
              <a:p>
                <a:pPr>
                  <a:defRPr sz="1600">
                    <a:latin typeface="+mj-lt"/>
                  </a:defRPr>
                </a:pPr>
                <a:r>
                  <a:rPr lang="en-US" sz="1600" dirty="0" smtClean="0">
                    <a:latin typeface="+mj-lt"/>
                  </a:rPr>
                  <a:t>Total Spending (in billions)</a:t>
                </a:r>
                <a:endParaRPr lang="en-US" sz="1600" dirty="0">
                  <a:latin typeface="+mj-lt"/>
                </a:endParaRPr>
              </a:p>
            </c:rich>
          </c:tx>
          <c:layout>
            <c:manualLayout>
              <c:xMode val="edge"/>
              <c:yMode val="edge"/>
              <c:x val="1.7730496453900711E-2"/>
              <c:y val="0.10475837154971013"/>
            </c:manualLayout>
          </c:layout>
          <c:overlay val="0"/>
        </c:title>
        <c:numFmt formatCode="_(&quot;$&quot;* #,##0_);_(&quot;$&quot;* \(#,##0\);_(&quot;$&quot;* &quot;-&quot;_);_(@_)" sourceLinked="0"/>
        <c:majorTickMark val="out"/>
        <c:minorTickMark val="none"/>
        <c:tickLblPos val="nextTo"/>
        <c:txPr>
          <a:bodyPr/>
          <a:lstStyle/>
          <a:p>
            <a:pPr>
              <a:defRPr sz="1400">
                <a:latin typeface="+mj-lt"/>
              </a:defRPr>
            </a:pPr>
            <a:endParaRPr lang="en-US"/>
          </a:p>
        </c:txPr>
        <c:crossAx val="74967296"/>
        <c:crosses val="autoZero"/>
        <c:crossBetween val="between"/>
        <c:majorUnit val="100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4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spPr>
            <a:solidFill>
              <a:schemeClr val="tx2">
                <a:lumMod val="40000"/>
                <a:lumOff val="60000"/>
              </a:schemeClr>
            </a:solidFill>
            <a:ln>
              <a:solidFill>
                <a:schemeClr val="tx1"/>
              </a:solidFill>
            </a:ln>
          </c:spPr>
          <c:explosion val="25"/>
          <c:dPt>
            <c:idx val="0"/>
            <c:bubble3D val="0"/>
            <c:explosion val="0"/>
            <c:spPr>
              <a:solidFill>
                <a:schemeClr val="accent2"/>
              </a:solidFill>
              <a:ln>
                <a:solidFill>
                  <a:schemeClr val="tx1"/>
                </a:solidFill>
              </a:ln>
            </c:spPr>
          </c:dPt>
          <c:dPt>
            <c:idx val="1"/>
            <c:bubble3D val="0"/>
            <c:spPr>
              <a:solidFill>
                <a:schemeClr val="tx2"/>
              </a:solidFill>
              <a:ln>
                <a:solidFill>
                  <a:schemeClr val="tx1"/>
                </a:solidFill>
              </a:ln>
            </c:spPr>
          </c:dPt>
          <c:dLbls>
            <c:dLbl>
              <c:idx val="0"/>
              <c:layout>
                <c:manualLayout>
                  <c:x val="1.1360197622356029E-2"/>
                  <c:y val="-4.0917426822587928E-2"/>
                </c:manualLayout>
              </c:layout>
              <c:dLblPos val="bestFit"/>
              <c:showLegendKey val="0"/>
              <c:showVal val="0"/>
              <c:showCatName val="1"/>
              <c:showSerName val="0"/>
              <c:showPercent val="1"/>
              <c:showBubbleSize val="0"/>
            </c:dLbl>
            <c:dLbl>
              <c:idx val="1"/>
              <c:layout>
                <c:manualLayout>
                  <c:x val="0.11936035201482167"/>
                  <c:y val="-2.4197966037106722E-2"/>
                </c:manualLayout>
              </c:layout>
              <c:dLblPos val="bestFit"/>
              <c:showLegendKey val="0"/>
              <c:showVal val="0"/>
              <c:showCatName val="1"/>
              <c:showSerName val="0"/>
              <c:showPercent val="1"/>
              <c:showBubbleSize val="0"/>
            </c:dLbl>
            <c:dLbl>
              <c:idx val="2"/>
              <c:layout>
                <c:manualLayout>
                  <c:x val="0.12654670372085841"/>
                  <c:y val="5.1199657036701839E-2"/>
                </c:manualLayout>
              </c:layout>
              <c:dLblPos val="bestFit"/>
              <c:showLegendKey val="0"/>
              <c:showVal val="0"/>
              <c:showCatName val="1"/>
              <c:showSerName val="0"/>
              <c:showPercent val="1"/>
              <c:showBubbleSize val="0"/>
            </c:dLbl>
            <c:txPr>
              <a:bodyPr/>
              <a:lstStyle/>
              <a:p>
                <a:pPr>
                  <a:defRPr sz="1200" b="0">
                    <a:latin typeface="+mj-lt"/>
                  </a:defRPr>
                </a:pPr>
                <a:endParaRPr lang="en-US"/>
              </a:p>
            </c:txPr>
            <c:dLblPos val="inEnd"/>
            <c:showLegendKey val="0"/>
            <c:showVal val="0"/>
            <c:showCatName val="1"/>
            <c:showSerName val="0"/>
            <c:showPercent val="1"/>
            <c:showBubbleSize val="0"/>
            <c:showLeaderLines val="1"/>
          </c:dLbls>
          <c:cat>
            <c:strRef>
              <c:f>Sheet1!$A$2:$A$4</c:f>
              <c:strCache>
                <c:ptCount val="3"/>
                <c:pt idx="0">
                  <c:v>Yes, I'm aware of the document and its priorities.</c:v>
                </c:pt>
                <c:pt idx="1">
                  <c:v>Yes, I'm aware an assessment was completed.</c:v>
                </c:pt>
                <c:pt idx="2">
                  <c:v>No</c:v>
                </c:pt>
              </c:strCache>
            </c:strRef>
          </c:cat>
          <c:val>
            <c:numRef>
              <c:f>Sheet1!$B$2:$B$4</c:f>
              <c:numCache>
                <c:formatCode>0.00%</c:formatCode>
                <c:ptCount val="3"/>
                <c:pt idx="0">
                  <c:v>0.13700000000000001</c:v>
                </c:pt>
                <c:pt idx="1">
                  <c:v>0.27400000000000002</c:v>
                </c:pt>
                <c:pt idx="2">
                  <c:v>0.58899999999999997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4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spPr>
            <a:solidFill>
              <a:schemeClr val="tx2">
                <a:lumMod val="40000"/>
                <a:lumOff val="60000"/>
              </a:schemeClr>
            </a:solidFill>
            <a:ln>
              <a:solidFill>
                <a:schemeClr val="tx1"/>
              </a:solidFill>
            </a:ln>
          </c:spPr>
          <c:explosion val="25"/>
          <c:dPt>
            <c:idx val="0"/>
            <c:bubble3D val="0"/>
            <c:explosion val="0"/>
            <c:spPr>
              <a:solidFill>
                <a:schemeClr val="accent2"/>
              </a:solidFill>
              <a:ln>
                <a:solidFill>
                  <a:schemeClr val="tx1"/>
                </a:solidFill>
              </a:ln>
            </c:spPr>
          </c:dPt>
          <c:dPt>
            <c:idx val="1"/>
            <c:bubble3D val="0"/>
            <c:spPr>
              <a:solidFill>
                <a:schemeClr val="tx2"/>
              </a:solidFill>
              <a:ln>
                <a:solidFill>
                  <a:schemeClr val="tx1"/>
                </a:solidFill>
              </a:ln>
            </c:spPr>
          </c:dPt>
          <c:dLbls>
            <c:dLbl>
              <c:idx val="0"/>
              <c:layout>
                <c:manualLayout>
                  <c:x val="-0.24178032830641932"/>
                  <c:y val="-0.14577527965005041"/>
                </c:manualLayout>
              </c:layout>
              <c:dLblPos val="bestFit"/>
              <c:showLegendKey val="0"/>
              <c:showVal val="1"/>
              <c:showCatName val="1"/>
              <c:showSerName val="0"/>
              <c:showPercent val="0"/>
              <c:showBubbleSize val="0"/>
            </c:dLbl>
            <c:dLbl>
              <c:idx val="1"/>
              <c:layout>
                <c:manualLayout>
                  <c:x val="0.218528404288447"/>
                  <c:y val="7.1748874651677896E-2"/>
                </c:manualLayout>
              </c:layout>
              <c:dLblPos val="bestFit"/>
              <c:showLegendKey val="0"/>
              <c:showVal val="1"/>
              <c:showCatName val="1"/>
              <c:showSerName val="0"/>
              <c:showPercent val="0"/>
              <c:showBubbleSize val="0"/>
            </c:dLbl>
            <c:txPr>
              <a:bodyPr/>
              <a:lstStyle/>
              <a:p>
                <a:pPr>
                  <a:defRPr sz="1600" b="0">
                    <a:latin typeface="+mj-lt"/>
                  </a:defRPr>
                </a:pPr>
                <a:endParaRPr lang="en-US"/>
              </a:p>
            </c:txPr>
            <c:dLblPos val="inEnd"/>
            <c:showLegendKey val="0"/>
            <c:showVal val="1"/>
            <c:showCatName val="1"/>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0.44600000000000001</c:v>
                </c:pt>
                <c:pt idx="1">
                  <c:v>0.55400000000000005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lumMod val="40000"/>
                <a:lumOff val="60000"/>
              </a:schemeClr>
            </a:solidFill>
            <a:ln>
              <a:solidFill>
                <a:schemeClr val="tx1"/>
              </a:solidFill>
            </a:ln>
          </c:spPr>
          <c:invertIfNegative val="0"/>
          <c:dLbls>
            <c:txPr>
              <a:bodyPr/>
              <a:lstStyle/>
              <a:p>
                <a:pPr>
                  <a:defRPr sz="1600" b="1">
                    <a:latin typeface="+mj-lt"/>
                  </a:defRPr>
                </a:pPr>
                <a:endParaRPr lang="en-US"/>
              </a:p>
            </c:txPr>
            <c:dLblPos val="inEnd"/>
            <c:showLegendKey val="0"/>
            <c:showVal val="1"/>
            <c:showCatName val="0"/>
            <c:showSerName val="0"/>
            <c:showPercent val="0"/>
            <c:showBubbleSize val="0"/>
            <c:showLeaderLines val="0"/>
          </c:dLbls>
          <c:cat>
            <c:strRef>
              <c:f>Sheet1!$A$2:$A$4</c:f>
              <c:strCache>
                <c:ptCount val="3"/>
                <c:pt idx="0">
                  <c:v>WCHD communicates across its divisions.</c:v>
                </c:pt>
                <c:pt idx="1">
                  <c:v>WCHD collaborates with governmental organizations.</c:v>
                </c:pt>
                <c:pt idx="2">
                  <c:v>WCHD collaborates with non-governmental organizations.</c:v>
                </c:pt>
              </c:strCache>
            </c:strRef>
          </c:cat>
          <c:val>
            <c:numRef>
              <c:f>Sheet1!$B$2:$B$4</c:f>
              <c:numCache>
                <c:formatCode>0%</c:formatCode>
                <c:ptCount val="3"/>
                <c:pt idx="0">
                  <c:v>0.3473</c:v>
                </c:pt>
                <c:pt idx="1">
                  <c:v>0.69440000000000002</c:v>
                </c:pt>
                <c:pt idx="2">
                  <c:v>0.70269999999999999</c:v>
                </c:pt>
              </c:numCache>
            </c:numRef>
          </c:val>
        </c:ser>
        <c:dLbls>
          <c:dLblPos val="inEnd"/>
          <c:showLegendKey val="0"/>
          <c:showVal val="1"/>
          <c:showCatName val="0"/>
          <c:showSerName val="0"/>
          <c:showPercent val="0"/>
          <c:showBubbleSize val="0"/>
        </c:dLbls>
        <c:gapWidth val="150"/>
        <c:axId val="115366912"/>
        <c:axId val="115570560"/>
      </c:barChart>
      <c:catAx>
        <c:axId val="115366912"/>
        <c:scaling>
          <c:orientation val="minMax"/>
        </c:scaling>
        <c:delete val="0"/>
        <c:axPos val="l"/>
        <c:numFmt formatCode="General" sourceLinked="1"/>
        <c:majorTickMark val="out"/>
        <c:minorTickMark val="none"/>
        <c:tickLblPos val="nextTo"/>
        <c:txPr>
          <a:bodyPr/>
          <a:lstStyle/>
          <a:p>
            <a:pPr>
              <a:defRPr sz="1400">
                <a:latin typeface="+mj-lt"/>
              </a:defRPr>
            </a:pPr>
            <a:endParaRPr lang="en-US"/>
          </a:p>
        </c:txPr>
        <c:crossAx val="115570560"/>
        <c:crosses val="autoZero"/>
        <c:auto val="1"/>
        <c:lblAlgn val="ctr"/>
        <c:lblOffset val="100"/>
        <c:noMultiLvlLbl val="0"/>
      </c:catAx>
      <c:valAx>
        <c:axId val="115570560"/>
        <c:scaling>
          <c:orientation val="minMax"/>
          <c:max val="1"/>
        </c:scaling>
        <c:delete val="0"/>
        <c:axPos val="b"/>
        <c:title>
          <c:tx>
            <c:rich>
              <a:bodyPr/>
              <a:lstStyle/>
              <a:p>
                <a:pPr>
                  <a:defRPr sz="1400">
                    <a:latin typeface="+mj-lt"/>
                  </a:defRPr>
                </a:pPr>
                <a:r>
                  <a:rPr lang="en-US" sz="1400" dirty="0" smtClean="0">
                    <a:latin typeface="+mj-lt"/>
                  </a:rPr>
                  <a:t>% Agree (7-10) on scale</a:t>
                </a:r>
              </a:p>
            </c:rich>
          </c:tx>
          <c:layout/>
          <c:overlay val="0"/>
        </c:title>
        <c:numFmt formatCode="0%" sourceLinked="0"/>
        <c:majorTickMark val="out"/>
        <c:minorTickMark val="none"/>
        <c:tickLblPos val="nextTo"/>
        <c:txPr>
          <a:bodyPr/>
          <a:lstStyle/>
          <a:p>
            <a:pPr>
              <a:defRPr sz="1400">
                <a:latin typeface="+mj-lt"/>
              </a:defRPr>
            </a:pPr>
            <a:endParaRPr lang="en-US"/>
          </a:p>
        </c:txPr>
        <c:crossAx val="11536691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lumMod val="40000"/>
                <a:lumOff val="60000"/>
              </a:schemeClr>
            </a:solidFill>
            <a:ln>
              <a:solidFill>
                <a:schemeClr val="tx1"/>
              </a:solidFill>
            </a:ln>
          </c:spPr>
          <c:invertIfNegative val="0"/>
          <c:dLbls>
            <c:txPr>
              <a:bodyPr/>
              <a:lstStyle/>
              <a:p>
                <a:pPr>
                  <a:defRPr sz="1600" b="1">
                    <a:latin typeface="+mj-lt"/>
                  </a:defRPr>
                </a:pPr>
                <a:endParaRPr lang="en-US"/>
              </a:p>
            </c:txPr>
            <c:dLblPos val="inEnd"/>
            <c:showLegendKey val="0"/>
            <c:showVal val="1"/>
            <c:showCatName val="0"/>
            <c:showSerName val="0"/>
            <c:showPercent val="0"/>
            <c:showBubbleSize val="0"/>
            <c:showLeaderLines val="0"/>
          </c:dLbls>
          <c:cat>
            <c:strRef>
              <c:f>Sheet1!$A$2:$A$5</c:f>
              <c:strCache>
                <c:ptCount val="4"/>
                <c:pt idx="0">
                  <c:v>I am aware of the functions and performance of WCHD divisions other than my own.</c:v>
                </c:pt>
                <c:pt idx="1">
                  <c:v>I understand where the necessary data can be accessed.</c:v>
                </c:pt>
                <c:pt idx="2">
                  <c:v>I understand how and what data should be used to do my job most effectively.</c:v>
                </c:pt>
                <c:pt idx="3">
                  <c:v>I am well equipped/prepared to complete my job.</c:v>
                </c:pt>
              </c:strCache>
            </c:strRef>
          </c:cat>
          <c:val>
            <c:numRef>
              <c:f>Sheet1!$B$2:$B$5</c:f>
              <c:numCache>
                <c:formatCode>0%</c:formatCode>
                <c:ptCount val="4"/>
                <c:pt idx="0">
                  <c:v>0.45329999999999998</c:v>
                </c:pt>
                <c:pt idx="1">
                  <c:v>0.67130000000000001</c:v>
                </c:pt>
                <c:pt idx="2">
                  <c:v>0.79460000000000008</c:v>
                </c:pt>
                <c:pt idx="3">
                  <c:v>0.82889999999999997</c:v>
                </c:pt>
              </c:numCache>
            </c:numRef>
          </c:val>
        </c:ser>
        <c:dLbls>
          <c:dLblPos val="inEnd"/>
          <c:showLegendKey val="0"/>
          <c:showVal val="1"/>
          <c:showCatName val="0"/>
          <c:showSerName val="0"/>
          <c:showPercent val="0"/>
          <c:showBubbleSize val="0"/>
        </c:dLbls>
        <c:gapWidth val="150"/>
        <c:axId val="115491584"/>
        <c:axId val="115493120"/>
      </c:barChart>
      <c:catAx>
        <c:axId val="115491584"/>
        <c:scaling>
          <c:orientation val="minMax"/>
        </c:scaling>
        <c:delete val="0"/>
        <c:axPos val="l"/>
        <c:numFmt formatCode="General" sourceLinked="1"/>
        <c:majorTickMark val="out"/>
        <c:minorTickMark val="none"/>
        <c:tickLblPos val="nextTo"/>
        <c:txPr>
          <a:bodyPr/>
          <a:lstStyle/>
          <a:p>
            <a:pPr>
              <a:defRPr sz="1400">
                <a:latin typeface="+mj-lt"/>
              </a:defRPr>
            </a:pPr>
            <a:endParaRPr lang="en-US"/>
          </a:p>
        </c:txPr>
        <c:crossAx val="115493120"/>
        <c:crosses val="autoZero"/>
        <c:auto val="1"/>
        <c:lblAlgn val="ctr"/>
        <c:lblOffset val="100"/>
        <c:noMultiLvlLbl val="0"/>
      </c:catAx>
      <c:valAx>
        <c:axId val="115493120"/>
        <c:scaling>
          <c:orientation val="minMax"/>
          <c:max val="1"/>
        </c:scaling>
        <c:delete val="0"/>
        <c:axPos val="b"/>
        <c:title>
          <c:tx>
            <c:rich>
              <a:bodyPr/>
              <a:lstStyle/>
              <a:p>
                <a:pPr>
                  <a:defRPr sz="1400">
                    <a:latin typeface="+mj-lt"/>
                  </a:defRPr>
                </a:pPr>
                <a:r>
                  <a:rPr lang="en-US" sz="1400" dirty="0" smtClean="0">
                    <a:latin typeface="+mj-lt"/>
                  </a:rPr>
                  <a:t>% Agree</a:t>
                </a:r>
                <a:r>
                  <a:rPr lang="en-US" sz="1400" baseline="0" dirty="0" smtClean="0">
                    <a:latin typeface="+mj-lt"/>
                  </a:rPr>
                  <a:t> (7-10) on scale</a:t>
                </a:r>
                <a:endParaRPr lang="en-US" sz="1400" dirty="0">
                  <a:latin typeface="+mj-lt"/>
                </a:endParaRPr>
              </a:p>
            </c:rich>
          </c:tx>
          <c:layout/>
          <c:overlay val="0"/>
        </c:title>
        <c:numFmt formatCode="0%" sourceLinked="0"/>
        <c:majorTickMark val="out"/>
        <c:minorTickMark val="none"/>
        <c:tickLblPos val="nextTo"/>
        <c:txPr>
          <a:bodyPr/>
          <a:lstStyle/>
          <a:p>
            <a:pPr>
              <a:defRPr sz="1400">
                <a:latin typeface="+mj-lt"/>
              </a:defRPr>
            </a:pPr>
            <a:endParaRPr lang="en-US"/>
          </a:p>
        </c:txPr>
        <c:crossAx val="11549158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lumMod val="40000"/>
                <a:lumOff val="60000"/>
              </a:schemeClr>
            </a:solidFill>
            <a:ln>
              <a:solidFill>
                <a:schemeClr val="tx1"/>
              </a:solidFill>
            </a:ln>
          </c:spPr>
          <c:invertIfNegative val="0"/>
          <c:dLbls>
            <c:txPr>
              <a:bodyPr/>
              <a:lstStyle/>
              <a:p>
                <a:pPr>
                  <a:defRPr sz="1600" b="1">
                    <a:latin typeface="+mj-lt"/>
                  </a:defRPr>
                </a:pPr>
                <a:endParaRPr lang="en-US"/>
              </a:p>
            </c:txPr>
            <c:dLblPos val="inEnd"/>
            <c:showLegendKey val="0"/>
            <c:showVal val="1"/>
            <c:showCatName val="0"/>
            <c:showSerName val="0"/>
            <c:showPercent val="0"/>
            <c:showBubbleSize val="0"/>
            <c:showLeaderLines val="0"/>
          </c:dLbls>
          <c:cat>
            <c:strRef>
              <c:f>Sheet1!$A$2:$A$4</c:f>
              <c:strCache>
                <c:ptCount val="3"/>
                <c:pt idx="0">
                  <c:v>WCHD's results/performance will improve over the next five years if we continue to act/perform exactly as we do today.</c:v>
                </c:pt>
                <c:pt idx="1">
                  <c:v>WCHD is well prepared to adapt to changes occuring in the industry.</c:v>
                </c:pt>
                <c:pt idx="2">
                  <c:v>I understand how the current reform efforts will impact WCHD.*</c:v>
                </c:pt>
              </c:strCache>
            </c:strRef>
          </c:cat>
          <c:val>
            <c:numRef>
              <c:f>Sheet1!$B$2:$B$4</c:f>
              <c:numCache>
                <c:formatCode>0%</c:formatCode>
                <c:ptCount val="3"/>
                <c:pt idx="0">
                  <c:v>0.2162</c:v>
                </c:pt>
                <c:pt idx="1">
                  <c:v>0.39430000000000004</c:v>
                </c:pt>
                <c:pt idx="2">
                  <c:v>0.45950000000000002</c:v>
                </c:pt>
              </c:numCache>
            </c:numRef>
          </c:val>
        </c:ser>
        <c:dLbls>
          <c:dLblPos val="inEnd"/>
          <c:showLegendKey val="0"/>
          <c:showVal val="1"/>
          <c:showCatName val="0"/>
          <c:showSerName val="0"/>
          <c:showPercent val="0"/>
          <c:showBubbleSize val="0"/>
        </c:dLbls>
        <c:gapWidth val="150"/>
        <c:axId val="115514368"/>
        <c:axId val="116033408"/>
      </c:barChart>
      <c:catAx>
        <c:axId val="115514368"/>
        <c:scaling>
          <c:orientation val="minMax"/>
        </c:scaling>
        <c:delete val="0"/>
        <c:axPos val="l"/>
        <c:numFmt formatCode="General" sourceLinked="1"/>
        <c:majorTickMark val="out"/>
        <c:minorTickMark val="none"/>
        <c:tickLblPos val="nextTo"/>
        <c:txPr>
          <a:bodyPr/>
          <a:lstStyle/>
          <a:p>
            <a:pPr>
              <a:defRPr sz="1400">
                <a:latin typeface="+mj-lt"/>
              </a:defRPr>
            </a:pPr>
            <a:endParaRPr lang="en-US"/>
          </a:p>
        </c:txPr>
        <c:crossAx val="116033408"/>
        <c:crosses val="autoZero"/>
        <c:auto val="1"/>
        <c:lblAlgn val="ctr"/>
        <c:lblOffset val="100"/>
        <c:noMultiLvlLbl val="0"/>
      </c:catAx>
      <c:valAx>
        <c:axId val="116033408"/>
        <c:scaling>
          <c:orientation val="minMax"/>
          <c:max val="1"/>
        </c:scaling>
        <c:delete val="0"/>
        <c:axPos val="b"/>
        <c:title>
          <c:tx>
            <c:rich>
              <a:bodyPr/>
              <a:lstStyle/>
              <a:p>
                <a:pPr>
                  <a:defRPr sz="1400">
                    <a:latin typeface="+mj-lt"/>
                  </a:defRPr>
                </a:pPr>
                <a:r>
                  <a:rPr lang="en-US" sz="1400" dirty="0" smtClean="0">
                    <a:latin typeface="+mj-lt"/>
                  </a:rPr>
                  <a:t>% Agree</a:t>
                </a:r>
                <a:r>
                  <a:rPr lang="en-US" sz="1400" baseline="0" dirty="0" smtClean="0">
                    <a:latin typeface="+mj-lt"/>
                  </a:rPr>
                  <a:t> (7-10) on scale</a:t>
                </a:r>
                <a:endParaRPr lang="en-US" sz="1400" dirty="0">
                  <a:latin typeface="+mj-lt"/>
                </a:endParaRPr>
              </a:p>
            </c:rich>
          </c:tx>
          <c:layout/>
          <c:overlay val="0"/>
        </c:title>
        <c:numFmt formatCode="0%" sourceLinked="0"/>
        <c:majorTickMark val="out"/>
        <c:minorTickMark val="none"/>
        <c:tickLblPos val="nextTo"/>
        <c:txPr>
          <a:bodyPr/>
          <a:lstStyle/>
          <a:p>
            <a:pPr>
              <a:defRPr sz="1400">
                <a:latin typeface="+mj-lt"/>
              </a:defRPr>
            </a:pPr>
            <a:endParaRPr lang="en-US"/>
          </a:p>
        </c:txPr>
        <c:crossAx val="11551436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27091805831971"/>
          <c:y val="3.3333333333333333E-2"/>
          <c:w val="0.4325825617951603"/>
          <c:h val="0.78868670961584353"/>
        </c:manualLayout>
      </c:layout>
      <c:barChart>
        <c:barDir val="bar"/>
        <c:grouping val="clustered"/>
        <c:varyColors val="0"/>
        <c:ser>
          <c:idx val="0"/>
          <c:order val="0"/>
          <c:tx>
            <c:strRef>
              <c:f>Sheet1!$B$1</c:f>
              <c:strCache>
                <c:ptCount val="1"/>
                <c:pt idx="0">
                  <c:v>Column1</c:v>
                </c:pt>
              </c:strCache>
            </c:strRef>
          </c:tx>
          <c:spPr>
            <a:solidFill>
              <a:schemeClr val="tx2">
                <a:lumMod val="40000"/>
                <a:lumOff val="60000"/>
              </a:schemeClr>
            </a:solidFill>
            <a:ln>
              <a:solidFill>
                <a:schemeClr val="tx1"/>
              </a:solidFill>
            </a:ln>
          </c:spPr>
          <c:invertIfNegative val="0"/>
          <c:dLbls>
            <c:numFmt formatCode="0%" sourceLinked="0"/>
            <c:txPr>
              <a:bodyPr/>
              <a:lstStyle/>
              <a:p>
                <a:pPr>
                  <a:defRPr sz="1600" b="1">
                    <a:latin typeface="+mj-lt"/>
                  </a:defRPr>
                </a:pPr>
                <a:endParaRPr lang="en-US"/>
              </a:p>
            </c:txPr>
            <c:dLblPos val="inEnd"/>
            <c:showLegendKey val="0"/>
            <c:showVal val="1"/>
            <c:showCatName val="0"/>
            <c:showSerName val="0"/>
            <c:showPercent val="0"/>
            <c:showBubbleSize val="0"/>
            <c:showLeaderLines val="0"/>
          </c:dLbls>
          <c:cat>
            <c:strRef>
              <c:f>Sheet1!$A$2:$A$6</c:f>
              <c:strCache>
                <c:ptCount val="5"/>
                <c:pt idx="0">
                  <c:v>No changes needed at this time</c:v>
                </c:pt>
                <c:pt idx="1">
                  <c:v>Limiting/Restricting its services to improve internal efficiencies</c:v>
                </c:pt>
                <c:pt idx="2">
                  <c:v>Increasing its focus on community outreach and education</c:v>
                </c:pt>
                <c:pt idx="3">
                  <c:v>Expanding/Growing its services to meet increasing demand</c:v>
                </c:pt>
                <c:pt idx="4">
                  <c:v>Expanding collaborative efforts with other community organizations to improve system-wide efficiencies</c:v>
                </c:pt>
              </c:strCache>
            </c:strRef>
          </c:cat>
          <c:val>
            <c:numRef>
              <c:f>Sheet1!$B$2:$B$6</c:f>
              <c:numCache>
                <c:formatCode>0.00%</c:formatCode>
                <c:ptCount val="5"/>
                <c:pt idx="0">
                  <c:v>5.4800000000000001E-2</c:v>
                </c:pt>
                <c:pt idx="1">
                  <c:v>6.8500000000000005E-2</c:v>
                </c:pt>
                <c:pt idx="2">
                  <c:v>0.42470000000000002</c:v>
                </c:pt>
                <c:pt idx="3">
                  <c:v>0.58899999999999997</c:v>
                </c:pt>
                <c:pt idx="4">
                  <c:v>0.60270000000000001</c:v>
                </c:pt>
              </c:numCache>
            </c:numRef>
          </c:val>
        </c:ser>
        <c:dLbls>
          <c:dLblPos val="inEnd"/>
          <c:showLegendKey val="0"/>
          <c:showVal val="1"/>
          <c:showCatName val="0"/>
          <c:showSerName val="0"/>
          <c:showPercent val="0"/>
          <c:showBubbleSize val="0"/>
        </c:dLbls>
        <c:gapWidth val="150"/>
        <c:axId val="115936640"/>
        <c:axId val="115960064"/>
      </c:barChart>
      <c:catAx>
        <c:axId val="115936640"/>
        <c:scaling>
          <c:orientation val="minMax"/>
        </c:scaling>
        <c:delete val="0"/>
        <c:axPos val="l"/>
        <c:numFmt formatCode="General" sourceLinked="1"/>
        <c:majorTickMark val="out"/>
        <c:minorTickMark val="none"/>
        <c:tickLblPos val="nextTo"/>
        <c:txPr>
          <a:bodyPr/>
          <a:lstStyle/>
          <a:p>
            <a:pPr>
              <a:defRPr sz="1300">
                <a:latin typeface="+mj-lt"/>
              </a:defRPr>
            </a:pPr>
            <a:endParaRPr lang="en-US"/>
          </a:p>
        </c:txPr>
        <c:crossAx val="115960064"/>
        <c:crosses val="autoZero"/>
        <c:auto val="1"/>
        <c:lblAlgn val="ctr"/>
        <c:lblOffset val="100"/>
        <c:noMultiLvlLbl val="0"/>
      </c:catAx>
      <c:valAx>
        <c:axId val="115960064"/>
        <c:scaling>
          <c:orientation val="minMax"/>
          <c:max val="1"/>
          <c:min val="0"/>
        </c:scaling>
        <c:delete val="0"/>
        <c:axPos val="b"/>
        <c:title>
          <c:tx>
            <c:rich>
              <a:bodyPr/>
              <a:lstStyle/>
              <a:p>
                <a:pPr>
                  <a:defRPr sz="1400">
                    <a:latin typeface="+mj-lt"/>
                  </a:defRPr>
                </a:pPr>
                <a:r>
                  <a:rPr lang="en-US" sz="1400" dirty="0" smtClean="0">
                    <a:latin typeface="+mj-lt"/>
                  </a:rPr>
                  <a:t>% of Respondents</a:t>
                </a:r>
                <a:endParaRPr lang="en-US" sz="1400" dirty="0">
                  <a:latin typeface="+mj-lt"/>
                </a:endParaRPr>
              </a:p>
            </c:rich>
          </c:tx>
          <c:layout/>
          <c:overlay val="0"/>
        </c:title>
        <c:numFmt formatCode="0%" sourceLinked="0"/>
        <c:majorTickMark val="out"/>
        <c:minorTickMark val="none"/>
        <c:tickLblPos val="nextTo"/>
        <c:txPr>
          <a:bodyPr/>
          <a:lstStyle/>
          <a:p>
            <a:pPr>
              <a:defRPr sz="1400">
                <a:latin typeface="+mj-lt"/>
              </a:defRPr>
            </a:pPr>
            <a:endParaRPr lang="en-US"/>
          </a:p>
        </c:txPr>
        <c:crossAx val="115936640"/>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Series 1</c:v>
                </c:pt>
              </c:strCache>
            </c:strRef>
          </c:tx>
          <c:spPr>
            <a:solidFill>
              <a:schemeClr val="accent2"/>
            </a:solidFill>
            <a:scene3d>
              <a:camera prst="orthographicFront"/>
              <a:lightRig rig="threePt" dir="t"/>
            </a:scene3d>
            <a:sp3d>
              <a:bevelT/>
            </a:sp3d>
          </c:spPr>
          <c:invertIfNegative val="0"/>
          <c:dLbls>
            <c:numFmt formatCode="0%" sourceLinked="0"/>
            <c:txPr>
              <a:bodyPr/>
              <a:lstStyle/>
              <a:p>
                <a:pPr>
                  <a:defRPr sz="1200">
                    <a:latin typeface="+mj-lt"/>
                  </a:defRPr>
                </a:pPr>
                <a:endParaRPr lang="en-US"/>
              </a:p>
            </c:txPr>
            <c:showLegendKey val="0"/>
            <c:showVal val="1"/>
            <c:showCatName val="0"/>
            <c:showSerName val="0"/>
            <c:showPercent val="0"/>
            <c:showBubbleSize val="0"/>
            <c:showLeaderLines val="0"/>
          </c:dLbls>
          <c:cat>
            <c:strRef>
              <c:f>Sheet1!$A$2:$A$9</c:f>
              <c:strCache>
                <c:ptCount val="8"/>
                <c:pt idx="0">
                  <c:v>Ability to secure grant funding</c:v>
                </c:pt>
                <c:pt idx="1">
                  <c:v>Speed/Professionalism in investigating</c:v>
                </c:pt>
                <c:pt idx="2">
                  <c:v>Partnerships with community organizations</c:v>
                </c:pt>
                <c:pt idx="3">
                  <c:v>Community outreach and awareness efforts</c:v>
                </c:pt>
                <c:pt idx="4">
                  <c:v>Staff: Commitment/Engagement</c:v>
                </c:pt>
                <c:pt idx="5">
                  <c:v>Staff: Experience and level of expertise</c:v>
                </c:pt>
                <c:pt idx="6">
                  <c:v>Availability/Accessibility of services</c:v>
                </c:pt>
                <c:pt idx="7">
                  <c:v>Range/variety of services</c:v>
                </c:pt>
              </c:strCache>
            </c:strRef>
          </c:cat>
          <c:val>
            <c:numRef>
              <c:f>Sheet1!$B$2:$B$9</c:f>
              <c:numCache>
                <c:formatCode>0.00%</c:formatCode>
                <c:ptCount val="8"/>
                <c:pt idx="0">
                  <c:v>0.1447</c:v>
                </c:pt>
                <c:pt idx="1">
                  <c:v>0.1447</c:v>
                </c:pt>
                <c:pt idx="2">
                  <c:v>0.30259999999999998</c:v>
                </c:pt>
                <c:pt idx="3">
                  <c:v>0.32890000000000003</c:v>
                </c:pt>
                <c:pt idx="4">
                  <c:v>0.3553</c:v>
                </c:pt>
                <c:pt idx="5">
                  <c:v>0.3947</c:v>
                </c:pt>
                <c:pt idx="6">
                  <c:v>0.42109999999999997</c:v>
                </c:pt>
                <c:pt idx="7">
                  <c:v>0.43419999999999997</c:v>
                </c:pt>
              </c:numCache>
            </c:numRef>
          </c:val>
        </c:ser>
        <c:dLbls>
          <c:showLegendKey val="0"/>
          <c:showVal val="0"/>
          <c:showCatName val="0"/>
          <c:showSerName val="0"/>
          <c:showPercent val="0"/>
          <c:showBubbleSize val="0"/>
        </c:dLbls>
        <c:gapWidth val="150"/>
        <c:shape val="box"/>
        <c:axId val="115852416"/>
        <c:axId val="115853952"/>
        <c:axId val="0"/>
      </c:bar3DChart>
      <c:catAx>
        <c:axId val="115852416"/>
        <c:scaling>
          <c:orientation val="minMax"/>
        </c:scaling>
        <c:delete val="0"/>
        <c:axPos val="l"/>
        <c:majorTickMark val="out"/>
        <c:minorTickMark val="none"/>
        <c:tickLblPos val="nextTo"/>
        <c:txPr>
          <a:bodyPr/>
          <a:lstStyle/>
          <a:p>
            <a:pPr>
              <a:defRPr sz="1200">
                <a:latin typeface="+mj-lt"/>
              </a:defRPr>
            </a:pPr>
            <a:endParaRPr lang="en-US"/>
          </a:p>
        </c:txPr>
        <c:crossAx val="115853952"/>
        <c:crosses val="autoZero"/>
        <c:auto val="1"/>
        <c:lblAlgn val="ctr"/>
        <c:lblOffset val="100"/>
        <c:noMultiLvlLbl val="0"/>
      </c:catAx>
      <c:valAx>
        <c:axId val="115853952"/>
        <c:scaling>
          <c:orientation val="minMax"/>
          <c:max val="1"/>
        </c:scaling>
        <c:delete val="0"/>
        <c:axPos val="b"/>
        <c:title>
          <c:tx>
            <c:rich>
              <a:bodyPr/>
              <a:lstStyle/>
              <a:p>
                <a:pPr>
                  <a:defRPr sz="1400">
                    <a:latin typeface="+mj-lt"/>
                  </a:defRPr>
                </a:pPr>
                <a:r>
                  <a:rPr lang="en-US" sz="1400" dirty="0" smtClean="0">
                    <a:latin typeface="+mj-lt"/>
                  </a:rPr>
                  <a:t>% Respondents Listing as Top 3 Strength</a:t>
                </a:r>
                <a:endParaRPr lang="en-US" sz="1400" dirty="0">
                  <a:latin typeface="+mj-lt"/>
                </a:endParaRPr>
              </a:p>
            </c:rich>
          </c:tx>
          <c:layout>
            <c:manualLayout>
              <c:xMode val="edge"/>
              <c:yMode val="edge"/>
              <c:x val="0.42699270013123358"/>
              <c:y val="0.90997128811937178"/>
            </c:manualLayout>
          </c:layout>
          <c:overlay val="0"/>
        </c:title>
        <c:numFmt formatCode="0%" sourceLinked="0"/>
        <c:majorTickMark val="out"/>
        <c:minorTickMark val="none"/>
        <c:tickLblPos val="nextTo"/>
        <c:txPr>
          <a:bodyPr/>
          <a:lstStyle/>
          <a:p>
            <a:pPr>
              <a:defRPr sz="1200">
                <a:latin typeface="+mj-lt"/>
              </a:defRPr>
            </a:pPr>
            <a:endParaRPr lang="en-US"/>
          </a:p>
        </c:txPr>
        <c:crossAx val="115852416"/>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Series 1</c:v>
                </c:pt>
              </c:strCache>
            </c:strRef>
          </c:tx>
          <c:spPr>
            <a:solidFill>
              <a:schemeClr val="accent2"/>
            </a:solidFill>
            <a:scene3d>
              <a:camera prst="orthographicFront"/>
              <a:lightRig rig="threePt" dir="t"/>
            </a:scene3d>
            <a:sp3d>
              <a:bevelT/>
            </a:sp3d>
          </c:spPr>
          <c:invertIfNegative val="0"/>
          <c:dLbls>
            <c:numFmt formatCode="0%" sourceLinked="0"/>
            <c:txPr>
              <a:bodyPr/>
              <a:lstStyle/>
              <a:p>
                <a:pPr>
                  <a:defRPr sz="1200">
                    <a:latin typeface="+mj-lt"/>
                  </a:defRPr>
                </a:pPr>
                <a:endParaRPr lang="en-US"/>
              </a:p>
            </c:txPr>
            <c:showLegendKey val="0"/>
            <c:showVal val="1"/>
            <c:showCatName val="0"/>
            <c:showSerName val="0"/>
            <c:showPercent val="0"/>
            <c:showBubbleSize val="0"/>
            <c:showLeaderLines val="0"/>
          </c:dLbls>
          <c:cat>
            <c:strRef>
              <c:f>Sheet1!$A$2:$A$10</c:f>
              <c:strCache>
                <c:ptCount val="9"/>
                <c:pt idx="0">
                  <c:v>Lack of staff training and development on emerging public health issues</c:v>
                </c:pt>
                <c:pt idx="1">
                  <c:v>Limited staff to assist with interpretation needs of non-English speaking patients</c:v>
                </c:pt>
                <c:pt idx="2">
                  <c:v>Website/Social media presence</c:v>
                </c:pt>
                <c:pt idx="3">
                  <c:v>Staff mobility and productivity</c:v>
                </c:pt>
                <c:pt idx="4">
                  <c:v>Lack of specialized staff/need for staff to deal with numerous issues</c:v>
                </c:pt>
                <c:pt idx="5">
                  <c:v>Politics/expectations</c:v>
                </c:pt>
                <c:pt idx="6">
                  <c:v>Funding opportunities</c:v>
                </c:pt>
                <c:pt idx="7">
                  <c:v>Internal communication</c:v>
                </c:pt>
                <c:pt idx="8">
                  <c:v>Staffing shortages/job satisfaction</c:v>
                </c:pt>
              </c:strCache>
            </c:strRef>
          </c:cat>
          <c:val>
            <c:numRef>
              <c:f>Sheet1!$B$2:$B$10</c:f>
              <c:numCache>
                <c:formatCode>0.00%</c:formatCode>
                <c:ptCount val="9"/>
                <c:pt idx="0">
                  <c:v>0.14860000000000001</c:v>
                </c:pt>
                <c:pt idx="1">
                  <c:v>0.14860000000000001</c:v>
                </c:pt>
                <c:pt idx="2">
                  <c:v>0.14860000000000001</c:v>
                </c:pt>
                <c:pt idx="3">
                  <c:v>0.16220000000000001</c:v>
                </c:pt>
                <c:pt idx="4">
                  <c:v>0.20269999999999999</c:v>
                </c:pt>
                <c:pt idx="5">
                  <c:v>0.2432</c:v>
                </c:pt>
                <c:pt idx="6">
                  <c:v>0.31080000000000002</c:v>
                </c:pt>
                <c:pt idx="7">
                  <c:v>0.5</c:v>
                </c:pt>
                <c:pt idx="8">
                  <c:v>0.62160000000000004</c:v>
                </c:pt>
              </c:numCache>
            </c:numRef>
          </c:val>
        </c:ser>
        <c:dLbls>
          <c:showLegendKey val="0"/>
          <c:showVal val="0"/>
          <c:showCatName val="0"/>
          <c:showSerName val="0"/>
          <c:showPercent val="0"/>
          <c:showBubbleSize val="0"/>
        </c:dLbls>
        <c:gapWidth val="150"/>
        <c:shape val="box"/>
        <c:axId val="115766400"/>
        <c:axId val="115767936"/>
        <c:axId val="0"/>
      </c:bar3DChart>
      <c:catAx>
        <c:axId val="115766400"/>
        <c:scaling>
          <c:orientation val="minMax"/>
        </c:scaling>
        <c:delete val="0"/>
        <c:axPos val="l"/>
        <c:majorTickMark val="out"/>
        <c:minorTickMark val="none"/>
        <c:tickLblPos val="nextTo"/>
        <c:txPr>
          <a:bodyPr/>
          <a:lstStyle/>
          <a:p>
            <a:pPr>
              <a:defRPr sz="1100">
                <a:latin typeface="+mj-lt"/>
              </a:defRPr>
            </a:pPr>
            <a:endParaRPr lang="en-US"/>
          </a:p>
        </c:txPr>
        <c:crossAx val="115767936"/>
        <c:crosses val="autoZero"/>
        <c:auto val="1"/>
        <c:lblAlgn val="ctr"/>
        <c:lblOffset val="100"/>
        <c:noMultiLvlLbl val="0"/>
      </c:catAx>
      <c:valAx>
        <c:axId val="115767936"/>
        <c:scaling>
          <c:orientation val="minMax"/>
          <c:max val="1"/>
        </c:scaling>
        <c:delete val="0"/>
        <c:axPos val="b"/>
        <c:title>
          <c:tx>
            <c:rich>
              <a:bodyPr/>
              <a:lstStyle/>
              <a:p>
                <a:pPr>
                  <a:defRPr sz="1400">
                    <a:latin typeface="+mj-lt"/>
                  </a:defRPr>
                </a:pPr>
                <a:r>
                  <a:rPr lang="en-US" sz="1400" dirty="0" smtClean="0">
                    <a:latin typeface="+mj-lt"/>
                  </a:rPr>
                  <a:t>% Respondents Listing as Top 3 Area for Improvement</a:t>
                </a:r>
                <a:endParaRPr lang="en-US" sz="1400" dirty="0">
                  <a:latin typeface="+mj-lt"/>
                </a:endParaRPr>
              </a:p>
            </c:rich>
          </c:tx>
          <c:layout>
            <c:manualLayout>
              <c:xMode val="edge"/>
              <c:yMode val="edge"/>
              <c:x val="0.36475270669291338"/>
              <c:y val="0.91136033410188366"/>
            </c:manualLayout>
          </c:layout>
          <c:overlay val="0"/>
        </c:title>
        <c:numFmt formatCode="0%" sourceLinked="0"/>
        <c:majorTickMark val="out"/>
        <c:minorTickMark val="none"/>
        <c:tickLblPos val="nextTo"/>
        <c:txPr>
          <a:bodyPr/>
          <a:lstStyle/>
          <a:p>
            <a:pPr>
              <a:defRPr sz="1200">
                <a:latin typeface="+mj-lt"/>
              </a:defRPr>
            </a:pPr>
            <a:endParaRPr lang="en-US"/>
          </a:p>
        </c:txPr>
        <c:crossAx val="115766400"/>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Series 1</c:v>
                </c:pt>
              </c:strCache>
            </c:strRef>
          </c:tx>
          <c:spPr>
            <a:solidFill>
              <a:schemeClr val="accent2"/>
            </a:solidFill>
            <a:scene3d>
              <a:camera prst="orthographicFront"/>
              <a:lightRig rig="threePt" dir="t"/>
            </a:scene3d>
            <a:sp3d>
              <a:bevelT/>
            </a:sp3d>
          </c:spPr>
          <c:invertIfNegative val="0"/>
          <c:dLbls>
            <c:numFmt formatCode="0%" sourceLinked="0"/>
            <c:txPr>
              <a:bodyPr/>
              <a:lstStyle/>
              <a:p>
                <a:pPr>
                  <a:defRPr sz="1200">
                    <a:latin typeface="+mj-lt"/>
                  </a:defRPr>
                </a:pPr>
                <a:endParaRPr lang="en-US"/>
              </a:p>
            </c:txPr>
            <c:showLegendKey val="0"/>
            <c:showVal val="1"/>
            <c:showCatName val="0"/>
            <c:showSerName val="0"/>
            <c:showPercent val="0"/>
            <c:showBubbleSize val="0"/>
            <c:showLeaderLines val="0"/>
          </c:dLbls>
          <c:cat>
            <c:strRef>
              <c:f>Sheet1!$A$2:$A$7</c:f>
              <c:strCache>
                <c:ptCount val="6"/>
                <c:pt idx="0">
                  <c:v>Health reform</c:v>
                </c:pt>
                <c:pt idx="1">
                  <c:v>Changing/Aging population demographics</c:v>
                </c:pt>
                <c:pt idx="2">
                  <c:v>Additional fee-for-service volume</c:v>
                </c:pt>
                <c:pt idx="3">
                  <c:v>Awareness and outreach opportunities</c:v>
                </c:pt>
                <c:pt idx="4">
                  <c:v>New/Expanded grant opportunities</c:v>
                </c:pt>
                <c:pt idx="5">
                  <c:v>Partnerships with community and other organizations</c:v>
                </c:pt>
              </c:strCache>
            </c:strRef>
          </c:cat>
          <c:val>
            <c:numRef>
              <c:f>Sheet1!$B$2:$B$7</c:f>
              <c:numCache>
                <c:formatCode>0.00%</c:formatCode>
                <c:ptCount val="6"/>
                <c:pt idx="0">
                  <c:v>0.30880000000000002</c:v>
                </c:pt>
                <c:pt idx="1">
                  <c:v>0.3382</c:v>
                </c:pt>
                <c:pt idx="2">
                  <c:v>0.4118</c:v>
                </c:pt>
                <c:pt idx="3">
                  <c:v>0.5</c:v>
                </c:pt>
                <c:pt idx="4">
                  <c:v>0.57350000000000001</c:v>
                </c:pt>
                <c:pt idx="5">
                  <c:v>0.66180000000000005</c:v>
                </c:pt>
              </c:numCache>
            </c:numRef>
          </c:val>
        </c:ser>
        <c:dLbls>
          <c:showLegendKey val="0"/>
          <c:showVal val="0"/>
          <c:showCatName val="0"/>
          <c:showSerName val="0"/>
          <c:showPercent val="0"/>
          <c:showBubbleSize val="0"/>
        </c:dLbls>
        <c:gapWidth val="150"/>
        <c:shape val="box"/>
        <c:axId val="116380800"/>
        <c:axId val="116382336"/>
        <c:axId val="0"/>
      </c:bar3DChart>
      <c:catAx>
        <c:axId val="116380800"/>
        <c:scaling>
          <c:orientation val="minMax"/>
        </c:scaling>
        <c:delete val="0"/>
        <c:axPos val="l"/>
        <c:majorTickMark val="out"/>
        <c:minorTickMark val="none"/>
        <c:tickLblPos val="nextTo"/>
        <c:txPr>
          <a:bodyPr/>
          <a:lstStyle/>
          <a:p>
            <a:pPr>
              <a:defRPr sz="1200">
                <a:latin typeface="+mj-lt"/>
              </a:defRPr>
            </a:pPr>
            <a:endParaRPr lang="en-US"/>
          </a:p>
        </c:txPr>
        <c:crossAx val="116382336"/>
        <c:crosses val="autoZero"/>
        <c:auto val="1"/>
        <c:lblAlgn val="ctr"/>
        <c:lblOffset val="100"/>
        <c:noMultiLvlLbl val="0"/>
      </c:catAx>
      <c:valAx>
        <c:axId val="116382336"/>
        <c:scaling>
          <c:orientation val="minMax"/>
          <c:max val="1"/>
        </c:scaling>
        <c:delete val="0"/>
        <c:axPos val="b"/>
        <c:title>
          <c:tx>
            <c:rich>
              <a:bodyPr/>
              <a:lstStyle/>
              <a:p>
                <a:pPr>
                  <a:defRPr sz="1400">
                    <a:latin typeface="+mj-lt"/>
                  </a:defRPr>
                </a:pPr>
                <a:r>
                  <a:rPr lang="en-US" sz="1400" dirty="0" smtClean="0">
                    <a:latin typeface="+mj-lt"/>
                  </a:rPr>
                  <a:t>% Respondents Listing as Top 3 Opportunity</a:t>
                </a:r>
                <a:endParaRPr lang="en-US" sz="1400" dirty="0">
                  <a:latin typeface="+mj-lt"/>
                </a:endParaRPr>
              </a:p>
            </c:rich>
          </c:tx>
          <c:layout>
            <c:manualLayout>
              <c:xMode val="edge"/>
              <c:yMode val="edge"/>
              <c:x val="0.38211381780402448"/>
              <c:y val="0.92793491973724274"/>
            </c:manualLayout>
          </c:layout>
          <c:overlay val="0"/>
        </c:title>
        <c:numFmt formatCode="0%" sourceLinked="0"/>
        <c:majorTickMark val="out"/>
        <c:minorTickMark val="none"/>
        <c:tickLblPos val="nextTo"/>
        <c:txPr>
          <a:bodyPr/>
          <a:lstStyle/>
          <a:p>
            <a:pPr>
              <a:defRPr sz="1200">
                <a:latin typeface="+mj-lt"/>
              </a:defRPr>
            </a:pPr>
            <a:endParaRPr lang="en-US"/>
          </a:p>
        </c:txPr>
        <c:crossAx val="116380800"/>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Series 1</c:v>
                </c:pt>
              </c:strCache>
            </c:strRef>
          </c:tx>
          <c:spPr>
            <a:solidFill>
              <a:schemeClr val="accent2"/>
            </a:solidFill>
            <a:scene3d>
              <a:camera prst="orthographicFront"/>
              <a:lightRig rig="threePt" dir="t"/>
            </a:scene3d>
            <a:sp3d>
              <a:bevelT/>
            </a:sp3d>
          </c:spPr>
          <c:invertIfNegative val="0"/>
          <c:dLbls>
            <c:numFmt formatCode="0%" sourceLinked="0"/>
            <c:txPr>
              <a:bodyPr/>
              <a:lstStyle/>
              <a:p>
                <a:pPr>
                  <a:defRPr sz="1200">
                    <a:latin typeface="+mj-lt"/>
                  </a:defRPr>
                </a:pPr>
                <a:endParaRPr lang="en-US"/>
              </a:p>
            </c:txPr>
            <c:showLegendKey val="0"/>
            <c:showVal val="1"/>
            <c:showCatName val="0"/>
            <c:showSerName val="0"/>
            <c:showPercent val="0"/>
            <c:showBubbleSize val="0"/>
            <c:showLeaderLines val="0"/>
          </c:dLbls>
          <c:cat>
            <c:strRef>
              <c:f>Sheet1!$A$2:$A$7</c:f>
              <c:strCache>
                <c:ptCount val="6"/>
                <c:pt idx="0">
                  <c:v>Changing/Aging population demographics</c:v>
                </c:pt>
                <c:pt idx="1">
                  <c:v>Emerging public health issues</c:v>
                </c:pt>
                <c:pt idx="2">
                  <c:v>Duplication of services with external organizations</c:v>
                </c:pt>
                <c:pt idx="3">
                  <c:v>Uncertainty regarding upcoming elections/Leadership changes</c:v>
                </c:pt>
                <c:pt idx="4">
                  <c:v>Health reform</c:v>
                </c:pt>
                <c:pt idx="5">
                  <c:v>Decrease/loss in funding</c:v>
                </c:pt>
              </c:strCache>
            </c:strRef>
          </c:cat>
          <c:val>
            <c:numRef>
              <c:f>Sheet1!$B$2:$B$7</c:f>
              <c:numCache>
                <c:formatCode>0.00%</c:formatCode>
                <c:ptCount val="6"/>
                <c:pt idx="0">
                  <c:v>9.8599999999999993E-2</c:v>
                </c:pt>
                <c:pt idx="1">
                  <c:v>0.28170000000000001</c:v>
                </c:pt>
                <c:pt idx="2">
                  <c:v>0.29580000000000001</c:v>
                </c:pt>
                <c:pt idx="3">
                  <c:v>0.54930000000000001</c:v>
                </c:pt>
                <c:pt idx="4">
                  <c:v>0.69010000000000005</c:v>
                </c:pt>
                <c:pt idx="5">
                  <c:v>0.92959999999999998</c:v>
                </c:pt>
              </c:numCache>
            </c:numRef>
          </c:val>
        </c:ser>
        <c:dLbls>
          <c:showLegendKey val="0"/>
          <c:showVal val="0"/>
          <c:showCatName val="0"/>
          <c:showSerName val="0"/>
          <c:showPercent val="0"/>
          <c:showBubbleSize val="0"/>
        </c:dLbls>
        <c:gapWidth val="150"/>
        <c:shape val="box"/>
        <c:axId val="115913856"/>
        <c:axId val="115915392"/>
        <c:axId val="0"/>
      </c:bar3DChart>
      <c:catAx>
        <c:axId val="115913856"/>
        <c:scaling>
          <c:orientation val="minMax"/>
        </c:scaling>
        <c:delete val="0"/>
        <c:axPos val="l"/>
        <c:numFmt formatCode="General" sourceLinked="1"/>
        <c:majorTickMark val="out"/>
        <c:minorTickMark val="none"/>
        <c:tickLblPos val="nextTo"/>
        <c:txPr>
          <a:bodyPr/>
          <a:lstStyle/>
          <a:p>
            <a:pPr>
              <a:defRPr sz="1200">
                <a:latin typeface="+mj-lt"/>
              </a:defRPr>
            </a:pPr>
            <a:endParaRPr lang="en-US"/>
          </a:p>
        </c:txPr>
        <c:crossAx val="115915392"/>
        <c:crosses val="autoZero"/>
        <c:auto val="1"/>
        <c:lblAlgn val="ctr"/>
        <c:lblOffset val="100"/>
        <c:noMultiLvlLbl val="0"/>
      </c:catAx>
      <c:valAx>
        <c:axId val="115915392"/>
        <c:scaling>
          <c:orientation val="minMax"/>
          <c:max val="1"/>
        </c:scaling>
        <c:delete val="0"/>
        <c:axPos val="b"/>
        <c:title>
          <c:tx>
            <c:rich>
              <a:bodyPr/>
              <a:lstStyle/>
              <a:p>
                <a:pPr>
                  <a:defRPr sz="1400">
                    <a:latin typeface="+mj-lt"/>
                  </a:defRPr>
                </a:pPr>
                <a:r>
                  <a:rPr lang="en-US" sz="1400" dirty="0" smtClean="0">
                    <a:latin typeface="+mj-lt"/>
                  </a:rPr>
                  <a:t>% Respondents Listing as Top 3 Threat</a:t>
                </a:r>
                <a:endParaRPr lang="en-US" sz="1400" dirty="0">
                  <a:latin typeface="+mj-lt"/>
                </a:endParaRPr>
              </a:p>
            </c:rich>
          </c:tx>
          <c:layout>
            <c:manualLayout>
              <c:xMode val="edge"/>
              <c:yMode val="edge"/>
              <c:x val="0.38211381780402448"/>
              <c:y val="0.92793491973724274"/>
            </c:manualLayout>
          </c:layout>
          <c:overlay val="0"/>
        </c:title>
        <c:numFmt formatCode="0%" sourceLinked="0"/>
        <c:majorTickMark val="out"/>
        <c:minorTickMark val="none"/>
        <c:tickLblPos val="nextTo"/>
        <c:txPr>
          <a:bodyPr/>
          <a:lstStyle/>
          <a:p>
            <a:pPr>
              <a:defRPr sz="1200">
                <a:latin typeface="+mj-lt"/>
              </a:defRPr>
            </a:pPr>
            <a:endParaRPr lang="en-US"/>
          </a:p>
        </c:txPr>
        <c:crossAx val="115913856"/>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82115932316969"/>
          <c:y val="3.9755775720342647E-2"/>
          <c:w val="0.54150318311274925"/>
          <c:h val="0.81311953794237246"/>
        </c:manualLayout>
      </c:layout>
      <c:barChart>
        <c:barDir val="bar"/>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rgbClr val="FFFF00"/>
              </a:solidFill>
              <a:ln>
                <a:solidFill>
                  <a:schemeClr val="tx1"/>
                </a:solidFill>
              </a:ln>
            </c:spPr>
          </c:dPt>
          <c:dPt>
            <c:idx val="42"/>
            <c:invertIfNegative val="0"/>
            <c:bubble3D val="0"/>
            <c:spPr>
              <a:solidFill>
                <a:schemeClr val="accent2"/>
              </a:solidFill>
              <a:ln>
                <a:solidFill>
                  <a:schemeClr val="tx1"/>
                </a:solidFill>
              </a:ln>
            </c:spPr>
          </c:dPt>
          <c:dPt>
            <c:idx val="43"/>
            <c:invertIfNegative val="0"/>
            <c:bubble3D val="0"/>
            <c:spPr>
              <a:solidFill>
                <a:schemeClr val="accent2"/>
              </a:solidFill>
              <a:ln>
                <a:solidFill>
                  <a:schemeClr val="tx1"/>
                </a:solidFill>
              </a:ln>
            </c:spPr>
          </c:dPt>
          <c:dPt>
            <c:idx val="44"/>
            <c:invertIfNegative val="0"/>
            <c:bubble3D val="0"/>
            <c:spPr>
              <a:solidFill>
                <a:schemeClr val="accent2"/>
              </a:solidFill>
              <a:ln>
                <a:solidFill>
                  <a:schemeClr val="tx1"/>
                </a:solidFill>
              </a:ln>
            </c:spPr>
          </c:dPt>
          <c:dPt>
            <c:idx val="45"/>
            <c:invertIfNegative val="0"/>
            <c:bubble3D val="0"/>
            <c:spPr>
              <a:solidFill>
                <a:schemeClr val="accent2"/>
              </a:solidFill>
              <a:ln>
                <a:solidFill>
                  <a:schemeClr val="tx1"/>
                </a:solidFill>
              </a:ln>
            </c:spPr>
          </c:dPt>
          <c:dPt>
            <c:idx val="46"/>
            <c:invertIfNegative val="0"/>
            <c:bubble3D val="0"/>
            <c:spPr>
              <a:solidFill>
                <a:schemeClr val="accent2"/>
              </a:solidFill>
              <a:ln>
                <a:solidFill>
                  <a:schemeClr val="tx1"/>
                </a:solidFill>
              </a:ln>
            </c:spPr>
          </c:dPt>
          <c:dPt>
            <c:idx val="47"/>
            <c:invertIfNegative val="0"/>
            <c:bubble3D val="0"/>
            <c:spPr>
              <a:solidFill>
                <a:schemeClr val="accent2"/>
              </a:solidFill>
              <a:ln>
                <a:solidFill>
                  <a:schemeClr val="tx1"/>
                </a:solidFill>
              </a:ln>
            </c:spPr>
          </c:dPt>
          <c:dPt>
            <c:idx val="48"/>
            <c:invertIfNegative val="0"/>
            <c:bubble3D val="0"/>
            <c:spPr>
              <a:solidFill>
                <a:schemeClr val="accent2"/>
              </a:solidFill>
              <a:ln>
                <a:solidFill>
                  <a:schemeClr val="tx1"/>
                </a:solidFill>
              </a:ln>
            </c:spPr>
          </c:dPt>
          <c:dPt>
            <c:idx val="49"/>
            <c:invertIfNegative val="0"/>
            <c:bubble3D val="0"/>
            <c:spPr>
              <a:solidFill>
                <a:schemeClr val="accent2"/>
              </a:solidFill>
              <a:ln>
                <a:solidFill>
                  <a:schemeClr val="tx1"/>
                </a:solidFill>
              </a:ln>
            </c:spPr>
          </c:dPt>
          <c:dPt>
            <c:idx val="50"/>
            <c:invertIfNegative val="0"/>
            <c:bubble3D val="0"/>
            <c:spPr>
              <a:solidFill>
                <a:schemeClr val="accent2"/>
              </a:solidFill>
              <a:ln>
                <a:solidFill>
                  <a:schemeClr val="tx1"/>
                </a:solidFill>
              </a:ln>
            </c:spPr>
          </c:dPt>
          <c:dPt>
            <c:idx val="51"/>
            <c:invertIfNegative val="0"/>
            <c:bubble3D val="0"/>
            <c:spPr>
              <a:solidFill>
                <a:schemeClr val="accent2"/>
              </a:solidFill>
              <a:ln>
                <a:solidFill>
                  <a:schemeClr val="tx1"/>
                </a:solidFill>
              </a:ln>
            </c:spPr>
          </c:dPt>
          <c:dPt>
            <c:idx val="52"/>
            <c:invertIfNegative val="0"/>
            <c:bubble3D val="0"/>
            <c:spPr>
              <a:solidFill>
                <a:schemeClr val="accent2"/>
              </a:solidFill>
              <a:ln>
                <a:solidFill>
                  <a:schemeClr val="tx1"/>
                </a:solidFill>
              </a:ln>
            </c:spPr>
          </c:dPt>
          <c:cat>
            <c:strRef>
              <c:f>Sheet1!$A$2:$A$11</c:f>
              <c:strCache>
                <c:ptCount val="10"/>
                <c:pt idx="0">
                  <c:v>Public Health Activities  ($81B)</c:v>
                </c:pt>
                <c:pt idx="1">
                  <c:v>Research and Investment  ($155B)</c:v>
                </c:pt>
                <c:pt idx="2">
                  <c:v>Nursing Facilities and CCRCs  ($157B)</c:v>
                </c:pt>
                <c:pt idx="3">
                  <c:v>Hospital Care  ($1,036B)</c:v>
                </c:pt>
                <c:pt idx="4">
                  <c:v>Physician/Professional Svcs  ($840B)</c:v>
                </c:pt>
                <c:pt idx="5">
                  <c:v>Other Health/Personal Care  ($163B)</c:v>
                </c:pt>
                <c:pt idx="6">
                  <c:v>Retail Sales/Medical Products  ($432B)</c:v>
                </c:pt>
                <c:pt idx="7">
                  <c:v>Private Health Ins. - Net Cost  ($210B)</c:v>
                </c:pt>
                <c:pt idx="8">
                  <c:v>Home Health  ($89B)</c:v>
                </c:pt>
                <c:pt idx="9">
                  <c:v>Government Administration  ($43B)</c:v>
                </c:pt>
              </c:strCache>
            </c:strRef>
          </c:cat>
          <c:val>
            <c:numRef>
              <c:f>Sheet1!$B$2:$B$11</c:f>
              <c:numCache>
                <c:formatCode>0%</c:formatCode>
                <c:ptCount val="10"/>
                <c:pt idx="0">
                  <c:v>0.42768850432632877</c:v>
                </c:pt>
                <c:pt idx="1">
                  <c:v>0.60892049127343251</c:v>
                </c:pt>
                <c:pt idx="2">
                  <c:v>0.65816326530612224</c:v>
                </c:pt>
                <c:pt idx="3">
                  <c:v>0.71412025866229145</c:v>
                </c:pt>
                <c:pt idx="4">
                  <c:v>0.71994763151630536</c:v>
                </c:pt>
                <c:pt idx="5">
                  <c:v>0.76056338028169002</c:v>
                </c:pt>
                <c:pt idx="6">
                  <c:v>0.80115740740740748</c:v>
                </c:pt>
                <c:pt idx="7">
                  <c:v>0.83150880533079485</c:v>
                </c:pt>
                <c:pt idx="8">
                  <c:v>0.9144144144144144</c:v>
                </c:pt>
                <c:pt idx="9">
                  <c:v>0.9460093896713615</c:v>
                </c:pt>
              </c:numCache>
            </c:numRef>
          </c:val>
        </c:ser>
        <c:dLbls>
          <c:showLegendKey val="0"/>
          <c:showVal val="0"/>
          <c:showCatName val="0"/>
          <c:showSerName val="0"/>
          <c:showPercent val="0"/>
          <c:showBubbleSize val="0"/>
        </c:dLbls>
        <c:gapWidth val="150"/>
        <c:axId val="45100416"/>
        <c:axId val="45106304"/>
      </c:barChart>
      <c:catAx>
        <c:axId val="45100416"/>
        <c:scaling>
          <c:orientation val="minMax"/>
        </c:scaling>
        <c:delete val="0"/>
        <c:axPos val="l"/>
        <c:numFmt formatCode="General" sourceLinked="1"/>
        <c:majorTickMark val="out"/>
        <c:minorTickMark val="none"/>
        <c:tickLblPos val="nextTo"/>
        <c:txPr>
          <a:bodyPr/>
          <a:lstStyle/>
          <a:p>
            <a:pPr>
              <a:defRPr sz="1200">
                <a:latin typeface="+mj-lt"/>
              </a:defRPr>
            </a:pPr>
            <a:endParaRPr lang="en-US"/>
          </a:p>
        </c:txPr>
        <c:crossAx val="45106304"/>
        <c:crosses val="autoZero"/>
        <c:auto val="1"/>
        <c:lblAlgn val="ctr"/>
        <c:lblOffset val="100"/>
        <c:noMultiLvlLbl val="0"/>
      </c:catAx>
      <c:valAx>
        <c:axId val="45106304"/>
        <c:scaling>
          <c:orientation val="minMax"/>
          <c:max val="1"/>
        </c:scaling>
        <c:delete val="0"/>
        <c:axPos val="b"/>
        <c:majorGridlines/>
        <c:numFmt formatCode="0%" sourceLinked="0"/>
        <c:majorTickMark val="out"/>
        <c:minorTickMark val="none"/>
        <c:tickLblPos val="nextTo"/>
        <c:txPr>
          <a:bodyPr/>
          <a:lstStyle/>
          <a:p>
            <a:pPr>
              <a:defRPr sz="1400">
                <a:latin typeface="+mj-lt"/>
              </a:defRPr>
            </a:pPr>
            <a:endParaRPr lang="en-US"/>
          </a:p>
        </c:txPr>
        <c:crossAx val="45100416"/>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Series 1</c:v>
                </c:pt>
              </c:strCache>
            </c:strRef>
          </c:tx>
          <c:spPr>
            <a:solidFill>
              <a:schemeClr val="accent2"/>
            </a:solidFill>
            <a:scene3d>
              <a:camera prst="orthographicFront"/>
              <a:lightRig rig="threePt" dir="t"/>
            </a:scene3d>
            <a:sp3d>
              <a:bevelT/>
            </a:sp3d>
          </c:spPr>
          <c:invertIfNegative val="0"/>
          <c:dLbls>
            <c:numFmt formatCode="0%" sourceLinked="0"/>
            <c:txPr>
              <a:bodyPr/>
              <a:lstStyle/>
              <a:p>
                <a:pPr>
                  <a:defRPr sz="1200">
                    <a:latin typeface="+mj-lt"/>
                  </a:defRPr>
                </a:pPr>
                <a:endParaRPr lang="en-US"/>
              </a:p>
            </c:txPr>
            <c:showLegendKey val="0"/>
            <c:showVal val="1"/>
            <c:showCatName val="0"/>
            <c:showSerName val="0"/>
            <c:showPercent val="0"/>
            <c:showBubbleSize val="0"/>
            <c:showLeaderLines val="0"/>
          </c:dLbls>
          <c:cat>
            <c:strRef>
              <c:f>Sheet1!$A$2:$A$8</c:f>
              <c:strCache>
                <c:ptCount val="7"/>
                <c:pt idx="0">
                  <c:v>Cancer screening and education</c:v>
                </c:pt>
                <c:pt idx="1">
                  <c:v>Diabetes</c:v>
                </c:pt>
                <c:pt idx="2">
                  <c:v>Primary and preventive health care, particularly for low income populations</c:v>
                </c:pt>
                <c:pt idx="3">
                  <c:v>Transportation to/from health appointments</c:v>
                </c:pt>
                <c:pt idx="4">
                  <c:v>Obesity and physical activity</c:v>
                </c:pt>
                <c:pt idx="5">
                  <c:v>Mental health</c:v>
                </c:pt>
                <c:pt idx="6">
                  <c:v>Drug dependence/treatment/behavioral health</c:v>
                </c:pt>
              </c:strCache>
            </c:strRef>
          </c:cat>
          <c:val>
            <c:numRef>
              <c:f>Sheet1!$B$2:$B$8</c:f>
              <c:numCache>
                <c:formatCode>0.00%</c:formatCode>
                <c:ptCount val="7"/>
                <c:pt idx="0">
                  <c:v>0.14860000000000001</c:v>
                </c:pt>
                <c:pt idx="1">
                  <c:v>0.14860000000000001</c:v>
                </c:pt>
                <c:pt idx="2">
                  <c:v>0.18920000000000001</c:v>
                </c:pt>
                <c:pt idx="3">
                  <c:v>0.22969999999999999</c:v>
                </c:pt>
                <c:pt idx="4">
                  <c:v>0.25679999999999997</c:v>
                </c:pt>
                <c:pt idx="5">
                  <c:v>0.52700000000000002</c:v>
                </c:pt>
                <c:pt idx="6">
                  <c:v>0.79730000000000001</c:v>
                </c:pt>
              </c:numCache>
            </c:numRef>
          </c:val>
        </c:ser>
        <c:dLbls>
          <c:showLegendKey val="0"/>
          <c:showVal val="0"/>
          <c:showCatName val="0"/>
          <c:showSerName val="0"/>
          <c:showPercent val="0"/>
          <c:showBubbleSize val="0"/>
        </c:dLbls>
        <c:gapWidth val="150"/>
        <c:shape val="box"/>
        <c:axId val="116200576"/>
        <c:axId val="116202112"/>
        <c:axId val="0"/>
      </c:bar3DChart>
      <c:catAx>
        <c:axId val="116200576"/>
        <c:scaling>
          <c:orientation val="minMax"/>
        </c:scaling>
        <c:delete val="0"/>
        <c:axPos val="l"/>
        <c:numFmt formatCode="General" sourceLinked="1"/>
        <c:majorTickMark val="out"/>
        <c:minorTickMark val="none"/>
        <c:tickLblPos val="nextTo"/>
        <c:txPr>
          <a:bodyPr/>
          <a:lstStyle/>
          <a:p>
            <a:pPr>
              <a:defRPr sz="1200">
                <a:latin typeface="+mj-lt"/>
              </a:defRPr>
            </a:pPr>
            <a:endParaRPr lang="en-US"/>
          </a:p>
        </c:txPr>
        <c:crossAx val="116202112"/>
        <c:crosses val="autoZero"/>
        <c:auto val="1"/>
        <c:lblAlgn val="ctr"/>
        <c:lblOffset val="100"/>
        <c:noMultiLvlLbl val="0"/>
      </c:catAx>
      <c:valAx>
        <c:axId val="116202112"/>
        <c:scaling>
          <c:orientation val="minMax"/>
          <c:max val="1"/>
        </c:scaling>
        <c:delete val="0"/>
        <c:axPos val="b"/>
        <c:title>
          <c:tx>
            <c:rich>
              <a:bodyPr/>
              <a:lstStyle/>
              <a:p>
                <a:pPr>
                  <a:defRPr sz="1400">
                    <a:latin typeface="+mj-lt"/>
                  </a:defRPr>
                </a:pPr>
                <a:r>
                  <a:rPr lang="en-US" sz="1400" dirty="0" smtClean="0">
                    <a:latin typeface="+mj-lt"/>
                  </a:rPr>
                  <a:t>% Respondents Listing as Top 3 Health Need</a:t>
                </a:r>
                <a:endParaRPr lang="en-US" sz="1400" dirty="0">
                  <a:latin typeface="+mj-lt"/>
                </a:endParaRPr>
              </a:p>
            </c:rich>
          </c:tx>
          <c:layout>
            <c:manualLayout>
              <c:xMode val="edge"/>
              <c:yMode val="edge"/>
              <c:x val="0.38211381780402448"/>
              <c:y val="0.92793491973724274"/>
            </c:manualLayout>
          </c:layout>
          <c:overlay val="0"/>
        </c:title>
        <c:numFmt formatCode="0%" sourceLinked="0"/>
        <c:majorTickMark val="out"/>
        <c:minorTickMark val="none"/>
        <c:tickLblPos val="nextTo"/>
        <c:txPr>
          <a:bodyPr/>
          <a:lstStyle/>
          <a:p>
            <a:pPr>
              <a:defRPr sz="1200">
                <a:latin typeface="+mj-lt"/>
              </a:defRPr>
            </a:pPr>
            <a:endParaRPr lang="en-US"/>
          </a:p>
        </c:txPr>
        <c:crossAx val="116200576"/>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140"/>
      <c:rAngAx val="0"/>
      <c:perspective val="20"/>
    </c:view3D>
    <c:floor>
      <c:thickness val="0"/>
    </c:floor>
    <c:sideWall>
      <c:thickness val="0"/>
    </c:sideWall>
    <c:backWall>
      <c:thickness val="0"/>
    </c:backWall>
    <c:plotArea>
      <c:layout>
        <c:manualLayout>
          <c:layoutTarget val="inner"/>
          <c:xMode val="edge"/>
          <c:yMode val="edge"/>
          <c:x val="0"/>
          <c:y val="5.0243583284510292E-2"/>
          <c:w val="0.92942176870748294"/>
          <c:h val="0.8962123598186591"/>
        </c:manualLayout>
      </c:layout>
      <c:pie3DChart>
        <c:varyColors val="1"/>
        <c:ser>
          <c:idx val="0"/>
          <c:order val="0"/>
          <c:tx>
            <c:strRef>
              <c:f>Sheet1!$B$1</c:f>
              <c:strCache>
                <c:ptCount val="1"/>
                <c:pt idx="0">
                  <c:v>Respondents</c:v>
                </c:pt>
              </c:strCache>
            </c:strRef>
          </c:tx>
          <c:explosion val="10"/>
          <c:dPt>
            <c:idx val="0"/>
            <c:bubble3D val="0"/>
            <c:spPr>
              <a:solidFill>
                <a:schemeClr val="tx2"/>
              </a:solidFill>
            </c:spPr>
          </c:dPt>
          <c:dPt>
            <c:idx val="1"/>
            <c:bubble3D val="0"/>
            <c:spPr>
              <a:solidFill>
                <a:schemeClr val="accent2">
                  <a:lumMod val="40000"/>
                  <a:lumOff val="60000"/>
                </a:schemeClr>
              </a:solidFill>
            </c:spPr>
          </c:dPt>
          <c:dPt>
            <c:idx val="3"/>
            <c:bubble3D val="0"/>
            <c:spPr>
              <a:solidFill>
                <a:schemeClr val="tx2">
                  <a:lumMod val="40000"/>
                  <a:lumOff val="60000"/>
                </a:schemeClr>
              </a:solidFill>
            </c:spPr>
          </c:dPt>
          <c:dPt>
            <c:idx val="4"/>
            <c:bubble3D val="0"/>
            <c:spPr>
              <a:solidFill>
                <a:schemeClr val="accent2"/>
              </a:solidFill>
            </c:spPr>
          </c:dPt>
          <c:dPt>
            <c:idx val="5"/>
            <c:bubble3D val="0"/>
            <c:spPr>
              <a:solidFill>
                <a:schemeClr val="bg1">
                  <a:lumMod val="65000"/>
                </a:schemeClr>
              </a:solidFill>
            </c:spPr>
          </c:dPt>
          <c:dPt>
            <c:idx val="8"/>
            <c:bubble3D val="0"/>
            <c:spPr>
              <a:solidFill>
                <a:schemeClr val="accent2">
                  <a:lumMod val="75000"/>
                </a:schemeClr>
              </a:solidFill>
            </c:spPr>
          </c:dPt>
          <c:dLbls>
            <c:dLbl>
              <c:idx val="7"/>
              <c:layout>
                <c:manualLayout>
                  <c:x val="-6.8430084632278107E-2"/>
                  <c:y val="0.10205535507079531"/>
                </c:manualLayout>
              </c:layout>
              <c:showLegendKey val="0"/>
              <c:showVal val="1"/>
              <c:showCatName val="1"/>
              <c:showSerName val="0"/>
              <c:showPercent val="0"/>
              <c:showBubbleSize val="0"/>
            </c:dLbl>
            <c:txPr>
              <a:bodyPr/>
              <a:lstStyle/>
              <a:p>
                <a:pPr>
                  <a:defRPr sz="1100">
                    <a:latin typeface="+mj-lt"/>
                  </a:defRPr>
                </a:pPr>
                <a:endParaRPr lang="en-US"/>
              </a:p>
            </c:txPr>
            <c:showLegendKey val="0"/>
            <c:showVal val="1"/>
            <c:showCatName val="1"/>
            <c:showSerName val="0"/>
            <c:showPercent val="0"/>
            <c:showBubbleSize val="0"/>
            <c:showLeaderLines val="1"/>
          </c:dLbls>
          <c:cat>
            <c:strRef>
              <c:f>Sheet1!$A$2:$A$11</c:f>
              <c:strCache>
                <c:ptCount val="10"/>
                <c:pt idx="0">
                  <c:v>Licensed/Registered Establishment</c:v>
                </c:pt>
                <c:pt idx="1">
                  <c:v>School &amp; university</c:v>
                </c:pt>
                <c:pt idx="2">
                  <c:v>Driller/Contractor/   Consultant</c:v>
                </c:pt>
                <c:pt idx="3">
                  <c:v>Hospital</c:v>
                </c:pt>
                <c:pt idx="4">
                  <c:v>Physician</c:v>
                </c:pt>
                <c:pt idx="5">
                  <c:v>Other Non-Profit</c:v>
                </c:pt>
                <c:pt idx="6">
                  <c:v>Health department</c:v>
                </c:pt>
                <c:pt idx="7">
                  <c:v>Private Agency/Organization</c:v>
                </c:pt>
                <c:pt idx="8">
                  <c:v>Public Agency</c:v>
                </c:pt>
                <c:pt idx="9">
                  <c:v>Other</c:v>
                </c:pt>
              </c:strCache>
            </c:strRef>
          </c:cat>
          <c:val>
            <c:numRef>
              <c:f>Sheet1!$B$2:$B$11</c:f>
              <c:numCache>
                <c:formatCode>General</c:formatCode>
                <c:ptCount val="10"/>
                <c:pt idx="0">
                  <c:v>1</c:v>
                </c:pt>
                <c:pt idx="1">
                  <c:v>1</c:v>
                </c:pt>
                <c:pt idx="2">
                  <c:v>2</c:v>
                </c:pt>
                <c:pt idx="3">
                  <c:v>2</c:v>
                </c:pt>
                <c:pt idx="4">
                  <c:v>3</c:v>
                </c:pt>
                <c:pt idx="5">
                  <c:v>3</c:v>
                </c:pt>
                <c:pt idx="6">
                  <c:v>4</c:v>
                </c:pt>
                <c:pt idx="7">
                  <c:v>4</c:v>
                </c:pt>
                <c:pt idx="8">
                  <c:v>4</c:v>
                </c:pt>
                <c:pt idx="9">
                  <c:v>4</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Series 1</c:v>
                </c:pt>
              </c:strCache>
            </c:strRef>
          </c:tx>
          <c:spPr>
            <a:solidFill>
              <a:schemeClr val="accent2"/>
            </a:solidFill>
            <a:scene3d>
              <a:camera prst="orthographicFront"/>
              <a:lightRig rig="threePt" dir="t"/>
            </a:scene3d>
            <a:sp3d>
              <a:bevelT/>
            </a:sp3d>
          </c:spPr>
          <c:invertIfNegative val="0"/>
          <c:dLbls>
            <c:numFmt formatCode="0%" sourceLinked="0"/>
            <c:txPr>
              <a:bodyPr/>
              <a:lstStyle/>
              <a:p>
                <a:pPr>
                  <a:defRPr sz="1200">
                    <a:latin typeface="+mj-lt"/>
                  </a:defRPr>
                </a:pPr>
                <a:endParaRPr lang="en-US"/>
              </a:p>
            </c:txPr>
            <c:showLegendKey val="0"/>
            <c:showVal val="1"/>
            <c:showCatName val="0"/>
            <c:showSerName val="0"/>
            <c:showPercent val="0"/>
            <c:showBubbleSize val="0"/>
            <c:showLeaderLines val="0"/>
          </c:dLbls>
          <c:cat>
            <c:strRef>
              <c:f>Sheet1!$A$2:$A$8</c:f>
              <c:strCache>
                <c:ptCount val="7"/>
                <c:pt idx="0">
                  <c:v>Enforcing laws and regulations that protect health and ensure safety</c:v>
                </c:pt>
                <c:pt idx="1">
                  <c:v>Monitoring health status and solving community health problems</c:v>
                </c:pt>
                <c:pt idx="2">
                  <c:v>Evaluating the effectiveness, accessibility, and quality of personal and population-based health services</c:v>
                </c:pt>
                <c:pt idx="3">
                  <c:v>Linking people to needed personal health services...assuring provision of health care</c:v>
                </c:pt>
                <c:pt idx="4">
                  <c:v>Diagnosing and investigating health problems and health hazards in the community</c:v>
                </c:pt>
                <c:pt idx="5">
                  <c:v>Mobilizing community partnerships to improve health</c:v>
                </c:pt>
                <c:pt idx="6">
                  <c:v>Informing, educating, and empowering people about health issues</c:v>
                </c:pt>
              </c:strCache>
            </c:strRef>
          </c:cat>
          <c:val>
            <c:numRef>
              <c:f>Sheet1!$B$2:$B$8</c:f>
              <c:numCache>
                <c:formatCode>0.00%</c:formatCode>
                <c:ptCount val="7"/>
                <c:pt idx="0">
                  <c:v>0.25</c:v>
                </c:pt>
                <c:pt idx="1">
                  <c:v>0.25</c:v>
                </c:pt>
                <c:pt idx="2">
                  <c:v>0.29170000000000001</c:v>
                </c:pt>
                <c:pt idx="3">
                  <c:v>0.29170000000000001</c:v>
                </c:pt>
                <c:pt idx="4">
                  <c:v>0.375</c:v>
                </c:pt>
                <c:pt idx="5">
                  <c:v>0.375</c:v>
                </c:pt>
                <c:pt idx="6">
                  <c:v>0.625</c:v>
                </c:pt>
              </c:numCache>
            </c:numRef>
          </c:val>
        </c:ser>
        <c:dLbls>
          <c:showLegendKey val="0"/>
          <c:showVal val="0"/>
          <c:showCatName val="0"/>
          <c:showSerName val="0"/>
          <c:showPercent val="0"/>
          <c:showBubbleSize val="0"/>
        </c:dLbls>
        <c:gapWidth val="150"/>
        <c:shape val="box"/>
        <c:axId val="116506624"/>
        <c:axId val="116508160"/>
        <c:axId val="0"/>
      </c:bar3DChart>
      <c:catAx>
        <c:axId val="116506624"/>
        <c:scaling>
          <c:orientation val="minMax"/>
        </c:scaling>
        <c:delete val="0"/>
        <c:axPos val="l"/>
        <c:numFmt formatCode="General" sourceLinked="1"/>
        <c:majorTickMark val="out"/>
        <c:minorTickMark val="none"/>
        <c:tickLblPos val="nextTo"/>
        <c:txPr>
          <a:bodyPr/>
          <a:lstStyle/>
          <a:p>
            <a:pPr>
              <a:defRPr sz="1100">
                <a:latin typeface="+mj-lt"/>
              </a:defRPr>
            </a:pPr>
            <a:endParaRPr lang="en-US"/>
          </a:p>
        </c:txPr>
        <c:crossAx val="116508160"/>
        <c:crosses val="autoZero"/>
        <c:auto val="1"/>
        <c:lblAlgn val="ctr"/>
        <c:lblOffset val="100"/>
        <c:noMultiLvlLbl val="0"/>
      </c:catAx>
      <c:valAx>
        <c:axId val="116508160"/>
        <c:scaling>
          <c:orientation val="minMax"/>
          <c:max val="1"/>
        </c:scaling>
        <c:delete val="0"/>
        <c:axPos val="b"/>
        <c:title>
          <c:tx>
            <c:rich>
              <a:bodyPr/>
              <a:lstStyle/>
              <a:p>
                <a:pPr>
                  <a:defRPr sz="1400">
                    <a:latin typeface="+mj-lt"/>
                  </a:defRPr>
                </a:pPr>
                <a:r>
                  <a:rPr lang="en-US" sz="1400" dirty="0" smtClean="0">
                    <a:latin typeface="+mj-lt"/>
                  </a:rPr>
                  <a:t>% Respondents Listing as Top 3 Priority</a:t>
                </a:r>
                <a:endParaRPr lang="en-US" sz="1400" dirty="0">
                  <a:latin typeface="+mj-lt"/>
                </a:endParaRPr>
              </a:p>
            </c:rich>
          </c:tx>
          <c:layout>
            <c:manualLayout>
              <c:xMode val="edge"/>
              <c:yMode val="edge"/>
              <c:x val="0.38211381780402448"/>
              <c:y val="0.92793491973724274"/>
            </c:manualLayout>
          </c:layout>
          <c:overlay val="0"/>
        </c:title>
        <c:numFmt formatCode="0%" sourceLinked="0"/>
        <c:majorTickMark val="out"/>
        <c:minorTickMark val="none"/>
        <c:tickLblPos val="nextTo"/>
        <c:txPr>
          <a:bodyPr/>
          <a:lstStyle/>
          <a:p>
            <a:pPr>
              <a:defRPr sz="1200">
                <a:latin typeface="+mj-lt"/>
              </a:defRPr>
            </a:pPr>
            <a:endParaRPr lang="en-US"/>
          </a:p>
        </c:txPr>
        <c:crossAx val="116506624"/>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41591172071223"/>
          <c:y val="3.3333333333333333E-2"/>
          <c:w val="0.44132602376315866"/>
          <c:h val="0.78868670961584353"/>
        </c:manualLayout>
      </c:layout>
      <c:barChart>
        <c:barDir val="bar"/>
        <c:grouping val="clustered"/>
        <c:varyColors val="0"/>
        <c:ser>
          <c:idx val="0"/>
          <c:order val="0"/>
          <c:tx>
            <c:strRef>
              <c:f>Sheet1!$B$1</c:f>
              <c:strCache>
                <c:ptCount val="1"/>
                <c:pt idx="0">
                  <c:v>Column1</c:v>
                </c:pt>
              </c:strCache>
            </c:strRef>
          </c:tx>
          <c:spPr>
            <a:solidFill>
              <a:schemeClr val="tx2">
                <a:lumMod val="40000"/>
                <a:lumOff val="60000"/>
              </a:schemeClr>
            </a:solidFill>
            <a:ln>
              <a:solidFill>
                <a:schemeClr val="tx1"/>
              </a:solidFill>
            </a:ln>
          </c:spPr>
          <c:invertIfNegative val="0"/>
          <c:dLbls>
            <c:txPr>
              <a:bodyPr/>
              <a:lstStyle/>
              <a:p>
                <a:pPr>
                  <a:defRPr sz="1600" b="1">
                    <a:latin typeface="+mj-lt"/>
                  </a:defRPr>
                </a:pPr>
                <a:endParaRPr lang="en-US"/>
              </a:p>
            </c:txPr>
            <c:dLblPos val="inEnd"/>
            <c:showLegendKey val="0"/>
            <c:showVal val="1"/>
            <c:showCatName val="0"/>
            <c:showSerName val="0"/>
            <c:showPercent val="0"/>
            <c:showBubbleSize val="0"/>
            <c:showLeaderLines val="0"/>
          </c:dLbls>
          <c:cat>
            <c:strRef>
              <c:f>Sheet1!$A$2:$A$6</c:f>
              <c:strCache>
                <c:ptCount val="5"/>
                <c:pt idx="0">
                  <c:v>Newspaper/radio</c:v>
                </c:pt>
                <c:pt idx="1">
                  <c:v>Outreach education programs</c:v>
                </c:pt>
                <c:pt idx="2">
                  <c:v>Social media (Facebook, Twitter)</c:v>
                </c:pt>
                <c:pt idx="3">
                  <c:v>Community meetings/collaborative</c:v>
                </c:pt>
                <c:pt idx="4">
                  <c:v>Web</c:v>
                </c:pt>
              </c:strCache>
            </c:strRef>
          </c:cat>
          <c:val>
            <c:numRef>
              <c:f>Sheet1!$B$2:$B$6</c:f>
              <c:numCache>
                <c:formatCode>General</c:formatCode>
                <c:ptCount val="5"/>
                <c:pt idx="0">
                  <c:v>3</c:v>
                </c:pt>
                <c:pt idx="1">
                  <c:v>4</c:v>
                </c:pt>
                <c:pt idx="2">
                  <c:v>7</c:v>
                </c:pt>
                <c:pt idx="3">
                  <c:v>12</c:v>
                </c:pt>
                <c:pt idx="4">
                  <c:v>19</c:v>
                </c:pt>
              </c:numCache>
            </c:numRef>
          </c:val>
        </c:ser>
        <c:dLbls>
          <c:dLblPos val="inEnd"/>
          <c:showLegendKey val="0"/>
          <c:showVal val="1"/>
          <c:showCatName val="0"/>
          <c:showSerName val="0"/>
          <c:showPercent val="0"/>
          <c:showBubbleSize val="0"/>
        </c:dLbls>
        <c:gapWidth val="150"/>
        <c:axId val="116549888"/>
        <c:axId val="116556928"/>
      </c:barChart>
      <c:catAx>
        <c:axId val="116549888"/>
        <c:scaling>
          <c:orientation val="minMax"/>
        </c:scaling>
        <c:delete val="0"/>
        <c:axPos val="l"/>
        <c:numFmt formatCode="General" sourceLinked="1"/>
        <c:majorTickMark val="out"/>
        <c:minorTickMark val="none"/>
        <c:tickLblPos val="nextTo"/>
        <c:txPr>
          <a:bodyPr/>
          <a:lstStyle/>
          <a:p>
            <a:pPr>
              <a:defRPr sz="1200">
                <a:latin typeface="+mj-lt"/>
              </a:defRPr>
            </a:pPr>
            <a:endParaRPr lang="en-US"/>
          </a:p>
        </c:txPr>
        <c:crossAx val="116556928"/>
        <c:crosses val="autoZero"/>
        <c:auto val="1"/>
        <c:lblAlgn val="ctr"/>
        <c:lblOffset val="100"/>
        <c:noMultiLvlLbl val="0"/>
      </c:catAx>
      <c:valAx>
        <c:axId val="116556928"/>
        <c:scaling>
          <c:orientation val="minMax"/>
          <c:max val="20"/>
          <c:min val="0"/>
        </c:scaling>
        <c:delete val="0"/>
        <c:axPos val="b"/>
        <c:title>
          <c:tx>
            <c:rich>
              <a:bodyPr/>
              <a:lstStyle/>
              <a:p>
                <a:pPr>
                  <a:defRPr sz="1400">
                    <a:latin typeface="+mj-lt"/>
                  </a:defRPr>
                </a:pPr>
                <a:r>
                  <a:rPr lang="en-US" sz="1400" dirty="0" smtClean="0">
                    <a:latin typeface="+mj-lt"/>
                  </a:rPr>
                  <a:t>#</a:t>
                </a:r>
                <a:r>
                  <a:rPr lang="en-US" sz="1400" baseline="0" dirty="0" smtClean="0">
                    <a:latin typeface="+mj-lt"/>
                  </a:rPr>
                  <a:t> of Responses</a:t>
                </a:r>
                <a:endParaRPr lang="en-US" sz="1400" dirty="0">
                  <a:latin typeface="+mj-lt"/>
                </a:endParaRPr>
              </a:p>
            </c:rich>
          </c:tx>
          <c:layout/>
          <c:overlay val="0"/>
        </c:title>
        <c:numFmt formatCode="#,##0" sourceLinked="0"/>
        <c:majorTickMark val="out"/>
        <c:minorTickMark val="none"/>
        <c:tickLblPos val="nextTo"/>
        <c:txPr>
          <a:bodyPr/>
          <a:lstStyle/>
          <a:p>
            <a:pPr>
              <a:defRPr sz="1400">
                <a:latin typeface="+mj-lt"/>
              </a:defRPr>
            </a:pPr>
            <a:endParaRPr lang="en-US"/>
          </a:p>
        </c:txPr>
        <c:crossAx val="116549888"/>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Series 1</c:v>
                </c:pt>
              </c:strCache>
            </c:strRef>
          </c:tx>
          <c:spPr>
            <a:solidFill>
              <a:schemeClr val="accent2"/>
            </a:solidFill>
            <a:scene3d>
              <a:camera prst="orthographicFront"/>
              <a:lightRig rig="threePt" dir="t"/>
            </a:scene3d>
            <a:sp3d>
              <a:bevelT/>
            </a:sp3d>
          </c:spPr>
          <c:invertIfNegative val="0"/>
          <c:dLbls>
            <c:numFmt formatCode="0%" sourceLinked="0"/>
            <c:txPr>
              <a:bodyPr/>
              <a:lstStyle/>
              <a:p>
                <a:pPr>
                  <a:defRPr sz="1200">
                    <a:latin typeface="+mj-lt"/>
                  </a:defRPr>
                </a:pPr>
                <a:endParaRPr lang="en-US"/>
              </a:p>
            </c:txPr>
            <c:showLegendKey val="0"/>
            <c:showVal val="1"/>
            <c:showCatName val="0"/>
            <c:showSerName val="0"/>
            <c:showPercent val="0"/>
            <c:showBubbleSize val="0"/>
            <c:showLeaderLines val="0"/>
          </c:dLbls>
          <c:cat>
            <c:strRef>
              <c:f>Sheet1!$A$2:$A$6</c:f>
              <c:strCache>
                <c:ptCount val="5"/>
                <c:pt idx="0">
                  <c:v>Customer service</c:v>
                </c:pt>
                <c:pt idx="1">
                  <c:v>Availability and accessibility of services</c:v>
                </c:pt>
                <c:pt idx="2">
                  <c:v>Collaborative efforts/partnerships with other community organizations</c:v>
                </c:pt>
                <c:pt idx="3">
                  <c:v>Staff experience and level of expertise</c:v>
                </c:pt>
                <c:pt idx="4">
                  <c:v>Community outreach and awareness efforts</c:v>
                </c:pt>
              </c:strCache>
            </c:strRef>
          </c:cat>
          <c:val>
            <c:numRef>
              <c:f>Sheet1!$B$2:$B$6</c:f>
              <c:numCache>
                <c:formatCode>0.00%</c:formatCode>
                <c:ptCount val="5"/>
                <c:pt idx="0">
                  <c:v>0.2273</c:v>
                </c:pt>
                <c:pt idx="1">
                  <c:v>0.45450000000000002</c:v>
                </c:pt>
                <c:pt idx="2">
                  <c:v>0.5</c:v>
                </c:pt>
                <c:pt idx="3">
                  <c:v>0.5</c:v>
                </c:pt>
                <c:pt idx="4">
                  <c:v>0.63639999999999997</c:v>
                </c:pt>
              </c:numCache>
            </c:numRef>
          </c:val>
        </c:ser>
        <c:dLbls>
          <c:showLegendKey val="0"/>
          <c:showVal val="0"/>
          <c:showCatName val="0"/>
          <c:showSerName val="0"/>
          <c:showPercent val="0"/>
          <c:showBubbleSize val="0"/>
        </c:dLbls>
        <c:gapWidth val="150"/>
        <c:shape val="box"/>
        <c:axId val="117047296"/>
        <c:axId val="117048832"/>
        <c:axId val="0"/>
      </c:bar3DChart>
      <c:catAx>
        <c:axId val="117047296"/>
        <c:scaling>
          <c:orientation val="minMax"/>
        </c:scaling>
        <c:delete val="0"/>
        <c:axPos val="l"/>
        <c:numFmt formatCode="General" sourceLinked="1"/>
        <c:majorTickMark val="out"/>
        <c:minorTickMark val="none"/>
        <c:tickLblPos val="nextTo"/>
        <c:txPr>
          <a:bodyPr/>
          <a:lstStyle/>
          <a:p>
            <a:pPr>
              <a:defRPr sz="1200">
                <a:latin typeface="+mj-lt"/>
              </a:defRPr>
            </a:pPr>
            <a:endParaRPr lang="en-US"/>
          </a:p>
        </c:txPr>
        <c:crossAx val="117048832"/>
        <c:crosses val="autoZero"/>
        <c:auto val="1"/>
        <c:lblAlgn val="ctr"/>
        <c:lblOffset val="100"/>
        <c:noMultiLvlLbl val="0"/>
      </c:catAx>
      <c:valAx>
        <c:axId val="117048832"/>
        <c:scaling>
          <c:orientation val="minMax"/>
          <c:max val="1"/>
        </c:scaling>
        <c:delete val="0"/>
        <c:axPos val="b"/>
        <c:title>
          <c:tx>
            <c:rich>
              <a:bodyPr/>
              <a:lstStyle/>
              <a:p>
                <a:pPr>
                  <a:defRPr sz="1400">
                    <a:latin typeface="+mj-lt"/>
                  </a:defRPr>
                </a:pPr>
                <a:r>
                  <a:rPr lang="en-US" sz="1400" dirty="0" smtClean="0">
                    <a:latin typeface="+mj-lt"/>
                  </a:rPr>
                  <a:t>% Respondents Listing as Top 3 Strength</a:t>
                </a:r>
                <a:endParaRPr lang="en-US" sz="1400" dirty="0">
                  <a:latin typeface="+mj-lt"/>
                </a:endParaRPr>
              </a:p>
            </c:rich>
          </c:tx>
          <c:layout>
            <c:manualLayout>
              <c:xMode val="edge"/>
              <c:yMode val="edge"/>
              <c:x val="0.38211381780402448"/>
              <c:y val="0.92793491973724274"/>
            </c:manualLayout>
          </c:layout>
          <c:overlay val="0"/>
        </c:title>
        <c:numFmt formatCode="0%" sourceLinked="0"/>
        <c:majorTickMark val="out"/>
        <c:minorTickMark val="none"/>
        <c:tickLblPos val="nextTo"/>
        <c:txPr>
          <a:bodyPr/>
          <a:lstStyle/>
          <a:p>
            <a:pPr>
              <a:defRPr sz="1200">
                <a:latin typeface="+mj-lt"/>
              </a:defRPr>
            </a:pPr>
            <a:endParaRPr lang="en-US"/>
          </a:p>
        </c:txPr>
        <c:crossAx val="117047296"/>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41591172071223"/>
          <c:y val="3.3333333333333333E-2"/>
          <c:w val="0.44132602376315866"/>
          <c:h val="0.78868670961584353"/>
        </c:manualLayout>
      </c:layout>
      <c:barChart>
        <c:barDir val="bar"/>
        <c:grouping val="clustered"/>
        <c:varyColors val="0"/>
        <c:ser>
          <c:idx val="0"/>
          <c:order val="0"/>
          <c:tx>
            <c:strRef>
              <c:f>Sheet1!$B$1</c:f>
              <c:strCache>
                <c:ptCount val="1"/>
                <c:pt idx="0">
                  <c:v>Column1</c:v>
                </c:pt>
              </c:strCache>
            </c:strRef>
          </c:tx>
          <c:spPr>
            <a:solidFill>
              <a:schemeClr val="tx2">
                <a:lumMod val="40000"/>
                <a:lumOff val="60000"/>
              </a:schemeClr>
            </a:solidFill>
            <a:ln>
              <a:solidFill>
                <a:schemeClr val="tx1"/>
              </a:solidFill>
            </a:ln>
          </c:spPr>
          <c:invertIfNegative val="0"/>
          <c:dLbls>
            <c:txPr>
              <a:bodyPr/>
              <a:lstStyle/>
              <a:p>
                <a:pPr>
                  <a:defRPr sz="1600" b="1">
                    <a:latin typeface="+mj-lt"/>
                  </a:defRPr>
                </a:pPr>
                <a:endParaRPr lang="en-US"/>
              </a:p>
            </c:txPr>
            <c:dLblPos val="inEnd"/>
            <c:showLegendKey val="0"/>
            <c:showVal val="1"/>
            <c:showCatName val="0"/>
            <c:showSerName val="0"/>
            <c:showPercent val="0"/>
            <c:showBubbleSize val="0"/>
            <c:showLeaderLines val="0"/>
          </c:dLbls>
          <c:cat>
            <c:strRef>
              <c:f>Sheet1!$A$2:$A$5</c:f>
              <c:strCache>
                <c:ptCount val="4"/>
                <c:pt idx="0">
                  <c:v>Comprehensive and complete; no changes needed</c:v>
                </c:pt>
                <c:pt idx="1">
                  <c:v>Limited, but sufficient for our needs</c:v>
                </c:pt>
                <c:pt idx="2">
                  <c:v>Incomplete; significant opportunities for improvement</c:v>
                </c:pt>
                <c:pt idx="3">
                  <c:v>Strong, but with some areas for improvement</c:v>
                </c:pt>
              </c:strCache>
            </c:strRef>
          </c:cat>
          <c:val>
            <c:numRef>
              <c:f>Sheet1!$B$2:$B$5</c:f>
              <c:numCache>
                <c:formatCode>General</c:formatCode>
                <c:ptCount val="4"/>
                <c:pt idx="0">
                  <c:v>3</c:v>
                </c:pt>
                <c:pt idx="1">
                  <c:v>3</c:v>
                </c:pt>
                <c:pt idx="2">
                  <c:v>6</c:v>
                </c:pt>
                <c:pt idx="3">
                  <c:v>11</c:v>
                </c:pt>
              </c:numCache>
            </c:numRef>
          </c:val>
        </c:ser>
        <c:dLbls>
          <c:dLblPos val="inEnd"/>
          <c:showLegendKey val="0"/>
          <c:showVal val="1"/>
          <c:showCatName val="0"/>
          <c:showSerName val="0"/>
          <c:showPercent val="0"/>
          <c:showBubbleSize val="0"/>
        </c:dLbls>
        <c:gapWidth val="150"/>
        <c:axId val="117074560"/>
        <c:axId val="117102080"/>
      </c:barChart>
      <c:catAx>
        <c:axId val="117074560"/>
        <c:scaling>
          <c:orientation val="minMax"/>
        </c:scaling>
        <c:delete val="0"/>
        <c:axPos val="l"/>
        <c:numFmt formatCode="General" sourceLinked="1"/>
        <c:majorTickMark val="out"/>
        <c:minorTickMark val="none"/>
        <c:tickLblPos val="nextTo"/>
        <c:txPr>
          <a:bodyPr/>
          <a:lstStyle/>
          <a:p>
            <a:pPr>
              <a:defRPr sz="1200">
                <a:latin typeface="+mj-lt"/>
              </a:defRPr>
            </a:pPr>
            <a:endParaRPr lang="en-US"/>
          </a:p>
        </c:txPr>
        <c:crossAx val="117102080"/>
        <c:crosses val="autoZero"/>
        <c:auto val="1"/>
        <c:lblAlgn val="ctr"/>
        <c:lblOffset val="100"/>
        <c:noMultiLvlLbl val="0"/>
      </c:catAx>
      <c:valAx>
        <c:axId val="117102080"/>
        <c:scaling>
          <c:orientation val="minMax"/>
          <c:max val="20"/>
          <c:min val="0"/>
        </c:scaling>
        <c:delete val="0"/>
        <c:axPos val="b"/>
        <c:title>
          <c:tx>
            <c:rich>
              <a:bodyPr/>
              <a:lstStyle/>
              <a:p>
                <a:pPr>
                  <a:defRPr sz="1400">
                    <a:latin typeface="+mj-lt"/>
                  </a:defRPr>
                </a:pPr>
                <a:r>
                  <a:rPr lang="en-US" sz="1400" dirty="0" smtClean="0">
                    <a:latin typeface="+mj-lt"/>
                  </a:rPr>
                  <a:t>#</a:t>
                </a:r>
                <a:r>
                  <a:rPr lang="en-US" sz="1400" baseline="0" dirty="0" smtClean="0">
                    <a:latin typeface="+mj-lt"/>
                  </a:rPr>
                  <a:t> of Responses</a:t>
                </a:r>
                <a:endParaRPr lang="en-US" sz="1400" dirty="0">
                  <a:latin typeface="+mj-lt"/>
                </a:endParaRPr>
              </a:p>
            </c:rich>
          </c:tx>
          <c:layout/>
          <c:overlay val="0"/>
        </c:title>
        <c:numFmt formatCode="#,##0" sourceLinked="0"/>
        <c:majorTickMark val="out"/>
        <c:minorTickMark val="none"/>
        <c:tickLblPos val="nextTo"/>
        <c:txPr>
          <a:bodyPr/>
          <a:lstStyle/>
          <a:p>
            <a:pPr>
              <a:defRPr sz="1400">
                <a:latin typeface="+mj-lt"/>
              </a:defRPr>
            </a:pPr>
            <a:endParaRPr lang="en-US"/>
          </a:p>
        </c:txPr>
        <c:crossAx val="11707456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41591172071223"/>
          <c:y val="3.3333333333333333E-2"/>
          <c:w val="0.44132602376315866"/>
          <c:h val="0.78868670961584353"/>
        </c:manualLayout>
      </c:layout>
      <c:barChart>
        <c:barDir val="bar"/>
        <c:grouping val="clustered"/>
        <c:varyColors val="0"/>
        <c:ser>
          <c:idx val="0"/>
          <c:order val="0"/>
          <c:tx>
            <c:strRef>
              <c:f>Sheet1!$B$1</c:f>
              <c:strCache>
                <c:ptCount val="1"/>
                <c:pt idx="0">
                  <c:v>Column1</c:v>
                </c:pt>
              </c:strCache>
            </c:strRef>
          </c:tx>
          <c:spPr>
            <a:solidFill>
              <a:schemeClr val="tx2">
                <a:lumMod val="40000"/>
                <a:lumOff val="60000"/>
              </a:schemeClr>
            </a:solidFill>
            <a:ln>
              <a:solidFill>
                <a:schemeClr val="tx1"/>
              </a:solidFill>
            </a:ln>
          </c:spPr>
          <c:invertIfNegative val="0"/>
          <c:dLbls>
            <c:txPr>
              <a:bodyPr/>
              <a:lstStyle/>
              <a:p>
                <a:pPr>
                  <a:defRPr sz="1600" b="1">
                    <a:latin typeface="+mj-lt"/>
                  </a:defRPr>
                </a:pPr>
                <a:endParaRPr lang="en-US"/>
              </a:p>
            </c:txPr>
            <c:dLblPos val="inEnd"/>
            <c:showLegendKey val="0"/>
            <c:showVal val="1"/>
            <c:showCatName val="0"/>
            <c:showSerName val="0"/>
            <c:showPercent val="0"/>
            <c:showBubbleSize val="0"/>
            <c:showLeaderLines val="0"/>
          </c:dLbls>
          <c:cat>
            <c:strRef>
              <c:f>Sheet1!$A$2:$A$6</c:f>
              <c:strCache>
                <c:ptCount val="5"/>
                <c:pt idx="0">
                  <c:v>No changes needed at this time</c:v>
                </c:pt>
                <c:pt idx="1">
                  <c:v>Limiting/Restricting its services to improve internal efficiencies</c:v>
                </c:pt>
                <c:pt idx="2">
                  <c:v>Expanding/Growing its services to meet increasing demand</c:v>
                </c:pt>
                <c:pt idx="3">
                  <c:v>Expanding collaborative efforts with other community organizations to improve system-wide efficiencies</c:v>
                </c:pt>
                <c:pt idx="4">
                  <c:v>Increasing its focus on community outreach and education</c:v>
                </c:pt>
              </c:strCache>
            </c:strRef>
          </c:cat>
          <c:val>
            <c:numRef>
              <c:f>Sheet1!$B$2:$B$6</c:f>
              <c:numCache>
                <c:formatCode>General</c:formatCode>
                <c:ptCount val="5"/>
                <c:pt idx="0">
                  <c:v>0</c:v>
                </c:pt>
                <c:pt idx="1">
                  <c:v>2</c:v>
                </c:pt>
                <c:pt idx="2">
                  <c:v>11</c:v>
                </c:pt>
                <c:pt idx="3">
                  <c:v>14</c:v>
                </c:pt>
                <c:pt idx="4">
                  <c:v>14</c:v>
                </c:pt>
              </c:numCache>
            </c:numRef>
          </c:val>
        </c:ser>
        <c:dLbls>
          <c:dLblPos val="inEnd"/>
          <c:showLegendKey val="0"/>
          <c:showVal val="1"/>
          <c:showCatName val="0"/>
          <c:showSerName val="0"/>
          <c:showPercent val="0"/>
          <c:showBubbleSize val="0"/>
        </c:dLbls>
        <c:gapWidth val="150"/>
        <c:axId val="117152384"/>
        <c:axId val="117184000"/>
      </c:barChart>
      <c:catAx>
        <c:axId val="117152384"/>
        <c:scaling>
          <c:orientation val="minMax"/>
        </c:scaling>
        <c:delete val="0"/>
        <c:axPos val="l"/>
        <c:numFmt formatCode="General" sourceLinked="1"/>
        <c:majorTickMark val="out"/>
        <c:minorTickMark val="none"/>
        <c:tickLblPos val="nextTo"/>
        <c:txPr>
          <a:bodyPr/>
          <a:lstStyle/>
          <a:p>
            <a:pPr>
              <a:defRPr sz="1200">
                <a:latin typeface="+mj-lt"/>
              </a:defRPr>
            </a:pPr>
            <a:endParaRPr lang="en-US"/>
          </a:p>
        </c:txPr>
        <c:crossAx val="117184000"/>
        <c:crosses val="autoZero"/>
        <c:auto val="1"/>
        <c:lblAlgn val="ctr"/>
        <c:lblOffset val="100"/>
        <c:noMultiLvlLbl val="0"/>
      </c:catAx>
      <c:valAx>
        <c:axId val="117184000"/>
        <c:scaling>
          <c:orientation val="minMax"/>
          <c:max val="20"/>
          <c:min val="0"/>
        </c:scaling>
        <c:delete val="0"/>
        <c:axPos val="b"/>
        <c:title>
          <c:tx>
            <c:rich>
              <a:bodyPr/>
              <a:lstStyle/>
              <a:p>
                <a:pPr>
                  <a:defRPr sz="1400">
                    <a:latin typeface="+mj-lt"/>
                  </a:defRPr>
                </a:pPr>
                <a:r>
                  <a:rPr lang="en-US" sz="1400" dirty="0" smtClean="0">
                    <a:latin typeface="+mj-lt"/>
                  </a:rPr>
                  <a:t>#</a:t>
                </a:r>
                <a:r>
                  <a:rPr lang="en-US" sz="1400" baseline="0" dirty="0" smtClean="0">
                    <a:latin typeface="+mj-lt"/>
                  </a:rPr>
                  <a:t> of Responses</a:t>
                </a:r>
                <a:endParaRPr lang="en-US" sz="1400" dirty="0">
                  <a:latin typeface="+mj-lt"/>
                </a:endParaRPr>
              </a:p>
            </c:rich>
          </c:tx>
          <c:layout/>
          <c:overlay val="0"/>
        </c:title>
        <c:numFmt formatCode="#,##0" sourceLinked="0"/>
        <c:majorTickMark val="out"/>
        <c:minorTickMark val="none"/>
        <c:tickLblPos val="nextTo"/>
        <c:txPr>
          <a:bodyPr/>
          <a:lstStyle/>
          <a:p>
            <a:pPr>
              <a:defRPr sz="1400">
                <a:latin typeface="+mj-lt"/>
              </a:defRPr>
            </a:pPr>
            <a:endParaRPr lang="en-US"/>
          </a:p>
        </c:txPr>
        <c:crossAx val="117152384"/>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tx2">
                <a:lumMod val="40000"/>
                <a:lumOff val="60000"/>
              </a:schemeClr>
            </a:solidFill>
            <a:ln>
              <a:solidFill>
                <a:schemeClr val="tx1"/>
              </a:solidFill>
            </a:ln>
          </c:spPr>
          <c:invertIfNegative val="0"/>
          <c:dLbls>
            <c:txPr>
              <a:bodyPr/>
              <a:lstStyle/>
              <a:p>
                <a:pPr>
                  <a:defRPr sz="1600" b="1">
                    <a:latin typeface="+mj-lt"/>
                  </a:defRPr>
                </a:pPr>
                <a:endParaRPr lang="en-US"/>
              </a:p>
            </c:txPr>
            <c:dLblPos val="inEnd"/>
            <c:showLegendKey val="0"/>
            <c:showVal val="1"/>
            <c:showCatName val="0"/>
            <c:showSerName val="0"/>
            <c:showPercent val="0"/>
            <c:showBubbleSize val="0"/>
            <c:showLeaderLines val="0"/>
          </c:dLbls>
          <c:cat>
            <c:strRef>
              <c:f>Sheet1!$A$2:$A$6</c:f>
              <c:strCache>
                <c:ptCount val="5"/>
                <c:pt idx="0">
                  <c:v>Provide additional/more consistent communication and feedback</c:v>
                </c:pt>
                <c:pt idx="1">
                  <c:v>Expand its services</c:v>
                </c:pt>
                <c:pt idx="2">
                  <c:v>No changes needed at this time</c:v>
                </c:pt>
                <c:pt idx="3">
                  <c:v>Work with us to identify ways to limit the duplication of services between our organizations</c:v>
                </c:pt>
                <c:pt idx="4">
                  <c:v>Work with us to identify additional areas of and/or methods for collaborating</c:v>
                </c:pt>
              </c:strCache>
            </c:strRef>
          </c:cat>
          <c:val>
            <c:numRef>
              <c:f>Sheet1!$B$2:$B$6</c:f>
              <c:numCache>
                <c:formatCode>General</c:formatCode>
                <c:ptCount val="5"/>
                <c:pt idx="0">
                  <c:v>4</c:v>
                </c:pt>
                <c:pt idx="1">
                  <c:v>5</c:v>
                </c:pt>
                <c:pt idx="2">
                  <c:v>6</c:v>
                </c:pt>
                <c:pt idx="3">
                  <c:v>7</c:v>
                </c:pt>
                <c:pt idx="4">
                  <c:v>9</c:v>
                </c:pt>
              </c:numCache>
            </c:numRef>
          </c:val>
        </c:ser>
        <c:dLbls>
          <c:dLblPos val="inEnd"/>
          <c:showLegendKey val="0"/>
          <c:showVal val="1"/>
          <c:showCatName val="0"/>
          <c:showSerName val="0"/>
          <c:showPercent val="0"/>
          <c:showBubbleSize val="0"/>
        </c:dLbls>
        <c:gapWidth val="150"/>
        <c:axId val="117209728"/>
        <c:axId val="117220864"/>
      </c:barChart>
      <c:catAx>
        <c:axId val="117209728"/>
        <c:scaling>
          <c:orientation val="minMax"/>
        </c:scaling>
        <c:delete val="0"/>
        <c:axPos val="l"/>
        <c:numFmt formatCode="General" sourceLinked="1"/>
        <c:majorTickMark val="out"/>
        <c:minorTickMark val="none"/>
        <c:tickLblPos val="nextTo"/>
        <c:txPr>
          <a:bodyPr/>
          <a:lstStyle/>
          <a:p>
            <a:pPr>
              <a:defRPr sz="1200">
                <a:latin typeface="+mj-lt"/>
              </a:defRPr>
            </a:pPr>
            <a:endParaRPr lang="en-US"/>
          </a:p>
        </c:txPr>
        <c:crossAx val="117220864"/>
        <c:crosses val="autoZero"/>
        <c:auto val="1"/>
        <c:lblAlgn val="ctr"/>
        <c:lblOffset val="100"/>
        <c:noMultiLvlLbl val="0"/>
      </c:catAx>
      <c:valAx>
        <c:axId val="117220864"/>
        <c:scaling>
          <c:orientation val="minMax"/>
          <c:max val="20"/>
        </c:scaling>
        <c:delete val="0"/>
        <c:axPos val="b"/>
        <c:title>
          <c:tx>
            <c:rich>
              <a:bodyPr/>
              <a:lstStyle/>
              <a:p>
                <a:pPr>
                  <a:defRPr sz="1400">
                    <a:latin typeface="+mj-lt"/>
                  </a:defRPr>
                </a:pPr>
                <a:r>
                  <a:rPr lang="en-US" sz="1400" dirty="0" smtClean="0">
                    <a:latin typeface="+mj-lt"/>
                  </a:rPr>
                  <a:t># of Responses</a:t>
                </a:r>
                <a:endParaRPr lang="en-US" sz="1400" dirty="0">
                  <a:latin typeface="+mj-lt"/>
                </a:endParaRPr>
              </a:p>
            </c:rich>
          </c:tx>
          <c:layout/>
          <c:overlay val="0"/>
        </c:title>
        <c:numFmt formatCode="#,##0" sourceLinked="0"/>
        <c:majorTickMark val="out"/>
        <c:minorTickMark val="none"/>
        <c:tickLblPos val="nextTo"/>
        <c:txPr>
          <a:bodyPr/>
          <a:lstStyle/>
          <a:p>
            <a:pPr>
              <a:defRPr sz="1400">
                <a:latin typeface="+mj-lt"/>
              </a:defRPr>
            </a:pPr>
            <a:endParaRPr lang="en-US"/>
          </a:p>
        </c:txPr>
        <c:crossAx val="117209728"/>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Series 1</c:v>
                </c:pt>
              </c:strCache>
            </c:strRef>
          </c:tx>
          <c:spPr>
            <a:solidFill>
              <a:schemeClr val="accent2"/>
            </a:solidFill>
            <a:scene3d>
              <a:camera prst="orthographicFront"/>
              <a:lightRig rig="threePt" dir="t"/>
            </a:scene3d>
            <a:sp3d>
              <a:bevelT/>
            </a:sp3d>
          </c:spPr>
          <c:invertIfNegative val="0"/>
          <c:dLbls>
            <c:numFmt formatCode="0%" sourceLinked="0"/>
            <c:txPr>
              <a:bodyPr/>
              <a:lstStyle/>
              <a:p>
                <a:pPr>
                  <a:defRPr sz="1200">
                    <a:latin typeface="+mj-lt"/>
                  </a:defRPr>
                </a:pPr>
                <a:endParaRPr lang="en-US"/>
              </a:p>
            </c:txPr>
            <c:showLegendKey val="0"/>
            <c:showVal val="1"/>
            <c:showCatName val="0"/>
            <c:showSerName val="0"/>
            <c:showPercent val="0"/>
            <c:showBubbleSize val="0"/>
            <c:showLeaderLines val="0"/>
          </c:dLbls>
          <c:cat>
            <c:strRef>
              <c:f>Sheet1!$A$2:$A$8</c:f>
              <c:strCache>
                <c:ptCount val="7"/>
                <c:pt idx="0">
                  <c:v>Cardiovascular health/heart disease education</c:v>
                </c:pt>
                <c:pt idx="1">
                  <c:v>Environmental health</c:v>
                </c:pt>
                <c:pt idx="2">
                  <c:v>Primary and preventive health care, particularly for low income populations</c:v>
                </c:pt>
                <c:pt idx="3">
                  <c:v>Diabetes</c:v>
                </c:pt>
                <c:pt idx="4">
                  <c:v>Obesity and physical activity</c:v>
                </c:pt>
                <c:pt idx="5">
                  <c:v>Mental health</c:v>
                </c:pt>
                <c:pt idx="6">
                  <c:v>Drug dependence/treatment/behavioral health</c:v>
                </c:pt>
              </c:strCache>
            </c:strRef>
          </c:cat>
          <c:val>
            <c:numRef>
              <c:f>Sheet1!$B$2:$B$8</c:f>
              <c:numCache>
                <c:formatCode>0.00%</c:formatCode>
                <c:ptCount val="7"/>
                <c:pt idx="0">
                  <c:v>0.16669999999999999</c:v>
                </c:pt>
                <c:pt idx="1">
                  <c:v>0.16669999999999999</c:v>
                </c:pt>
                <c:pt idx="2">
                  <c:v>0.25</c:v>
                </c:pt>
                <c:pt idx="3">
                  <c:v>0.29170000000000001</c:v>
                </c:pt>
                <c:pt idx="4">
                  <c:v>0.375</c:v>
                </c:pt>
                <c:pt idx="5">
                  <c:v>0.5</c:v>
                </c:pt>
                <c:pt idx="6">
                  <c:v>0.54169999999999996</c:v>
                </c:pt>
              </c:numCache>
            </c:numRef>
          </c:val>
        </c:ser>
        <c:dLbls>
          <c:showLegendKey val="0"/>
          <c:showVal val="0"/>
          <c:showCatName val="0"/>
          <c:showSerName val="0"/>
          <c:showPercent val="0"/>
          <c:showBubbleSize val="0"/>
        </c:dLbls>
        <c:gapWidth val="150"/>
        <c:shape val="box"/>
        <c:axId val="117313920"/>
        <c:axId val="117315456"/>
        <c:axId val="0"/>
      </c:bar3DChart>
      <c:catAx>
        <c:axId val="117313920"/>
        <c:scaling>
          <c:orientation val="minMax"/>
        </c:scaling>
        <c:delete val="0"/>
        <c:axPos val="l"/>
        <c:numFmt formatCode="General" sourceLinked="1"/>
        <c:majorTickMark val="out"/>
        <c:minorTickMark val="none"/>
        <c:tickLblPos val="nextTo"/>
        <c:txPr>
          <a:bodyPr/>
          <a:lstStyle/>
          <a:p>
            <a:pPr>
              <a:defRPr sz="1200">
                <a:latin typeface="+mj-lt"/>
              </a:defRPr>
            </a:pPr>
            <a:endParaRPr lang="en-US"/>
          </a:p>
        </c:txPr>
        <c:crossAx val="117315456"/>
        <c:crosses val="autoZero"/>
        <c:auto val="1"/>
        <c:lblAlgn val="ctr"/>
        <c:lblOffset val="100"/>
        <c:noMultiLvlLbl val="0"/>
      </c:catAx>
      <c:valAx>
        <c:axId val="117315456"/>
        <c:scaling>
          <c:orientation val="minMax"/>
          <c:max val="1"/>
        </c:scaling>
        <c:delete val="0"/>
        <c:axPos val="b"/>
        <c:title>
          <c:tx>
            <c:rich>
              <a:bodyPr/>
              <a:lstStyle/>
              <a:p>
                <a:pPr>
                  <a:defRPr sz="1400">
                    <a:latin typeface="+mj-lt"/>
                  </a:defRPr>
                </a:pPr>
                <a:r>
                  <a:rPr lang="en-US" sz="1400" dirty="0" smtClean="0">
                    <a:latin typeface="+mj-lt"/>
                  </a:rPr>
                  <a:t>% Respondents Listing as Top 3 Health Need</a:t>
                </a:r>
                <a:endParaRPr lang="en-US" sz="1400" dirty="0">
                  <a:latin typeface="+mj-lt"/>
                </a:endParaRPr>
              </a:p>
            </c:rich>
          </c:tx>
          <c:layout>
            <c:manualLayout>
              <c:xMode val="edge"/>
              <c:yMode val="edge"/>
              <c:x val="0.38211381780402448"/>
              <c:y val="0.92793491973724274"/>
            </c:manualLayout>
          </c:layout>
          <c:overlay val="0"/>
        </c:title>
        <c:numFmt formatCode="0%" sourceLinked="0"/>
        <c:majorTickMark val="out"/>
        <c:minorTickMark val="none"/>
        <c:tickLblPos val="nextTo"/>
        <c:txPr>
          <a:bodyPr/>
          <a:lstStyle/>
          <a:p>
            <a:pPr>
              <a:defRPr sz="1200">
                <a:latin typeface="+mj-lt"/>
              </a:defRPr>
            </a:pPr>
            <a:endParaRPr lang="en-US"/>
          </a:p>
        </c:txPr>
        <c:crossAx val="117313920"/>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Series 1</c:v>
                </c:pt>
              </c:strCache>
            </c:strRef>
          </c:tx>
          <c:spPr>
            <a:solidFill>
              <a:schemeClr val="accent2"/>
            </a:solidFill>
            <a:scene3d>
              <a:camera prst="orthographicFront"/>
              <a:lightRig rig="threePt" dir="t"/>
            </a:scene3d>
            <a:sp3d>
              <a:bevelT/>
            </a:sp3d>
          </c:spPr>
          <c:invertIfNegative val="0"/>
          <c:dLbls>
            <c:numFmt formatCode="0%" sourceLinked="0"/>
            <c:txPr>
              <a:bodyPr/>
              <a:lstStyle/>
              <a:p>
                <a:pPr>
                  <a:defRPr sz="1200">
                    <a:latin typeface="+mj-lt"/>
                  </a:defRPr>
                </a:pPr>
                <a:endParaRPr lang="en-US"/>
              </a:p>
            </c:txPr>
            <c:showLegendKey val="0"/>
            <c:showVal val="1"/>
            <c:showCatName val="0"/>
            <c:showSerName val="0"/>
            <c:showPercent val="0"/>
            <c:showBubbleSize val="0"/>
            <c:showLeaderLines val="0"/>
          </c:dLbls>
          <c:cat>
            <c:strRef>
              <c:f>Sheet1!$A$2:$A$7</c:f>
              <c:strCache>
                <c:ptCount val="6"/>
                <c:pt idx="0">
                  <c:v>Environmental health</c:v>
                </c:pt>
                <c:pt idx="1">
                  <c:v>Mental health</c:v>
                </c:pt>
                <c:pt idx="2">
                  <c:v>Emergency preparedness</c:v>
                </c:pt>
                <c:pt idx="3">
                  <c:v>Drug dependence/treatment/behavioral health</c:v>
                </c:pt>
                <c:pt idx="4">
                  <c:v>Cancer screening and education</c:v>
                </c:pt>
                <c:pt idx="5">
                  <c:v>Smoking prevention and cessation programs</c:v>
                </c:pt>
              </c:strCache>
            </c:strRef>
          </c:cat>
          <c:val>
            <c:numRef>
              <c:f>Sheet1!$B$2:$B$7</c:f>
              <c:numCache>
                <c:formatCode>0.00%</c:formatCode>
                <c:ptCount val="6"/>
                <c:pt idx="0">
                  <c:v>0.60870000000000002</c:v>
                </c:pt>
                <c:pt idx="1">
                  <c:v>0.60870000000000002</c:v>
                </c:pt>
                <c:pt idx="2">
                  <c:v>0.63629999999999998</c:v>
                </c:pt>
                <c:pt idx="3">
                  <c:v>0.6522</c:v>
                </c:pt>
                <c:pt idx="4">
                  <c:v>0.69569999999999999</c:v>
                </c:pt>
                <c:pt idx="5">
                  <c:v>0.75</c:v>
                </c:pt>
              </c:numCache>
            </c:numRef>
          </c:val>
        </c:ser>
        <c:dLbls>
          <c:showLegendKey val="0"/>
          <c:showVal val="0"/>
          <c:showCatName val="0"/>
          <c:showSerName val="0"/>
          <c:showPercent val="0"/>
          <c:showBubbleSize val="0"/>
        </c:dLbls>
        <c:gapWidth val="150"/>
        <c:shape val="box"/>
        <c:axId val="117735808"/>
        <c:axId val="117737344"/>
        <c:axId val="0"/>
      </c:bar3DChart>
      <c:catAx>
        <c:axId val="117735808"/>
        <c:scaling>
          <c:orientation val="minMax"/>
        </c:scaling>
        <c:delete val="0"/>
        <c:axPos val="l"/>
        <c:numFmt formatCode="General" sourceLinked="1"/>
        <c:majorTickMark val="out"/>
        <c:minorTickMark val="none"/>
        <c:tickLblPos val="nextTo"/>
        <c:txPr>
          <a:bodyPr/>
          <a:lstStyle/>
          <a:p>
            <a:pPr>
              <a:defRPr sz="1200">
                <a:latin typeface="+mj-lt"/>
              </a:defRPr>
            </a:pPr>
            <a:endParaRPr lang="en-US"/>
          </a:p>
        </c:txPr>
        <c:crossAx val="117737344"/>
        <c:crosses val="autoZero"/>
        <c:auto val="1"/>
        <c:lblAlgn val="ctr"/>
        <c:lblOffset val="100"/>
        <c:noMultiLvlLbl val="0"/>
      </c:catAx>
      <c:valAx>
        <c:axId val="117737344"/>
        <c:scaling>
          <c:orientation val="minMax"/>
          <c:max val="1"/>
        </c:scaling>
        <c:delete val="0"/>
        <c:axPos val="b"/>
        <c:title>
          <c:tx>
            <c:rich>
              <a:bodyPr/>
              <a:lstStyle/>
              <a:p>
                <a:pPr>
                  <a:defRPr sz="1400">
                    <a:latin typeface="+mj-lt"/>
                  </a:defRPr>
                </a:pPr>
                <a:r>
                  <a:rPr lang="en-US" sz="1400" dirty="0" smtClean="0">
                    <a:latin typeface="+mj-lt"/>
                  </a:rPr>
                  <a:t>% Respondents Scoring 4 or</a:t>
                </a:r>
                <a:r>
                  <a:rPr lang="en-US" sz="1400" baseline="0" dirty="0" smtClean="0">
                    <a:latin typeface="+mj-lt"/>
                  </a:rPr>
                  <a:t> 5 on 5-Point Scale</a:t>
                </a:r>
                <a:endParaRPr lang="en-US" sz="1400" dirty="0">
                  <a:latin typeface="+mj-lt"/>
                </a:endParaRPr>
              </a:p>
            </c:rich>
          </c:tx>
          <c:layout>
            <c:manualLayout>
              <c:xMode val="edge"/>
              <c:yMode val="edge"/>
              <c:x val="0.38211381780402448"/>
              <c:y val="0.92793491973724274"/>
            </c:manualLayout>
          </c:layout>
          <c:overlay val="0"/>
        </c:title>
        <c:numFmt formatCode="0%" sourceLinked="0"/>
        <c:majorTickMark val="out"/>
        <c:minorTickMark val="none"/>
        <c:tickLblPos val="nextTo"/>
        <c:txPr>
          <a:bodyPr/>
          <a:lstStyle/>
          <a:p>
            <a:pPr>
              <a:defRPr sz="1200">
                <a:latin typeface="+mj-lt"/>
              </a:defRPr>
            </a:pPr>
            <a:endParaRPr lang="en-US"/>
          </a:p>
        </c:txPr>
        <c:crossAx val="117735808"/>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i="0" u="sng">
                <a:latin typeface="+mj-lt"/>
              </a:defRPr>
            </a:pPr>
            <a:r>
              <a:rPr lang="en-US" sz="1600" i="0" u="sng" dirty="0" smtClean="0">
                <a:latin typeface="+mj-lt"/>
              </a:rPr>
              <a:t>MDLS Findings - Local Health Department Revenues</a:t>
            </a:r>
            <a:endParaRPr lang="en-US" sz="1600" i="0" u="sng" dirty="0">
              <a:latin typeface="+mj-lt"/>
            </a:endParaRPr>
          </a:p>
        </c:rich>
      </c:tx>
      <c:layout/>
      <c:overlay val="0"/>
    </c:title>
    <c:autoTitleDeleted val="0"/>
    <c:plotArea>
      <c:layout>
        <c:manualLayout>
          <c:layoutTarget val="inner"/>
          <c:xMode val="edge"/>
          <c:yMode val="edge"/>
          <c:x val="0.27087262621584068"/>
          <c:y val="0.1676950354609929"/>
          <c:w val="0.45433333333333331"/>
          <c:h val="0.82166666666666666"/>
        </c:manualLayout>
      </c:layout>
      <c:pieChart>
        <c:varyColors val="1"/>
        <c:ser>
          <c:idx val="0"/>
          <c:order val="0"/>
          <c:tx>
            <c:strRef>
              <c:f>Sheet1!$B$1</c:f>
              <c:strCache>
                <c:ptCount val="1"/>
                <c:pt idx="0">
                  <c:v>Series 1</c:v>
                </c:pt>
              </c:strCache>
            </c:strRef>
          </c:tx>
          <c:spPr>
            <a:ln>
              <a:solidFill>
                <a:schemeClr val="tx1"/>
              </a:solidFill>
            </a:ln>
          </c:spPr>
          <c:dPt>
            <c:idx val="3"/>
            <c:bubble3D val="0"/>
            <c:spPr>
              <a:solidFill>
                <a:schemeClr val="tx2">
                  <a:lumMod val="40000"/>
                  <a:lumOff val="60000"/>
                </a:schemeClr>
              </a:solidFill>
              <a:ln>
                <a:solidFill>
                  <a:schemeClr val="tx1"/>
                </a:solidFill>
              </a:ln>
            </c:spPr>
          </c:dPt>
          <c:dLbls>
            <c:dLbl>
              <c:idx val="0"/>
              <c:layout>
                <c:manualLayout>
                  <c:x val="-0.1582269935330248"/>
                  <c:y val="0.15645923291846583"/>
                </c:manualLayout>
              </c:layout>
              <c:dLblPos val="bestFit"/>
              <c:showLegendKey val="0"/>
              <c:showVal val="1"/>
              <c:showCatName val="1"/>
              <c:showSerName val="0"/>
              <c:showPercent val="0"/>
              <c:showBubbleSize val="0"/>
            </c:dLbl>
            <c:dLbl>
              <c:idx val="1"/>
              <c:layout>
                <c:manualLayout>
                  <c:x val="2.1340898564150071E-2"/>
                  <c:y val="1.4627519964259787E-2"/>
                </c:manualLayout>
              </c:layout>
              <c:dLblPos val="bestFit"/>
              <c:showLegendKey val="0"/>
              <c:showVal val="1"/>
              <c:showCatName val="1"/>
              <c:showSerName val="0"/>
              <c:showPercent val="0"/>
              <c:showBubbleSize val="0"/>
            </c:dLbl>
            <c:dLbl>
              <c:idx val="2"/>
              <c:layout>
                <c:manualLayout>
                  <c:x val="-2.0484617257894308E-3"/>
                  <c:y val="6.3689357378714756E-2"/>
                </c:manualLayout>
              </c:layout>
              <c:dLblPos val="bestFit"/>
              <c:showLegendKey val="0"/>
              <c:showVal val="1"/>
              <c:showCatName val="1"/>
              <c:showSerName val="0"/>
              <c:showPercent val="0"/>
              <c:showBubbleSize val="0"/>
            </c:dLbl>
            <c:dLbl>
              <c:idx val="3"/>
              <c:layout>
                <c:manualLayout>
                  <c:x val="-8.7395757231377005E-2"/>
                  <c:y val="-0.15459000084666827"/>
                </c:manualLayout>
              </c:layout>
              <c:dLblPos val="bestFit"/>
              <c:showLegendKey val="0"/>
              <c:showVal val="1"/>
              <c:showCatName val="1"/>
              <c:showSerName val="0"/>
              <c:showPercent val="0"/>
              <c:showBubbleSize val="0"/>
            </c:dLbl>
            <c:dLbl>
              <c:idx val="4"/>
              <c:layout>
                <c:manualLayout>
                  <c:x val="-5.4103417485185504E-2"/>
                  <c:y val="-5.0788036576073149E-2"/>
                </c:manualLayout>
              </c:layout>
              <c:dLblPos val="bestFit"/>
              <c:showLegendKey val="0"/>
              <c:showVal val="1"/>
              <c:showCatName val="1"/>
              <c:showSerName val="0"/>
              <c:showPercent val="0"/>
              <c:showBubbleSize val="0"/>
            </c:dLbl>
            <c:dLbl>
              <c:idx val="5"/>
              <c:layout>
                <c:manualLayout>
                  <c:x val="-8.8340503828773908E-3"/>
                  <c:y val="-1.2137837609008552E-2"/>
                </c:manualLayout>
              </c:layout>
              <c:dLblPos val="bestFit"/>
              <c:showLegendKey val="0"/>
              <c:showVal val="1"/>
              <c:showCatName val="1"/>
              <c:showSerName val="0"/>
              <c:showPercent val="0"/>
              <c:showBubbleSize val="0"/>
            </c:dLbl>
            <c:dLbl>
              <c:idx val="6"/>
              <c:layout>
                <c:manualLayout>
                  <c:x val="2.6530833130394783E-4"/>
                  <c:y val="-3.0612776225552502E-2"/>
                </c:manualLayout>
              </c:layout>
              <c:dLblPos val="bestFit"/>
              <c:showLegendKey val="0"/>
              <c:showVal val="1"/>
              <c:showCatName val="1"/>
              <c:showSerName val="0"/>
              <c:showPercent val="0"/>
              <c:showBubbleSize val="0"/>
            </c:dLbl>
            <c:dLbl>
              <c:idx val="7"/>
              <c:layout>
                <c:manualLayout>
                  <c:x val="6.8082636577644295E-2"/>
                  <c:y val="5.2468038269409871E-2"/>
                </c:manualLayout>
              </c:layout>
              <c:dLblPos val="bestFit"/>
              <c:showLegendKey val="0"/>
              <c:showVal val="1"/>
              <c:showCatName val="1"/>
              <c:showSerName val="0"/>
              <c:showPercent val="0"/>
              <c:showBubbleSize val="0"/>
            </c:dLbl>
            <c:dLbl>
              <c:idx val="8"/>
              <c:layout>
                <c:manualLayout>
                  <c:x val="-2.3852314852396028E-2"/>
                  <c:y val="6.0242570485141214E-3"/>
                </c:manualLayout>
              </c:layout>
              <c:dLblPos val="bestFit"/>
              <c:showLegendKey val="0"/>
              <c:showVal val="1"/>
              <c:showCatName val="1"/>
              <c:showSerName val="0"/>
              <c:showPercent val="0"/>
              <c:showBubbleSize val="0"/>
            </c:dLbl>
            <c:dLbl>
              <c:idx val="9"/>
              <c:layout>
                <c:manualLayout>
                  <c:x val="7.924263333062749E-2"/>
                  <c:y val="-1.5285538904411143E-2"/>
                </c:manualLayout>
              </c:layout>
              <c:dLblPos val="bestFit"/>
              <c:showLegendKey val="0"/>
              <c:showVal val="1"/>
              <c:showCatName val="1"/>
              <c:showSerName val="0"/>
              <c:showPercent val="0"/>
              <c:showBubbleSize val="0"/>
            </c:dLbl>
            <c:txPr>
              <a:bodyPr/>
              <a:lstStyle/>
              <a:p>
                <a:pPr>
                  <a:defRPr sz="1200">
                    <a:latin typeface="+mj-lt"/>
                  </a:defRPr>
                </a:pPr>
                <a:endParaRPr lang="en-US"/>
              </a:p>
            </c:txPr>
            <c:dLblPos val="ctr"/>
            <c:showLegendKey val="0"/>
            <c:showVal val="1"/>
            <c:showCatName val="1"/>
            <c:showSerName val="0"/>
            <c:showPercent val="0"/>
            <c:showBubbleSize val="0"/>
            <c:showLeaderLines val="1"/>
          </c:dLbls>
          <c:cat>
            <c:strRef>
              <c:f>Sheet1!$A$2:$A$11</c:f>
              <c:strCache>
                <c:ptCount val="10"/>
                <c:pt idx="0">
                  <c:v>County Sources</c:v>
                </c:pt>
                <c:pt idx="1">
                  <c:v>Core Funding</c:v>
                </c:pt>
                <c:pt idx="2">
                  <c:v>CRF Grants</c:v>
                </c:pt>
                <c:pt idx="3">
                  <c:v>Federal Pass-through</c:v>
                </c:pt>
                <c:pt idx="4">
                  <c:v>Other DHMH Grants</c:v>
                </c:pt>
                <c:pt idx="5">
                  <c:v>Funding from Other State Agencies</c:v>
                </c:pt>
                <c:pt idx="6">
                  <c:v>Federal-direct</c:v>
                </c:pt>
                <c:pt idx="7">
                  <c:v>Collections</c:v>
                </c:pt>
                <c:pt idx="8">
                  <c:v>Private Organizations</c:v>
                </c:pt>
                <c:pt idx="9">
                  <c:v>Other</c:v>
                </c:pt>
              </c:strCache>
            </c:strRef>
          </c:cat>
          <c:val>
            <c:numRef>
              <c:f>Sheet1!$B$2:$B$11</c:f>
              <c:numCache>
                <c:formatCode>0%</c:formatCode>
                <c:ptCount val="10"/>
                <c:pt idx="0">
                  <c:v>0.28000000000000003</c:v>
                </c:pt>
                <c:pt idx="1">
                  <c:v>0.06</c:v>
                </c:pt>
                <c:pt idx="2">
                  <c:v>0.02</c:v>
                </c:pt>
                <c:pt idx="3">
                  <c:v>0.18</c:v>
                </c:pt>
                <c:pt idx="4">
                  <c:v>0.17</c:v>
                </c:pt>
                <c:pt idx="5">
                  <c:v>0.06</c:v>
                </c:pt>
                <c:pt idx="6">
                  <c:v>0.1</c:v>
                </c:pt>
                <c:pt idx="7">
                  <c:v>0.1</c:v>
                </c:pt>
                <c:pt idx="8">
                  <c:v>0.02</c:v>
                </c:pt>
                <c:pt idx="9">
                  <c:v>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Series 1</c:v>
                </c:pt>
              </c:strCache>
            </c:strRef>
          </c:tx>
          <c:spPr>
            <a:solidFill>
              <a:schemeClr val="accent2"/>
            </a:solidFill>
            <a:scene3d>
              <a:camera prst="orthographicFront"/>
              <a:lightRig rig="threePt" dir="t"/>
            </a:scene3d>
            <a:sp3d>
              <a:bevelT/>
            </a:sp3d>
          </c:spPr>
          <c:invertIfNegative val="0"/>
          <c:dLbls>
            <c:numFmt formatCode="0%" sourceLinked="0"/>
            <c:txPr>
              <a:bodyPr/>
              <a:lstStyle/>
              <a:p>
                <a:pPr>
                  <a:defRPr sz="1200">
                    <a:latin typeface="+mj-lt"/>
                  </a:defRPr>
                </a:pPr>
                <a:endParaRPr lang="en-US"/>
              </a:p>
            </c:txPr>
            <c:showLegendKey val="0"/>
            <c:showVal val="1"/>
            <c:showCatName val="0"/>
            <c:showSerName val="0"/>
            <c:showPercent val="0"/>
            <c:showBubbleSize val="0"/>
            <c:showLeaderLines val="0"/>
          </c:dLbls>
          <c:cat>
            <c:strRef>
              <c:f>Sheet1!$A$2:$A$7</c:f>
              <c:strCache>
                <c:ptCount val="6"/>
                <c:pt idx="0">
                  <c:v>Getting care to undocumented immigrants/barriers due to fear of receiving care</c:v>
                </c:pt>
                <c:pt idx="1">
                  <c:v>Transportation to/from health appointments</c:v>
                </c:pt>
                <c:pt idx="2">
                  <c:v>Linguistically and culturally appropriate services, including translation</c:v>
                </c:pt>
                <c:pt idx="3">
                  <c:v>Injury prevention/safety</c:v>
                </c:pt>
                <c:pt idx="4">
                  <c:v>Primary and preventive health care, particularly for low income populations</c:v>
                </c:pt>
                <c:pt idx="5">
                  <c:v>Obesity and physical activity</c:v>
                </c:pt>
              </c:strCache>
            </c:strRef>
          </c:cat>
          <c:val>
            <c:numRef>
              <c:f>Sheet1!$B$2:$B$7</c:f>
              <c:numCache>
                <c:formatCode>0.00%</c:formatCode>
                <c:ptCount val="6"/>
                <c:pt idx="0">
                  <c:v>0.13639999999999999</c:v>
                </c:pt>
                <c:pt idx="1">
                  <c:v>0.21739999999999998</c:v>
                </c:pt>
                <c:pt idx="2">
                  <c:v>0.26090000000000002</c:v>
                </c:pt>
                <c:pt idx="3">
                  <c:v>0.34789999999999999</c:v>
                </c:pt>
                <c:pt idx="4">
                  <c:v>0.34789999999999999</c:v>
                </c:pt>
                <c:pt idx="5">
                  <c:v>0.375</c:v>
                </c:pt>
              </c:numCache>
            </c:numRef>
          </c:val>
        </c:ser>
        <c:dLbls>
          <c:showLegendKey val="0"/>
          <c:showVal val="0"/>
          <c:showCatName val="0"/>
          <c:showSerName val="0"/>
          <c:showPercent val="0"/>
          <c:showBubbleSize val="0"/>
        </c:dLbls>
        <c:gapWidth val="150"/>
        <c:shape val="box"/>
        <c:axId val="117399936"/>
        <c:axId val="117401472"/>
        <c:axId val="0"/>
      </c:bar3DChart>
      <c:catAx>
        <c:axId val="117399936"/>
        <c:scaling>
          <c:orientation val="minMax"/>
        </c:scaling>
        <c:delete val="0"/>
        <c:axPos val="l"/>
        <c:numFmt formatCode="General" sourceLinked="1"/>
        <c:majorTickMark val="out"/>
        <c:minorTickMark val="none"/>
        <c:tickLblPos val="nextTo"/>
        <c:txPr>
          <a:bodyPr/>
          <a:lstStyle/>
          <a:p>
            <a:pPr>
              <a:defRPr sz="1200">
                <a:latin typeface="+mj-lt"/>
              </a:defRPr>
            </a:pPr>
            <a:endParaRPr lang="en-US"/>
          </a:p>
        </c:txPr>
        <c:crossAx val="117401472"/>
        <c:crosses val="autoZero"/>
        <c:auto val="1"/>
        <c:lblAlgn val="ctr"/>
        <c:lblOffset val="100"/>
        <c:noMultiLvlLbl val="0"/>
      </c:catAx>
      <c:valAx>
        <c:axId val="117401472"/>
        <c:scaling>
          <c:orientation val="minMax"/>
          <c:max val="1"/>
        </c:scaling>
        <c:delete val="0"/>
        <c:axPos val="b"/>
        <c:title>
          <c:tx>
            <c:rich>
              <a:bodyPr/>
              <a:lstStyle/>
              <a:p>
                <a:pPr>
                  <a:defRPr sz="1400">
                    <a:latin typeface="+mj-lt"/>
                  </a:defRPr>
                </a:pPr>
                <a:r>
                  <a:rPr lang="en-US" sz="1400" dirty="0" smtClean="0">
                    <a:latin typeface="+mj-lt"/>
                  </a:rPr>
                  <a:t>% Respondents Scoring 4 or</a:t>
                </a:r>
                <a:r>
                  <a:rPr lang="en-US" sz="1400" baseline="0" dirty="0" smtClean="0">
                    <a:latin typeface="+mj-lt"/>
                  </a:rPr>
                  <a:t> 5 on 5-Point Scale</a:t>
                </a:r>
                <a:endParaRPr lang="en-US" sz="1400" dirty="0">
                  <a:latin typeface="+mj-lt"/>
                </a:endParaRPr>
              </a:p>
            </c:rich>
          </c:tx>
          <c:layout>
            <c:manualLayout>
              <c:xMode val="edge"/>
              <c:yMode val="edge"/>
              <c:x val="0.38211381780402448"/>
              <c:y val="0.92793491973724274"/>
            </c:manualLayout>
          </c:layout>
          <c:overlay val="0"/>
        </c:title>
        <c:numFmt formatCode="0%" sourceLinked="0"/>
        <c:majorTickMark val="out"/>
        <c:minorTickMark val="none"/>
        <c:tickLblPos val="nextTo"/>
        <c:txPr>
          <a:bodyPr/>
          <a:lstStyle/>
          <a:p>
            <a:pPr>
              <a:defRPr sz="1200">
                <a:latin typeface="+mj-lt"/>
              </a:defRPr>
            </a:pPr>
            <a:endParaRPr lang="en-US"/>
          </a:p>
        </c:txPr>
        <c:crossAx val="117399936"/>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i="0" u="sng">
                <a:latin typeface="+mj-lt"/>
              </a:defRPr>
            </a:pPr>
            <a:r>
              <a:rPr lang="en-US" sz="1600" i="0" u="sng" dirty="0" smtClean="0">
                <a:latin typeface="+mj-lt"/>
              </a:rPr>
              <a:t>MDLS Findings - Local Health Department Expenditures</a:t>
            </a:r>
            <a:endParaRPr lang="en-US" sz="1600" i="0" u="sng" dirty="0">
              <a:latin typeface="+mj-lt"/>
            </a:endParaRPr>
          </a:p>
        </c:rich>
      </c:tx>
      <c:layout/>
      <c:overlay val="0"/>
    </c:title>
    <c:autoTitleDeleted val="0"/>
    <c:plotArea>
      <c:layout>
        <c:manualLayout>
          <c:layoutTarget val="inner"/>
          <c:xMode val="edge"/>
          <c:yMode val="edge"/>
          <c:x val="0.27087262621584068"/>
          <c:y val="0.1676950354609929"/>
          <c:w val="0.45433333333333331"/>
          <c:h val="0.82166666666666666"/>
        </c:manualLayout>
      </c:layout>
      <c:pieChart>
        <c:varyColors val="1"/>
        <c:ser>
          <c:idx val="0"/>
          <c:order val="0"/>
          <c:tx>
            <c:strRef>
              <c:f>Sheet1!$B$1</c:f>
              <c:strCache>
                <c:ptCount val="1"/>
                <c:pt idx="0">
                  <c:v>Series 1</c:v>
                </c:pt>
              </c:strCache>
            </c:strRef>
          </c:tx>
          <c:spPr>
            <a:ln>
              <a:solidFill>
                <a:schemeClr val="tx1"/>
              </a:solidFill>
            </a:ln>
          </c:spPr>
          <c:dPt>
            <c:idx val="3"/>
            <c:bubble3D val="0"/>
            <c:spPr>
              <a:solidFill>
                <a:schemeClr val="tx2">
                  <a:lumMod val="40000"/>
                  <a:lumOff val="60000"/>
                </a:schemeClr>
              </a:solidFill>
              <a:ln>
                <a:solidFill>
                  <a:schemeClr val="tx1"/>
                </a:solidFill>
              </a:ln>
            </c:spPr>
          </c:dPt>
          <c:dLbls>
            <c:dLbl>
              <c:idx val="0"/>
              <c:layout>
                <c:manualLayout>
                  <c:x val="-8.7424574505506406E-3"/>
                  <c:y val="1.9362458724917452E-2"/>
                </c:manualLayout>
              </c:layout>
              <c:dLblPos val="bestFit"/>
              <c:showLegendKey val="0"/>
              <c:showVal val="1"/>
              <c:showCatName val="1"/>
              <c:showSerName val="0"/>
              <c:showPercent val="0"/>
              <c:showBubbleSize val="0"/>
            </c:dLbl>
            <c:dLbl>
              <c:idx val="1"/>
              <c:layout>
                <c:manualLayout>
                  <c:x val="-0.14017114484400789"/>
                  <c:y val="0.12753069172805012"/>
                </c:manualLayout>
              </c:layout>
              <c:dLblPos val="bestFit"/>
              <c:showLegendKey val="0"/>
              <c:showVal val="1"/>
              <c:showCatName val="1"/>
              <c:showSerName val="0"/>
              <c:showPercent val="0"/>
              <c:showBubbleSize val="0"/>
            </c:dLbl>
            <c:dLbl>
              <c:idx val="2"/>
              <c:layout>
                <c:manualLayout>
                  <c:x val="5.1761506615796739E-3"/>
                  <c:y val="-2.7708492083650834E-2"/>
                </c:manualLayout>
              </c:layout>
              <c:dLblPos val="bestFit"/>
              <c:showLegendKey val="0"/>
              <c:showVal val="1"/>
              <c:showCatName val="1"/>
              <c:showSerName val="0"/>
              <c:showPercent val="0"/>
              <c:showBubbleSize val="0"/>
            </c:dLbl>
            <c:dLbl>
              <c:idx val="3"/>
              <c:layout>
                <c:manualLayout>
                  <c:x val="3.6695348648429255E-3"/>
                  <c:y val="2.8205698078062821E-2"/>
                </c:manualLayout>
              </c:layout>
              <c:dLblPos val="bestFit"/>
              <c:showLegendKey val="0"/>
              <c:showVal val="1"/>
              <c:showCatName val="1"/>
              <c:showSerName val="0"/>
              <c:showPercent val="0"/>
              <c:showBubbleSize val="0"/>
            </c:dLbl>
            <c:dLbl>
              <c:idx val="4"/>
              <c:layout>
                <c:manualLayout>
                  <c:x val="1.9779744026842006E-2"/>
                  <c:y val="3.2545296757260082E-2"/>
                </c:manualLayout>
              </c:layout>
              <c:dLblPos val="bestFit"/>
              <c:showLegendKey val="0"/>
              <c:showVal val="1"/>
              <c:showCatName val="1"/>
              <c:showSerName val="0"/>
              <c:showPercent val="0"/>
              <c:showBubbleSize val="0"/>
            </c:dLbl>
            <c:dLbl>
              <c:idx val="5"/>
              <c:layout>
                <c:manualLayout>
                  <c:x val="-8.8340503828773908E-3"/>
                  <c:y val="-1.2137837609008552E-2"/>
                </c:manualLayout>
              </c:layout>
              <c:dLblPos val="bestFit"/>
              <c:showLegendKey val="0"/>
              <c:showVal val="1"/>
              <c:showCatName val="1"/>
              <c:showSerName val="0"/>
              <c:showPercent val="0"/>
              <c:showBubbleSize val="0"/>
            </c:dLbl>
            <c:dLbl>
              <c:idx val="6"/>
              <c:layout>
                <c:manualLayout>
                  <c:x val="9.6485239602781617E-2"/>
                  <c:y val="-0.13545148590297182"/>
                </c:manualLayout>
              </c:layout>
              <c:dLblPos val="bestFit"/>
              <c:showLegendKey val="0"/>
              <c:showVal val="1"/>
              <c:showCatName val="1"/>
              <c:showSerName val="0"/>
              <c:showPercent val="0"/>
              <c:showBubbleSize val="0"/>
            </c:dLbl>
            <c:dLbl>
              <c:idx val="7"/>
              <c:layout>
                <c:manualLayout>
                  <c:x val="0.18320291149173365"/>
                  <c:y val="-4.9682499364998731E-2"/>
                </c:manualLayout>
              </c:layout>
              <c:dLblPos val="bestFit"/>
              <c:showLegendKey val="0"/>
              <c:showVal val="1"/>
              <c:showCatName val="1"/>
              <c:showSerName val="0"/>
              <c:showPercent val="0"/>
              <c:showBubbleSize val="0"/>
            </c:dLbl>
            <c:dLbl>
              <c:idx val="8"/>
              <c:layout>
                <c:manualLayout>
                  <c:x val="-2.3852314852396028E-2"/>
                  <c:y val="6.0242570485141214E-3"/>
                </c:manualLayout>
              </c:layout>
              <c:dLblPos val="bestFit"/>
              <c:showLegendKey val="0"/>
              <c:showVal val="1"/>
              <c:showCatName val="1"/>
              <c:showSerName val="0"/>
              <c:showPercent val="0"/>
              <c:showBubbleSize val="0"/>
            </c:dLbl>
            <c:dLbl>
              <c:idx val="9"/>
              <c:layout>
                <c:manualLayout>
                  <c:x val="-2.3850150174527154E-2"/>
                  <c:y val="-2.6038227076454153E-2"/>
                </c:manualLayout>
              </c:layout>
              <c:dLblPos val="bestFit"/>
              <c:showLegendKey val="0"/>
              <c:showVal val="1"/>
              <c:showCatName val="1"/>
              <c:showSerName val="0"/>
              <c:showPercent val="0"/>
              <c:showBubbleSize val="0"/>
            </c:dLbl>
            <c:dLbl>
              <c:idx val="10"/>
              <c:layout>
                <c:manualLayout>
                  <c:x val="8.0329436913169364E-2"/>
                  <c:y val="0.10105198543730416"/>
                </c:manualLayout>
              </c:layout>
              <c:dLblPos val="bestFit"/>
              <c:showLegendKey val="0"/>
              <c:showVal val="1"/>
              <c:showCatName val="1"/>
              <c:showSerName val="0"/>
              <c:showPercent val="0"/>
              <c:showBubbleSize val="0"/>
            </c:dLbl>
            <c:txPr>
              <a:bodyPr/>
              <a:lstStyle/>
              <a:p>
                <a:pPr>
                  <a:defRPr sz="1200">
                    <a:latin typeface="+mj-lt"/>
                  </a:defRPr>
                </a:pPr>
                <a:endParaRPr lang="en-US"/>
              </a:p>
            </c:txPr>
            <c:dLblPos val="ctr"/>
            <c:showLegendKey val="0"/>
            <c:showVal val="1"/>
            <c:showCatName val="1"/>
            <c:showSerName val="0"/>
            <c:showPercent val="0"/>
            <c:showBubbleSize val="0"/>
            <c:showLeaderLines val="1"/>
          </c:dLbls>
          <c:cat>
            <c:strRef>
              <c:f>Sheet1!$A$2:$A$12</c:f>
              <c:strCache>
                <c:ptCount val="11"/>
                <c:pt idx="0">
                  <c:v>Admin and Communications</c:v>
                </c:pt>
                <c:pt idx="1">
                  <c:v>Communicable Disease Control</c:v>
                </c:pt>
                <c:pt idx="2">
                  <c:v>Family Planning</c:v>
                </c:pt>
                <c:pt idx="3">
                  <c:v>Wellness Promotion</c:v>
                </c:pt>
                <c:pt idx="4">
                  <c:v>Adult and Geriatric Health</c:v>
                </c:pt>
                <c:pt idx="5">
                  <c:v>Environmental Health</c:v>
                </c:pt>
                <c:pt idx="6">
                  <c:v>Maternal and Child Health</c:v>
                </c:pt>
                <c:pt idx="7">
                  <c:v>Substance Abuse</c:v>
                </c:pt>
                <c:pt idx="8">
                  <c:v>Mental Health</c:v>
                </c:pt>
                <c:pt idx="9">
                  <c:v>Emergency Preparedness</c:v>
                </c:pt>
                <c:pt idx="10">
                  <c:v>Other</c:v>
                </c:pt>
              </c:strCache>
            </c:strRef>
          </c:cat>
          <c:val>
            <c:numRef>
              <c:f>Sheet1!$B$2:$B$12</c:f>
              <c:numCache>
                <c:formatCode>0%</c:formatCode>
                <c:ptCount val="11"/>
                <c:pt idx="0">
                  <c:v>0.09</c:v>
                </c:pt>
                <c:pt idx="1">
                  <c:v>0.13</c:v>
                </c:pt>
                <c:pt idx="2">
                  <c:v>0.03</c:v>
                </c:pt>
                <c:pt idx="3">
                  <c:v>0.03</c:v>
                </c:pt>
                <c:pt idx="4">
                  <c:v>7.0000000000000007E-2</c:v>
                </c:pt>
                <c:pt idx="5">
                  <c:v>0.1</c:v>
                </c:pt>
                <c:pt idx="6">
                  <c:v>0.2</c:v>
                </c:pt>
                <c:pt idx="7">
                  <c:v>0.14000000000000001</c:v>
                </c:pt>
                <c:pt idx="8">
                  <c:v>0.06</c:v>
                </c:pt>
                <c:pt idx="9">
                  <c:v>0.03</c:v>
                </c:pt>
                <c:pt idx="10">
                  <c:v>0.13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80"/>
      <c:rAngAx val="0"/>
      <c:perspective val="30"/>
    </c:view3D>
    <c:floor>
      <c:thickness val="0"/>
    </c:floor>
    <c:sideWall>
      <c:thickness val="0"/>
    </c:sideWall>
    <c:backWall>
      <c:thickness val="0"/>
    </c:backWall>
    <c:plotArea>
      <c:layout>
        <c:manualLayout>
          <c:layoutTarget val="inner"/>
          <c:xMode val="edge"/>
          <c:yMode val="edge"/>
          <c:x val="3.6989795918367346E-2"/>
          <c:y val="4.4318062514912909E-2"/>
          <c:w val="0.9107142857142857"/>
          <c:h val="0.87803054163684091"/>
        </c:manualLayout>
      </c:layout>
      <c:pie3DChart>
        <c:varyColors val="1"/>
        <c:ser>
          <c:idx val="0"/>
          <c:order val="0"/>
          <c:tx>
            <c:strRef>
              <c:f>Sheet1!$B$1</c:f>
              <c:strCache>
                <c:ptCount val="1"/>
                <c:pt idx="0">
                  <c:v>Respondents</c:v>
                </c:pt>
              </c:strCache>
            </c:strRef>
          </c:tx>
          <c:explosion val="10"/>
          <c:dPt>
            <c:idx val="0"/>
            <c:bubble3D val="0"/>
            <c:spPr>
              <a:solidFill>
                <a:schemeClr val="tx2"/>
              </a:solidFill>
            </c:spPr>
          </c:dPt>
          <c:dPt>
            <c:idx val="1"/>
            <c:bubble3D val="0"/>
            <c:spPr>
              <a:solidFill>
                <a:schemeClr val="accent2">
                  <a:lumMod val="40000"/>
                  <a:lumOff val="60000"/>
                </a:schemeClr>
              </a:solidFill>
            </c:spPr>
          </c:dPt>
          <c:dPt>
            <c:idx val="3"/>
            <c:bubble3D val="0"/>
            <c:spPr>
              <a:solidFill>
                <a:schemeClr val="tx2">
                  <a:lumMod val="40000"/>
                  <a:lumOff val="60000"/>
                </a:schemeClr>
              </a:solidFill>
            </c:spPr>
          </c:dPt>
          <c:dPt>
            <c:idx val="4"/>
            <c:bubble3D val="0"/>
            <c:spPr>
              <a:solidFill>
                <a:schemeClr val="accent2"/>
              </a:solidFill>
            </c:spPr>
          </c:dPt>
          <c:dPt>
            <c:idx val="5"/>
            <c:bubble3D val="0"/>
            <c:spPr>
              <a:solidFill>
                <a:schemeClr val="bg1">
                  <a:lumMod val="65000"/>
                </a:schemeClr>
              </a:solidFill>
            </c:spPr>
          </c:dPt>
          <c:dLbls>
            <c:dLbl>
              <c:idx val="0"/>
              <c:layout>
                <c:manualLayout>
                  <c:x val="2.4864481225561091E-2"/>
                  <c:y val="-1.6242424242424242E-2"/>
                </c:manualLayout>
              </c:layout>
              <c:showLegendKey val="0"/>
              <c:showVal val="1"/>
              <c:showCatName val="1"/>
              <c:showSerName val="0"/>
              <c:showPercent val="0"/>
              <c:showBubbleSize val="0"/>
            </c:dLbl>
            <c:dLbl>
              <c:idx val="1"/>
              <c:layout>
                <c:manualLayout>
                  <c:x val="2.8580534576035137E-2"/>
                  <c:y val="-0.20225769506084457"/>
                </c:manualLayout>
              </c:layout>
              <c:showLegendKey val="0"/>
              <c:showVal val="1"/>
              <c:showCatName val="1"/>
              <c:showSerName val="0"/>
              <c:showPercent val="0"/>
              <c:showBubbleSize val="0"/>
            </c:dLbl>
            <c:dLbl>
              <c:idx val="2"/>
              <c:layout>
                <c:manualLayout>
                  <c:x val="1.3344314103594193E-3"/>
                  <c:y val="-2.1635886423287998E-2"/>
                </c:manualLayout>
              </c:layout>
              <c:showLegendKey val="0"/>
              <c:showVal val="1"/>
              <c:showCatName val="1"/>
              <c:showSerName val="0"/>
              <c:showPercent val="0"/>
              <c:showBubbleSize val="0"/>
            </c:dLbl>
            <c:dLbl>
              <c:idx val="3"/>
              <c:layout/>
              <c:showLegendKey val="0"/>
              <c:showVal val="1"/>
              <c:showCatName val="1"/>
              <c:showSerName val="0"/>
              <c:showPercent val="0"/>
              <c:showBubbleSize val="0"/>
            </c:dLbl>
            <c:dLbl>
              <c:idx val="4"/>
              <c:layout>
                <c:manualLayout>
                  <c:x val="-1.0930285500026782E-2"/>
                  <c:y val="-4.588045812455261E-2"/>
                </c:manualLayout>
              </c:layout>
              <c:showLegendKey val="0"/>
              <c:showVal val="1"/>
              <c:showCatName val="1"/>
              <c:showSerName val="0"/>
              <c:showPercent val="0"/>
              <c:showBubbleSize val="0"/>
            </c:dLbl>
            <c:dLbl>
              <c:idx val="5"/>
              <c:layout>
                <c:manualLayout>
                  <c:x val="1.7128394664952595E-2"/>
                  <c:y val="0.16969696969696971"/>
                </c:manualLayout>
              </c:layout>
              <c:showLegendKey val="0"/>
              <c:showVal val="1"/>
              <c:showCatName val="1"/>
              <c:showSerName val="0"/>
              <c:showPercent val="0"/>
              <c:showBubbleSize val="0"/>
            </c:dLbl>
            <c:txPr>
              <a:bodyPr/>
              <a:lstStyle/>
              <a:p>
                <a:pPr>
                  <a:defRPr sz="1400">
                    <a:latin typeface="+mj-lt"/>
                  </a:defRPr>
                </a:pPr>
                <a:endParaRPr lang="en-US"/>
              </a:p>
            </c:txPr>
            <c:showLegendKey val="0"/>
            <c:showVal val="0"/>
            <c:showCatName val="1"/>
            <c:showSerName val="0"/>
            <c:showPercent val="0"/>
            <c:showBubbleSize val="0"/>
            <c:showLeaderLines val="1"/>
          </c:dLbls>
          <c:cat>
            <c:strRef>
              <c:f>Sheet1!$A$2:$A$8</c:f>
              <c:strCache>
                <c:ptCount val="7"/>
                <c:pt idx="0">
                  <c:v>Administration</c:v>
                </c:pt>
                <c:pt idx="1">
                  <c:v>Behavioral Health</c:v>
                </c:pt>
                <c:pt idx="2">
                  <c:v>Environmental Health</c:v>
                </c:pt>
                <c:pt idx="3">
                  <c:v>Health Officer</c:v>
                </c:pt>
                <c:pt idx="4">
                  <c:v>Health Planning</c:v>
                </c:pt>
                <c:pt idx="5">
                  <c:v>Nursing</c:v>
                </c:pt>
                <c:pt idx="6">
                  <c:v>No Answer</c:v>
                </c:pt>
              </c:strCache>
            </c:strRef>
          </c:cat>
          <c:val>
            <c:numRef>
              <c:f>Sheet1!$B$2:$B$8</c:f>
              <c:numCache>
                <c:formatCode>General</c:formatCode>
                <c:ptCount val="7"/>
                <c:pt idx="0">
                  <c:v>10</c:v>
                </c:pt>
                <c:pt idx="1">
                  <c:v>24</c:v>
                </c:pt>
                <c:pt idx="2">
                  <c:v>4</c:v>
                </c:pt>
                <c:pt idx="3">
                  <c:v>4</c:v>
                </c:pt>
                <c:pt idx="4">
                  <c:v>3</c:v>
                </c:pt>
                <c:pt idx="5">
                  <c:v>29</c:v>
                </c:pt>
                <c:pt idx="6">
                  <c:v>3</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4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spPr>
            <a:solidFill>
              <a:schemeClr val="tx2">
                <a:lumMod val="40000"/>
                <a:lumOff val="60000"/>
              </a:schemeClr>
            </a:solidFill>
            <a:ln>
              <a:solidFill>
                <a:schemeClr val="tx1"/>
              </a:solidFill>
            </a:ln>
          </c:spPr>
          <c:explosion val="25"/>
          <c:dPt>
            <c:idx val="0"/>
            <c:bubble3D val="0"/>
            <c:explosion val="0"/>
            <c:spPr>
              <a:solidFill>
                <a:schemeClr val="accent2"/>
              </a:solidFill>
              <a:ln>
                <a:solidFill>
                  <a:schemeClr val="tx1"/>
                </a:solidFill>
              </a:ln>
            </c:spPr>
          </c:dPt>
          <c:dPt>
            <c:idx val="1"/>
            <c:bubble3D val="0"/>
            <c:spPr>
              <a:solidFill>
                <a:schemeClr val="tx2"/>
              </a:solidFill>
              <a:ln>
                <a:solidFill>
                  <a:schemeClr val="tx1"/>
                </a:solidFill>
              </a:ln>
            </c:spPr>
          </c:dPt>
          <c:dLbls>
            <c:dLbl>
              <c:idx val="0"/>
              <c:layout>
                <c:manualLayout>
                  <c:x val="0.11132701632634909"/>
                  <c:y val="-0.33935900794690421"/>
                </c:manualLayout>
              </c:layout>
              <c:dLblPos val="bestFit"/>
              <c:showLegendKey val="0"/>
              <c:showVal val="0"/>
              <c:showCatName val="1"/>
              <c:showSerName val="0"/>
              <c:showPercent val="1"/>
              <c:showBubbleSize val="0"/>
            </c:dLbl>
            <c:dLbl>
              <c:idx val="1"/>
              <c:layout>
                <c:manualLayout>
                  <c:x val="0.18463035870516187"/>
                  <c:y val="1.5286910253594006E-2"/>
                </c:manualLayout>
              </c:layout>
              <c:dLblPos val="bestFit"/>
              <c:showLegendKey val="0"/>
              <c:showVal val="0"/>
              <c:showCatName val="1"/>
              <c:showSerName val="0"/>
              <c:showPercent val="1"/>
              <c:showBubbleSize val="0"/>
            </c:dLbl>
            <c:txPr>
              <a:bodyPr/>
              <a:lstStyle/>
              <a:p>
                <a:pPr>
                  <a:defRPr sz="1600" b="0">
                    <a:latin typeface="+mj-lt"/>
                  </a:defRPr>
                </a:pPr>
                <a:endParaRPr lang="en-US"/>
              </a:p>
            </c:txPr>
            <c:dLblPos val="inEnd"/>
            <c:showLegendKey val="0"/>
            <c:showVal val="0"/>
            <c:showCatName val="1"/>
            <c:showSerName val="0"/>
            <c:showPercent val="1"/>
            <c:showBubbleSize val="0"/>
            <c:showLeaderLines val="1"/>
          </c:dLbls>
          <c:cat>
            <c:strRef>
              <c:f>Sheet1!$A$2:$A$3</c:f>
              <c:strCache>
                <c:ptCount val="2"/>
                <c:pt idx="0">
                  <c:v>Yes</c:v>
                </c:pt>
                <c:pt idx="1">
                  <c:v>No</c:v>
                </c:pt>
              </c:strCache>
            </c:strRef>
          </c:cat>
          <c:val>
            <c:numRef>
              <c:f>Sheet1!$B$2:$B$3</c:f>
              <c:numCache>
                <c:formatCode>0.0%</c:formatCode>
                <c:ptCount val="2"/>
                <c:pt idx="0">
                  <c:v>0.89830508474576276</c:v>
                </c:pt>
                <c:pt idx="1">
                  <c:v>0.10169491525423729</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80"/>
      <c:rAngAx val="0"/>
      <c:perspective val="30"/>
    </c:view3D>
    <c:floor>
      <c:thickness val="0"/>
    </c:floor>
    <c:sideWall>
      <c:thickness val="0"/>
    </c:sideWall>
    <c:backWall>
      <c:thickness val="0"/>
    </c:backWall>
    <c:plotArea>
      <c:layout>
        <c:manualLayout>
          <c:layoutTarget val="inner"/>
          <c:xMode val="edge"/>
          <c:yMode val="edge"/>
          <c:x val="3.6989795918367346E-2"/>
          <c:y val="4.4318062514912909E-2"/>
          <c:w val="0.9107142857142857"/>
          <c:h val="0.87803054163684091"/>
        </c:manualLayout>
      </c:layout>
      <c:pie3DChart>
        <c:varyColors val="1"/>
        <c:ser>
          <c:idx val="0"/>
          <c:order val="0"/>
          <c:tx>
            <c:strRef>
              <c:f>Sheet1!$B$1</c:f>
              <c:strCache>
                <c:ptCount val="1"/>
                <c:pt idx="0">
                  <c:v>Respondents</c:v>
                </c:pt>
              </c:strCache>
            </c:strRef>
          </c:tx>
          <c:explosion val="10"/>
          <c:dPt>
            <c:idx val="0"/>
            <c:bubble3D val="0"/>
            <c:spPr>
              <a:solidFill>
                <a:schemeClr val="tx2"/>
              </a:solidFill>
            </c:spPr>
          </c:dPt>
          <c:dPt>
            <c:idx val="1"/>
            <c:bubble3D val="0"/>
            <c:spPr>
              <a:solidFill>
                <a:schemeClr val="accent2">
                  <a:lumMod val="40000"/>
                  <a:lumOff val="60000"/>
                </a:schemeClr>
              </a:solidFill>
            </c:spPr>
          </c:dPt>
          <c:dPt>
            <c:idx val="3"/>
            <c:bubble3D val="0"/>
            <c:spPr>
              <a:solidFill>
                <a:schemeClr val="tx2">
                  <a:lumMod val="40000"/>
                  <a:lumOff val="60000"/>
                </a:schemeClr>
              </a:solidFill>
            </c:spPr>
          </c:dPt>
          <c:dPt>
            <c:idx val="4"/>
            <c:bubble3D val="0"/>
            <c:spPr>
              <a:solidFill>
                <a:schemeClr val="accent2"/>
              </a:solidFill>
            </c:spPr>
          </c:dPt>
          <c:dPt>
            <c:idx val="5"/>
            <c:bubble3D val="0"/>
            <c:spPr>
              <a:solidFill>
                <a:schemeClr val="bg1">
                  <a:lumMod val="65000"/>
                </a:schemeClr>
              </a:solidFill>
            </c:spPr>
          </c:dPt>
          <c:dLbls>
            <c:dLbl>
              <c:idx val="0"/>
              <c:layout>
                <c:manualLayout>
                  <c:x val="2.4864481225561091E-2"/>
                  <c:y val="-1.6242424242424242E-2"/>
                </c:manualLayout>
              </c:layout>
              <c:showLegendKey val="0"/>
              <c:showVal val="1"/>
              <c:showCatName val="1"/>
              <c:showSerName val="0"/>
              <c:showPercent val="0"/>
              <c:showBubbleSize val="0"/>
            </c:dLbl>
            <c:dLbl>
              <c:idx val="1"/>
              <c:layout>
                <c:manualLayout>
                  <c:x val="2.8580534576035137E-2"/>
                  <c:y val="-0.20225769506084457"/>
                </c:manualLayout>
              </c:layout>
              <c:showLegendKey val="0"/>
              <c:showVal val="1"/>
              <c:showCatName val="1"/>
              <c:showSerName val="0"/>
              <c:showPercent val="0"/>
              <c:showBubbleSize val="0"/>
            </c:dLbl>
            <c:dLbl>
              <c:idx val="2"/>
              <c:layout>
                <c:manualLayout>
                  <c:x val="1.3344314103594193E-3"/>
                  <c:y val="-2.1635886423287998E-2"/>
                </c:manualLayout>
              </c:layout>
              <c:showLegendKey val="0"/>
              <c:showVal val="1"/>
              <c:showCatName val="1"/>
              <c:showSerName val="0"/>
              <c:showPercent val="0"/>
              <c:showBubbleSize val="0"/>
            </c:dLbl>
            <c:dLbl>
              <c:idx val="3"/>
              <c:layout/>
              <c:showLegendKey val="0"/>
              <c:showVal val="1"/>
              <c:showCatName val="1"/>
              <c:showSerName val="0"/>
              <c:showPercent val="0"/>
              <c:showBubbleSize val="0"/>
            </c:dLbl>
            <c:dLbl>
              <c:idx val="4"/>
              <c:layout>
                <c:manualLayout>
                  <c:x val="-1.0930285500026782E-2"/>
                  <c:y val="-4.588045812455261E-2"/>
                </c:manualLayout>
              </c:layout>
              <c:showLegendKey val="0"/>
              <c:showVal val="1"/>
              <c:showCatName val="1"/>
              <c:showSerName val="0"/>
              <c:showPercent val="0"/>
              <c:showBubbleSize val="0"/>
            </c:dLbl>
            <c:dLbl>
              <c:idx val="5"/>
              <c:layout>
                <c:manualLayout>
                  <c:x val="1.7128394664952595E-2"/>
                  <c:y val="0.16969696969696971"/>
                </c:manualLayout>
              </c:layout>
              <c:showLegendKey val="0"/>
              <c:showVal val="1"/>
              <c:showCatName val="1"/>
              <c:showSerName val="0"/>
              <c:showPercent val="0"/>
              <c:showBubbleSize val="0"/>
            </c:dLbl>
            <c:txPr>
              <a:bodyPr/>
              <a:lstStyle/>
              <a:p>
                <a:pPr>
                  <a:defRPr sz="1400">
                    <a:latin typeface="+mj-lt"/>
                  </a:defRPr>
                </a:pPr>
                <a:endParaRPr lang="en-US"/>
              </a:p>
            </c:txPr>
            <c:showLegendKey val="0"/>
            <c:showVal val="0"/>
            <c:showCatName val="1"/>
            <c:showSerName val="0"/>
            <c:showPercent val="0"/>
            <c:showBubbleSize val="0"/>
            <c:showLeaderLines val="1"/>
          </c:dLbls>
          <c:cat>
            <c:strRef>
              <c:f>Sheet1!$A$2:$A$8</c:f>
              <c:strCache>
                <c:ptCount val="7"/>
                <c:pt idx="0">
                  <c:v>Administration</c:v>
                </c:pt>
                <c:pt idx="1">
                  <c:v>Behavioral Health</c:v>
                </c:pt>
                <c:pt idx="2">
                  <c:v>Environmental Health</c:v>
                </c:pt>
                <c:pt idx="3">
                  <c:v>Health Officer</c:v>
                </c:pt>
                <c:pt idx="4">
                  <c:v>Health Planning</c:v>
                </c:pt>
                <c:pt idx="5">
                  <c:v>Nursing</c:v>
                </c:pt>
                <c:pt idx="6">
                  <c:v>No Answer</c:v>
                </c:pt>
              </c:strCache>
            </c:strRef>
          </c:cat>
          <c:val>
            <c:numRef>
              <c:f>Sheet1!$B$2:$B$8</c:f>
              <c:numCache>
                <c:formatCode>General</c:formatCode>
                <c:ptCount val="7"/>
                <c:pt idx="0">
                  <c:v>10</c:v>
                </c:pt>
                <c:pt idx="1">
                  <c:v>24</c:v>
                </c:pt>
                <c:pt idx="2">
                  <c:v>4</c:v>
                </c:pt>
                <c:pt idx="3">
                  <c:v>4</c:v>
                </c:pt>
                <c:pt idx="4">
                  <c:v>3</c:v>
                </c:pt>
                <c:pt idx="5">
                  <c:v>29</c:v>
                </c:pt>
                <c:pt idx="6">
                  <c:v>3</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4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spPr>
            <a:solidFill>
              <a:schemeClr val="tx2">
                <a:lumMod val="40000"/>
                <a:lumOff val="60000"/>
              </a:schemeClr>
            </a:solidFill>
            <a:ln>
              <a:solidFill>
                <a:schemeClr val="tx1"/>
              </a:solidFill>
            </a:ln>
          </c:spPr>
          <c:explosion val="25"/>
          <c:dPt>
            <c:idx val="0"/>
            <c:bubble3D val="0"/>
            <c:explosion val="0"/>
            <c:spPr>
              <a:solidFill>
                <a:schemeClr val="accent2"/>
              </a:solidFill>
              <a:ln>
                <a:solidFill>
                  <a:schemeClr val="tx1"/>
                </a:solidFill>
              </a:ln>
            </c:spPr>
          </c:dPt>
          <c:dPt>
            <c:idx val="1"/>
            <c:bubble3D val="0"/>
            <c:spPr>
              <a:solidFill>
                <a:schemeClr val="tx2"/>
              </a:solidFill>
              <a:ln>
                <a:solidFill>
                  <a:schemeClr val="tx1"/>
                </a:solidFill>
              </a:ln>
            </c:spPr>
          </c:dPt>
          <c:dLbls>
            <c:dLbl>
              <c:idx val="0"/>
              <c:layout>
                <c:manualLayout>
                  <c:x val="0.11132701632634909"/>
                  <c:y val="-0.33935900794690421"/>
                </c:manualLayout>
              </c:layout>
              <c:dLblPos val="bestFit"/>
              <c:showLegendKey val="0"/>
              <c:showVal val="0"/>
              <c:showCatName val="1"/>
              <c:showSerName val="0"/>
              <c:showPercent val="1"/>
              <c:showBubbleSize val="0"/>
            </c:dLbl>
            <c:dLbl>
              <c:idx val="1"/>
              <c:layout>
                <c:manualLayout>
                  <c:x val="0.18463035870516187"/>
                  <c:y val="1.5286910253594006E-2"/>
                </c:manualLayout>
              </c:layout>
              <c:dLblPos val="bestFit"/>
              <c:showLegendKey val="0"/>
              <c:showVal val="0"/>
              <c:showCatName val="1"/>
              <c:showSerName val="0"/>
              <c:showPercent val="1"/>
              <c:showBubbleSize val="0"/>
            </c:dLbl>
            <c:txPr>
              <a:bodyPr/>
              <a:lstStyle/>
              <a:p>
                <a:pPr>
                  <a:defRPr sz="1600" b="0">
                    <a:latin typeface="+mj-lt"/>
                  </a:defRPr>
                </a:pPr>
                <a:endParaRPr lang="en-US"/>
              </a:p>
            </c:txPr>
            <c:dLblPos val="inEnd"/>
            <c:showLegendKey val="0"/>
            <c:showVal val="0"/>
            <c:showCatName val="1"/>
            <c:showSerName val="0"/>
            <c:showPercent val="1"/>
            <c:showBubbleSize val="0"/>
            <c:showLeaderLines val="1"/>
          </c:dLbls>
          <c:cat>
            <c:strRef>
              <c:f>Sheet1!$A$2:$A$3</c:f>
              <c:strCache>
                <c:ptCount val="2"/>
                <c:pt idx="0">
                  <c:v>Yes</c:v>
                </c:pt>
                <c:pt idx="1">
                  <c:v>No</c:v>
                </c:pt>
              </c:strCache>
            </c:strRef>
          </c:cat>
          <c:val>
            <c:numRef>
              <c:f>Sheet1!$B$2:$B$3</c:f>
              <c:numCache>
                <c:formatCode>0.0%</c:formatCode>
                <c:ptCount val="2"/>
                <c:pt idx="0">
                  <c:v>0.89830508474576276</c:v>
                </c:pt>
                <c:pt idx="1">
                  <c:v>0.10169491525423729</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580296019698559"/>
          <c:y val="4.4362937734695657E-2"/>
          <c:w val="0.41859566523256758"/>
          <c:h val="0.83830360190852726"/>
        </c:manualLayout>
      </c:layout>
      <c:barChart>
        <c:barDir val="bar"/>
        <c:grouping val="clustered"/>
        <c:varyColors val="0"/>
        <c:ser>
          <c:idx val="0"/>
          <c:order val="0"/>
          <c:tx>
            <c:strRef>
              <c:f>Sheet1!$B$1</c:f>
              <c:strCache>
                <c:ptCount val="1"/>
                <c:pt idx="0">
                  <c:v>Column1</c:v>
                </c:pt>
              </c:strCache>
            </c:strRef>
          </c:tx>
          <c:spPr>
            <a:solidFill>
              <a:schemeClr val="tx2">
                <a:lumMod val="40000"/>
                <a:lumOff val="60000"/>
              </a:schemeClr>
            </a:solidFill>
            <a:ln>
              <a:solidFill>
                <a:schemeClr val="tx1"/>
              </a:solidFill>
            </a:ln>
          </c:spPr>
          <c:invertIfNegative val="0"/>
          <c:dPt>
            <c:idx val="0"/>
            <c:invertIfNegative val="0"/>
            <c:bubble3D val="0"/>
            <c:spPr>
              <a:solidFill>
                <a:schemeClr val="accent2"/>
              </a:solidFill>
              <a:ln>
                <a:solidFill>
                  <a:schemeClr val="tx1"/>
                </a:solidFill>
              </a:ln>
            </c:spPr>
          </c:dPt>
          <c:dPt>
            <c:idx val="1"/>
            <c:invertIfNegative val="0"/>
            <c:bubble3D val="0"/>
            <c:spPr>
              <a:solidFill>
                <a:schemeClr val="tx2"/>
              </a:solidFill>
              <a:ln>
                <a:solidFill>
                  <a:schemeClr val="tx1"/>
                </a:solidFill>
              </a:ln>
            </c:spPr>
          </c:dPt>
          <c:dLbls>
            <c:txPr>
              <a:bodyPr/>
              <a:lstStyle/>
              <a:p>
                <a:pPr>
                  <a:defRPr sz="1200">
                    <a:latin typeface="+mj-lt"/>
                  </a:defRPr>
                </a:pPr>
                <a:endParaRPr lang="en-US"/>
              </a:p>
            </c:txPr>
            <c:dLblPos val="outEnd"/>
            <c:showLegendKey val="0"/>
            <c:showVal val="1"/>
            <c:showCatName val="0"/>
            <c:showSerName val="0"/>
            <c:showPercent val="0"/>
            <c:showBubbleSize val="0"/>
            <c:showLeaderLines val="0"/>
          </c:dLbls>
          <c:cat>
            <c:strRef>
              <c:f>Sheet1!$A$2:$A$5</c:f>
              <c:strCache>
                <c:ptCount val="4"/>
                <c:pt idx="0">
                  <c:v>Other</c:v>
                </c:pt>
                <c:pt idx="1">
                  <c:v>I dislike it and would prefer that WCHD creates a new logo.</c:v>
                </c:pt>
                <c:pt idx="2">
                  <c:v>I really like it and want it to continue to serve as WCHD's logo.</c:v>
                </c:pt>
                <c:pt idx="3">
                  <c:v>It's okay but I do not have a preference as to whether or not it continues to serve as WCHD's logo.</c:v>
                </c:pt>
              </c:strCache>
            </c:strRef>
          </c:cat>
          <c:val>
            <c:numRef>
              <c:f>Sheet1!$B$2:$B$5</c:f>
              <c:numCache>
                <c:formatCode>0.0%</c:formatCode>
                <c:ptCount val="4"/>
                <c:pt idx="0">
                  <c:v>7.8899999999999998E-2</c:v>
                </c:pt>
                <c:pt idx="1">
                  <c:v>0.1053</c:v>
                </c:pt>
                <c:pt idx="2">
                  <c:v>0.22370000000000001</c:v>
                </c:pt>
                <c:pt idx="3">
                  <c:v>0.59209999999999996</c:v>
                </c:pt>
              </c:numCache>
            </c:numRef>
          </c:val>
        </c:ser>
        <c:dLbls>
          <c:dLblPos val="outEnd"/>
          <c:showLegendKey val="0"/>
          <c:showVal val="1"/>
          <c:showCatName val="0"/>
          <c:showSerName val="0"/>
          <c:showPercent val="0"/>
          <c:showBubbleSize val="0"/>
        </c:dLbls>
        <c:gapWidth val="100"/>
        <c:axId val="107678336"/>
        <c:axId val="107677184"/>
      </c:barChart>
      <c:valAx>
        <c:axId val="107677184"/>
        <c:scaling>
          <c:orientation val="minMax"/>
        </c:scaling>
        <c:delete val="0"/>
        <c:axPos val="b"/>
        <c:majorGridlines/>
        <c:numFmt formatCode="0.0%" sourceLinked="1"/>
        <c:majorTickMark val="out"/>
        <c:minorTickMark val="none"/>
        <c:tickLblPos val="nextTo"/>
        <c:txPr>
          <a:bodyPr/>
          <a:lstStyle/>
          <a:p>
            <a:pPr>
              <a:defRPr sz="1200">
                <a:latin typeface="+mj-lt"/>
              </a:defRPr>
            </a:pPr>
            <a:endParaRPr lang="en-US"/>
          </a:p>
        </c:txPr>
        <c:crossAx val="107678336"/>
        <c:crosses val="autoZero"/>
        <c:crossBetween val="between"/>
      </c:valAx>
      <c:catAx>
        <c:axId val="107678336"/>
        <c:scaling>
          <c:orientation val="minMax"/>
        </c:scaling>
        <c:delete val="0"/>
        <c:axPos val="l"/>
        <c:majorTickMark val="out"/>
        <c:minorTickMark val="none"/>
        <c:tickLblPos val="nextTo"/>
        <c:txPr>
          <a:bodyPr/>
          <a:lstStyle/>
          <a:p>
            <a:pPr>
              <a:defRPr sz="1200">
                <a:latin typeface="+mj-lt"/>
              </a:defRPr>
            </a:pPr>
            <a:endParaRPr lang="en-US"/>
          </a:p>
        </c:txPr>
        <c:crossAx val="10767718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900" y="0"/>
            <a:ext cx="2982913" cy="461963"/>
          </a:xfrm>
          <a:prstGeom prst="rect">
            <a:avLst/>
          </a:prstGeom>
        </p:spPr>
        <p:txBody>
          <a:bodyPr vert="horz" lIns="91440" tIns="45720" rIns="91440" bIns="45720" rtlCol="0"/>
          <a:lstStyle>
            <a:lvl1pPr algn="r">
              <a:defRPr sz="1200"/>
            </a:lvl1pPr>
          </a:lstStyle>
          <a:p>
            <a:fld id="{E2DD23EF-6BB6-4D32-AFA0-BA1B0EFF2E73}" type="datetimeFigureOut">
              <a:rPr lang="en-US" smtClean="0"/>
              <a:t>6/2/2017</a:t>
            </a:fld>
            <a:endParaRPr lang="en-US"/>
          </a:p>
        </p:txBody>
      </p:sp>
      <p:sp>
        <p:nvSpPr>
          <p:cNvPr id="4" name="Footer Placeholder 3"/>
          <p:cNvSpPr>
            <a:spLocks noGrp="1"/>
          </p:cNvSpPr>
          <p:nvPr>
            <p:ph type="ftr" sz="quarter" idx="2"/>
          </p:nvPr>
        </p:nvSpPr>
        <p:spPr>
          <a:xfrm>
            <a:off x="0" y="8777288"/>
            <a:ext cx="2982913"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900" y="8777288"/>
            <a:ext cx="2982913" cy="461962"/>
          </a:xfrm>
          <a:prstGeom prst="rect">
            <a:avLst/>
          </a:prstGeom>
        </p:spPr>
        <p:txBody>
          <a:bodyPr vert="horz" lIns="91440" tIns="45720" rIns="91440" bIns="45720" rtlCol="0" anchor="b"/>
          <a:lstStyle>
            <a:lvl1pPr algn="r">
              <a:defRPr sz="1200"/>
            </a:lvl1pPr>
          </a:lstStyle>
          <a:p>
            <a:fld id="{F2BB72DA-7ED4-45E0-9E41-A11ADFD16EF0}" type="slidenum">
              <a:rPr lang="en-US" smtClean="0"/>
              <a:t>‹#›</a:t>
            </a:fld>
            <a:endParaRPr lang="en-US"/>
          </a:p>
        </p:txBody>
      </p:sp>
    </p:spTree>
    <p:extLst>
      <p:ext uri="{BB962C8B-B14F-4D97-AF65-F5344CB8AC3E}">
        <p14:creationId xmlns:p14="http://schemas.microsoft.com/office/powerpoint/2010/main" val="3076538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62042"/>
          </a:xfrm>
          <a:prstGeom prst="rect">
            <a:avLst/>
          </a:prstGeom>
        </p:spPr>
        <p:txBody>
          <a:bodyPr vert="horz" lIns="92135" tIns="46067" rIns="92135" bIns="46067" rtlCol="0"/>
          <a:lstStyle>
            <a:lvl1pPr algn="l">
              <a:defRPr sz="1200"/>
            </a:lvl1pPr>
          </a:lstStyle>
          <a:p>
            <a:endParaRPr lang="en-US" dirty="0"/>
          </a:p>
        </p:txBody>
      </p:sp>
      <p:sp>
        <p:nvSpPr>
          <p:cNvPr id="3" name="Date Placeholder 2"/>
          <p:cNvSpPr>
            <a:spLocks noGrp="1"/>
          </p:cNvSpPr>
          <p:nvPr>
            <p:ph type="dt" idx="1"/>
          </p:nvPr>
        </p:nvSpPr>
        <p:spPr>
          <a:xfrm>
            <a:off x="3899000" y="0"/>
            <a:ext cx="2982807" cy="462042"/>
          </a:xfrm>
          <a:prstGeom prst="rect">
            <a:avLst/>
          </a:prstGeom>
        </p:spPr>
        <p:txBody>
          <a:bodyPr vert="horz" lIns="92135" tIns="46067" rIns="92135" bIns="46067" rtlCol="0"/>
          <a:lstStyle>
            <a:lvl1pPr algn="r">
              <a:defRPr sz="1200"/>
            </a:lvl1pPr>
          </a:lstStyle>
          <a:p>
            <a:fld id="{E323B77F-51E7-4343-B9F7-C710FD0F6E8F}" type="datetimeFigureOut">
              <a:rPr lang="en-US" smtClean="0"/>
              <a:t>6/2/2017</a:t>
            </a:fld>
            <a:endParaRPr lang="en-US" dirty="0"/>
          </a:p>
        </p:txBody>
      </p:sp>
      <p:sp>
        <p:nvSpPr>
          <p:cNvPr id="4" name="Slide Image Placeholder 3"/>
          <p:cNvSpPr>
            <a:spLocks noGrp="1" noRot="1" noChangeAspect="1"/>
          </p:cNvSpPr>
          <p:nvPr>
            <p:ph type="sldImg" idx="2"/>
          </p:nvPr>
        </p:nvSpPr>
        <p:spPr>
          <a:xfrm>
            <a:off x="1133475" y="693738"/>
            <a:ext cx="4616450" cy="3463925"/>
          </a:xfrm>
          <a:prstGeom prst="rect">
            <a:avLst/>
          </a:prstGeom>
          <a:noFill/>
          <a:ln w="12700">
            <a:solidFill>
              <a:prstClr val="black"/>
            </a:solidFill>
          </a:ln>
        </p:spPr>
        <p:txBody>
          <a:bodyPr vert="horz" lIns="92135" tIns="46067" rIns="92135" bIns="46067" rtlCol="0" anchor="ctr"/>
          <a:lstStyle/>
          <a:p>
            <a:endParaRPr lang="en-US" dirty="0"/>
          </a:p>
        </p:txBody>
      </p:sp>
      <p:sp>
        <p:nvSpPr>
          <p:cNvPr id="5" name="Notes Placeholder 4"/>
          <p:cNvSpPr>
            <a:spLocks noGrp="1"/>
          </p:cNvSpPr>
          <p:nvPr>
            <p:ph type="body" sz="quarter" idx="3"/>
          </p:nvPr>
        </p:nvSpPr>
        <p:spPr>
          <a:xfrm>
            <a:off x="688340" y="4389398"/>
            <a:ext cx="5506720" cy="4158377"/>
          </a:xfrm>
          <a:prstGeom prst="rect">
            <a:avLst/>
          </a:prstGeom>
        </p:spPr>
        <p:txBody>
          <a:bodyPr vert="horz" lIns="92135" tIns="46067" rIns="92135" bIns="460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2982807" cy="462042"/>
          </a:xfrm>
          <a:prstGeom prst="rect">
            <a:avLst/>
          </a:prstGeom>
        </p:spPr>
        <p:txBody>
          <a:bodyPr vert="horz" lIns="92135" tIns="46067" rIns="92135" bIns="460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9000" y="8777192"/>
            <a:ext cx="2982807" cy="462042"/>
          </a:xfrm>
          <a:prstGeom prst="rect">
            <a:avLst/>
          </a:prstGeom>
        </p:spPr>
        <p:txBody>
          <a:bodyPr vert="horz" lIns="92135" tIns="46067" rIns="92135" bIns="46067" rtlCol="0" anchor="b"/>
          <a:lstStyle>
            <a:lvl1pPr algn="r">
              <a:defRPr sz="1200"/>
            </a:lvl1pPr>
          </a:lstStyle>
          <a:p>
            <a:fld id="{4A6A99BD-F292-46C3-9255-F70231C74CDB}" type="slidenum">
              <a:rPr lang="en-US" smtClean="0"/>
              <a:t>‹#›</a:t>
            </a:fld>
            <a:endParaRPr lang="en-US" dirty="0"/>
          </a:p>
        </p:txBody>
      </p:sp>
    </p:spTree>
    <p:extLst>
      <p:ext uri="{BB962C8B-B14F-4D97-AF65-F5344CB8AC3E}">
        <p14:creationId xmlns:p14="http://schemas.microsoft.com/office/powerpoint/2010/main" val="99068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10</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20</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21</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22</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23</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24</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44C27-5D83-4448-9CA2-4AB36E0632C8}" type="slidenum">
              <a:rPr lang="en-US">
                <a:solidFill>
                  <a:prstClr val="black"/>
                </a:solidFill>
              </a:rPr>
              <a:pPr/>
              <a:t>25</a:t>
            </a:fld>
            <a:endParaRPr lang="en-US">
              <a:solidFill>
                <a:prstClr val="black"/>
              </a:solidFill>
            </a:endParaRPr>
          </a:p>
        </p:txBody>
      </p:sp>
      <p:sp>
        <p:nvSpPr>
          <p:cNvPr id="1661954" name="Rectangle 2"/>
          <p:cNvSpPr>
            <a:spLocks noGrp="1" noRot="1" noChangeAspect="1" noChangeArrowheads="1" noTextEdit="1"/>
          </p:cNvSpPr>
          <p:nvPr>
            <p:ph type="sldImg"/>
          </p:nvPr>
        </p:nvSpPr>
        <p:spPr>
          <a:ln/>
        </p:spPr>
      </p:sp>
      <p:sp>
        <p:nvSpPr>
          <p:cNvPr id="166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26</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27</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28</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29</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12</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30</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31</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32</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44C27-5D83-4448-9CA2-4AB36E0632C8}" type="slidenum">
              <a:rPr lang="en-US">
                <a:solidFill>
                  <a:prstClr val="black"/>
                </a:solidFill>
              </a:rPr>
              <a:pPr/>
              <a:t>33</a:t>
            </a:fld>
            <a:endParaRPr lang="en-US">
              <a:solidFill>
                <a:prstClr val="black"/>
              </a:solidFill>
            </a:endParaRPr>
          </a:p>
        </p:txBody>
      </p:sp>
      <p:sp>
        <p:nvSpPr>
          <p:cNvPr id="1661954" name="Rectangle 2"/>
          <p:cNvSpPr>
            <a:spLocks noGrp="1" noRot="1" noChangeAspect="1" noChangeArrowheads="1" noTextEdit="1"/>
          </p:cNvSpPr>
          <p:nvPr>
            <p:ph type="sldImg"/>
          </p:nvPr>
        </p:nvSpPr>
        <p:spPr>
          <a:ln/>
        </p:spPr>
      </p:sp>
      <p:sp>
        <p:nvSpPr>
          <p:cNvPr id="166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34</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35</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36</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37</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38</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39</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44C27-5D83-4448-9CA2-4AB36E0632C8}" type="slidenum">
              <a:rPr lang="en-US">
                <a:solidFill>
                  <a:prstClr val="black"/>
                </a:solidFill>
              </a:rPr>
              <a:pPr/>
              <a:t>13</a:t>
            </a:fld>
            <a:endParaRPr lang="en-US">
              <a:solidFill>
                <a:prstClr val="black"/>
              </a:solidFill>
            </a:endParaRPr>
          </a:p>
        </p:txBody>
      </p:sp>
      <p:sp>
        <p:nvSpPr>
          <p:cNvPr id="1661954" name="Rectangle 2"/>
          <p:cNvSpPr>
            <a:spLocks noGrp="1" noRot="1" noChangeAspect="1" noChangeArrowheads="1" noTextEdit="1"/>
          </p:cNvSpPr>
          <p:nvPr>
            <p:ph type="sldImg"/>
          </p:nvPr>
        </p:nvSpPr>
        <p:spPr>
          <a:ln/>
        </p:spPr>
      </p:sp>
      <p:sp>
        <p:nvSpPr>
          <p:cNvPr id="166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40</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41</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42</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44C27-5D83-4448-9CA2-4AB36E0632C8}" type="slidenum">
              <a:rPr lang="en-US">
                <a:solidFill>
                  <a:prstClr val="black"/>
                </a:solidFill>
              </a:rPr>
              <a:pPr/>
              <a:t>43</a:t>
            </a:fld>
            <a:endParaRPr lang="en-US">
              <a:solidFill>
                <a:prstClr val="black"/>
              </a:solidFill>
            </a:endParaRPr>
          </a:p>
        </p:txBody>
      </p:sp>
      <p:sp>
        <p:nvSpPr>
          <p:cNvPr id="1661954" name="Rectangle 2"/>
          <p:cNvSpPr>
            <a:spLocks noGrp="1" noRot="1" noChangeAspect="1" noChangeArrowheads="1" noTextEdit="1"/>
          </p:cNvSpPr>
          <p:nvPr>
            <p:ph type="sldImg"/>
          </p:nvPr>
        </p:nvSpPr>
        <p:spPr>
          <a:ln/>
        </p:spPr>
      </p:sp>
      <p:sp>
        <p:nvSpPr>
          <p:cNvPr id="166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45</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44C27-5D83-4448-9CA2-4AB36E0632C8}" type="slidenum">
              <a:rPr lang="en-US">
                <a:solidFill>
                  <a:prstClr val="black"/>
                </a:solidFill>
              </a:rPr>
              <a:pPr/>
              <a:t>47</a:t>
            </a:fld>
            <a:endParaRPr lang="en-US">
              <a:solidFill>
                <a:prstClr val="black"/>
              </a:solidFill>
            </a:endParaRPr>
          </a:p>
        </p:txBody>
      </p:sp>
      <p:sp>
        <p:nvSpPr>
          <p:cNvPr id="1661954" name="Rectangle 2"/>
          <p:cNvSpPr>
            <a:spLocks noGrp="1" noRot="1" noChangeAspect="1" noChangeArrowheads="1" noTextEdit="1"/>
          </p:cNvSpPr>
          <p:nvPr>
            <p:ph type="sldImg"/>
          </p:nvPr>
        </p:nvSpPr>
        <p:spPr>
          <a:ln/>
        </p:spPr>
      </p:sp>
      <p:sp>
        <p:nvSpPr>
          <p:cNvPr id="166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49</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50</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51</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52</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14</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53</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54</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55</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56</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57</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58</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59</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60</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61</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81</a:t>
            </a:fld>
            <a:endParaRPr lang="en-US" dirty="0">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15</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44C27-5D83-4448-9CA2-4AB36E0632C8}" type="slidenum">
              <a:rPr lang="en-US">
                <a:solidFill>
                  <a:prstClr val="black"/>
                </a:solidFill>
              </a:rPr>
              <a:pPr/>
              <a:t>82</a:t>
            </a:fld>
            <a:endParaRPr lang="en-US">
              <a:solidFill>
                <a:prstClr val="black"/>
              </a:solidFill>
            </a:endParaRPr>
          </a:p>
        </p:txBody>
      </p:sp>
      <p:sp>
        <p:nvSpPr>
          <p:cNvPr id="1661954" name="Rectangle 2"/>
          <p:cNvSpPr>
            <a:spLocks noGrp="1" noRot="1" noChangeAspect="1" noChangeArrowheads="1" noTextEdit="1"/>
          </p:cNvSpPr>
          <p:nvPr>
            <p:ph type="sldImg"/>
          </p:nvPr>
        </p:nvSpPr>
        <p:spPr>
          <a:ln/>
        </p:spPr>
      </p:sp>
      <p:sp>
        <p:nvSpPr>
          <p:cNvPr id="166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83</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84</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85</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86</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87</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88</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89</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90</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91</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16</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92</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93</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300">
                <a:solidFill>
                  <a:schemeClr val="tx1"/>
                </a:solidFill>
                <a:latin typeface="Times" pitchFamily="18" charset="0"/>
              </a:defRPr>
            </a:lvl1pPr>
            <a:lvl2pPr marL="751180" indent="-288914">
              <a:defRPr sz="2300">
                <a:solidFill>
                  <a:schemeClr val="tx1"/>
                </a:solidFill>
                <a:latin typeface="Times" pitchFamily="18" charset="0"/>
              </a:defRPr>
            </a:lvl2pPr>
            <a:lvl3pPr marL="1155661" indent="-231131">
              <a:defRPr sz="2300">
                <a:solidFill>
                  <a:schemeClr val="tx1"/>
                </a:solidFill>
                <a:latin typeface="Times" pitchFamily="18" charset="0"/>
              </a:defRPr>
            </a:lvl3pPr>
            <a:lvl4pPr marL="1617925" indent="-231131">
              <a:defRPr sz="2300">
                <a:solidFill>
                  <a:schemeClr val="tx1"/>
                </a:solidFill>
                <a:latin typeface="Times" pitchFamily="18" charset="0"/>
              </a:defRPr>
            </a:lvl4pPr>
            <a:lvl5pPr marL="2080188" indent="-231131">
              <a:defRPr sz="2300">
                <a:solidFill>
                  <a:schemeClr val="tx1"/>
                </a:solidFill>
                <a:latin typeface="Times" pitchFamily="18" charset="0"/>
              </a:defRPr>
            </a:lvl5pPr>
            <a:lvl6pPr marL="2542453" indent="-231131" eaLnBrk="0" fontAlgn="base" hangingPunct="0">
              <a:spcBef>
                <a:spcPct val="0"/>
              </a:spcBef>
              <a:spcAft>
                <a:spcPct val="0"/>
              </a:spcAft>
              <a:defRPr sz="2300">
                <a:solidFill>
                  <a:schemeClr val="tx1"/>
                </a:solidFill>
                <a:latin typeface="Times" pitchFamily="18" charset="0"/>
              </a:defRPr>
            </a:lvl6pPr>
            <a:lvl7pPr marL="3004718" indent="-231131" eaLnBrk="0" fontAlgn="base" hangingPunct="0">
              <a:spcBef>
                <a:spcPct val="0"/>
              </a:spcBef>
              <a:spcAft>
                <a:spcPct val="0"/>
              </a:spcAft>
              <a:defRPr sz="2300">
                <a:solidFill>
                  <a:schemeClr val="tx1"/>
                </a:solidFill>
                <a:latin typeface="Times" pitchFamily="18" charset="0"/>
              </a:defRPr>
            </a:lvl7pPr>
            <a:lvl8pPr marL="3466981" indent="-231131" eaLnBrk="0" fontAlgn="base" hangingPunct="0">
              <a:spcBef>
                <a:spcPct val="0"/>
              </a:spcBef>
              <a:spcAft>
                <a:spcPct val="0"/>
              </a:spcAft>
              <a:defRPr sz="2300">
                <a:solidFill>
                  <a:schemeClr val="tx1"/>
                </a:solidFill>
                <a:latin typeface="Times" pitchFamily="18" charset="0"/>
              </a:defRPr>
            </a:lvl8pPr>
            <a:lvl9pPr marL="3929246" indent="-231131" eaLnBrk="0" fontAlgn="base" hangingPunct="0">
              <a:spcBef>
                <a:spcPct val="0"/>
              </a:spcBef>
              <a:spcAft>
                <a:spcPct val="0"/>
              </a:spcAft>
              <a:defRPr sz="2300">
                <a:solidFill>
                  <a:schemeClr val="tx1"/>
                </a:solidFill>
                <a:latin typeface="Times" pitchFamily="18" charset="0"/>
              </a:defRPr>
            </a:lvl9pPr>
          </a:lstStyle>
          <a:p>
            <a:fld id="{D951F58D-EA04-46CF-97F0-44EA3762F2A3}" type="slidenum">
              <a:rPr lang="en-US" sz="1200">
                <a:solidFill>
                  <a:prstClr val="black"/>
                </a:solidFill>
                <a:latin typeface="Arial" charset="0"/>
              </a:rPr>
              <a:pPr/>
              <a:t>94</a:t>
            </a:fld>
            <a:endParaRPr lang="en-US" sz="1200" dirty="0">
              <a:solidFill>
                <a:prstClr val="black"/>
              </a:solidFill>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95</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44C27-5D83-4448-9CA2-4AB36E0632C8}" type="slidenum">
              <a:rPr lang="en-US">
                <a:solidFill>
                  <a:prstClr val="black"/>
                </a:solidFill>
              </a:rPr>
              <a:pPr/>
              <a:t>98</a:t>
            </a:fld>
            <a:endParaRPr lang="en-US">
              <a:solidFill>
                <a:prstClr val="black"/>
              </a:solidFill>
            </a:endParaRPr>
          </a:p>
        </p:txBody>
      </p:sp>
      <p:sp>
        <p:nvSpPr>
          <p:cNvPr id="1661954" name="Rectangle 2"/>
          <p:cNvSpPr>
            <a:spLocks noGrp="1" noRot="1" noChangeAspect="1" noChangeArrowheads="1" noTextEdit="1"/>
          </p:cNvSpPr>
          <p:nvPr>
            <p:ph type="sldImg"/>
          </p:nvPr>
        </p:nvSpPr>
        <p:spPr>
          <a:ln/>
        </p:spPr>
      </p:sp>
      <p:sp>
        <p:nvSpPr>
          <p:cNvPr id="166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99</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100</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101</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102</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8400A-2D3D-4E58-A95F-36CBBD917D0B}" type="slidenum">
              <a:rPr lang="en-US" smtClean="0">
                <a:solidFill>
                  <a:prstClr val="black"/>
                </a:solidFill>
              </a:rPr>
              <a:pPr/>
              <a:t>103</a:t>
            </a:fld>
            <a:endParaRPr lang="en-US" dirty="0">
              <a:solidFill>
                <a:prstClr val="black"/>
              </a:solidFill>
            </a:endParaRPr>
          </a:p>
        </p:txBody>
      </p:sp>
    </p:spTree>
    <p:extLst>
      <p:ext uri="{BB962C8B-B14F-4D97-AF65-F5344CB8AC3E}">
        <p14:creationId xmlns:p14="http://schemas.microsoft.com/office/powerpoint/2010/main" val="1452918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17</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8400A-2D3D-4E58-A95F-36CBBD917D0B}" type="slidenum">
              <a:rPr lang="en-US" smtClean="0">
                <a:solidFill>
                  <a:prstClr val="black"/>
                </a:solidFill>
              </a:rPr>
              <a:pPr/>
              <a:t>104</a:t>
            </a:fld>
            <a:endParaRPr lang="en-US" dirty="0">
              <a:solidFill>
                <a:prstClr val="black"/>
              </a:solidFill>
            </a:endParaRPr>
          </a:p>
        </p:txBody>
      </p:sp>
    </p:spTree>
    <p:extLst>
      <p:ext uri="{BB962C8B-B14F-4D97-AF65-F5344CB8AC3E}">
        <p14:creationId xmlns:p14="http://schemas.microsoft.com/office/powerpoint/2010/main" val="14529188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8400A-2D3D-4E58-A95F-36CBBD917D0B}" type="slidenum">
              <a:rPr lang="en-US" smtClean="0">
                <a:solidFill>
                  <a:prstClr val="black"/>
                </a:solidFill>
              </a:rPr>
              <a:pPr/>
              <a:t>111</a:t>
            </a:fld>
            <a:endParaRPr lang="en-US" dirty="0">
              <a:solidFill>
                <a:prstClr val="black"/>
              </a:solidFill>
            </a:endParaRPr>
          </a:p>
        </p:txBody>
      </p:sp>
    </p:spTree>
    <p:extLst>
      <p:ext uri="{BB962C8B-B14F-4D97-AF65-F5344CB8AC3E}">
        <p14:creationId xmlns:p14="http://schemas.microsoft.com/office/powerpoint/2010/main" val="14529188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58400A-2D3D-4E58-A95F-36CBBD917D0B}" type="slidenum">
              <a:rPr lang="en-US" smtClean="0">
                <a:solidFill>
                  <a:prstClr val="black"/>
                </a:solidFill>
              </a:rPr>
              <a:pPr/>
              <a:t>116</a:t>
            </a:fld>
            <a:endParaRPr lang="en-US" dirty="0">
              <a:solidFill>
                <a:prstClr val="black"/>
              </a:solidFill>
            </a:endParaRPr>
          </a:p>
        </p:txBody>
      </p:sp>
    </p:spTree>
    <p:extLst>
      <p:ext uri="{BB962C8B-B14F-4D97-AF65-F5344CB8AC3E}">
        <p14:creationId xmlns:p14="http://schemas.microsoft.com/office/powerpoint/2010/main" val="145291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18</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pPr defTabSz="910686">
              <a:defRPr/>
            </a:pPr>
            <a:r>
              <a:rPr lang="en-US" dirty="0" smtClean="0"/>
              <a:t>Virtually all of these</a:t>
            </a:r>
            <a:r>
              <a:rPr lang="en-US" baseline="0" dirty="0" smtClean="0"/>
              <a:t> conditions are caused or exacerbated by the obesity epidemic that has overtaken our population.  Interestingly enough, we didn’t update this map for 2010 because you have to go through major machinations to get the same data ranges that the CDC was tracking in 1993.  Rather than these data ranges that start at &lt;10%, the CDC’s automatic data ranges for these data today now start at this third highest category, 24% or less.  There’s no longer any blue on the 2010 map.  That’s how far we’ve come, in a very disturbing and harmful way.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FA2C3-091D-48CD-B315-C097BEFC0D9A}" type="slidenum">
              <a:rPr lang="en-US">
                <a:solidFill>
                  <a:prstClr val="black"/>
                </a:solidFill>
              </a:rPr>
              <a:pPr/>
              <a:t>19</a:t>
            </a:fld>
            <a:endParaRPr lang="en-US">
              <a:solidFill>
                <a:prstClr val="black"/>
              </a:solidFill>
            </a:endParaRPr>
          </a:p>
        </p:txBody>
      </p:sp>
      <p:sp>
        <p:nvSpPr>
          <p:cNvPr id="1300482" name="Rectangle 2"/>
          <p:cNvSpPr>
            <a:spLocks noGrp="1" noRot="1" noChangeAspect="1" noChangeArrowheads="1" noTextEdit="1"/>
          </p:cNvSpPr>
          <p:nvPr>
            <p:ph type="sldImg"/>
          </p:nvPr>
        </p:nvSpPr>
        <p:spPr>
          <a:ln/>
        </p:spPr>
      </p:sp>
      <p:sp>
        <p:nvSpPr>
          <p:cNvPr id="13004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9091F3-834B-421A-9869-A1E7C451382A}"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3EE5-BE41-4C4B-9C43-22187E4DD9E5}" type="slidenum">
              <a:rPr lang="en-US" smtClean="0"/>
              <a:t>‹#›</a:t>
            </a:fld>
            <a:endParaRPr lang="en-US" dirty="0"/>
          </a:p>
        </p:txBody>
      </p:sp>
    </p:spTree>
    <p:extLst>
      <p:ext uri="{BB962C8B-B14F-4D97-AF65-F5344CB8AC3E}">
        <p14:creationId xmlns:p14="http://schemas.microsoft.com/office/powerpoint/2010/main" val="119988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091F3-834B-421A-9869-A1E7C451382A}"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3EE5-BE41-4C4B-9C43-22187E4DD9E5}" type="slidenum">
              <a:rPr lang="en-US" smtClean="0"/>
              <a:t>‹#›</a:t>
            </a:fld>
            <a:endParaRPr lang="en-US" dirty="0"/>
          </a:p>
        </p:txBody>
      </p:sp>
    </p:spTree>
    <p:extLst>
      <p:ext uri="{BB962C8B-B14F-4D97-AF65-F5344CB8AC3E}">
        <p14:creationId xmlns:p14="http://schemas.microsoft.com/office/powerpoint/2010/main" val="242782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091F3-834B-421A-9869-A1E7C451382A}"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3EE5-BE41-4C4B-9C43-22187E4DD9E5}" type="slidenum">
              <a:rPr lang="en-US" smtClean="0"/>
              <a:t>‹#›</a:t>
            </a:fld>
            <a:endParaRPr lang="en-US" dirty="0"/>
          </a:p>
        </p:txBody>
      </p:sp>
    </p:spTree>
    <p:extLst>
      <p:ext uri="{BB962C8B-B14F-4D97-AF65-F5344CB8AC3E}">
        <p14:creationId xmlns:p14="http://schemas.microsoft.com/office/powerpoint/2010/main" val="4253542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00200" y="6400800"/>
            <a:ext cx="1905000" cy="457200"/>
          </a:xfrm>
          <a:prstGeom prst="rect">
            <a:avLst/>
          </a:prstGeom>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a:xfrm>
            <a:off x="5638800" y="6400800"/>
            <a:ext cx="3200400" cy="457200"/>
          </a:xfrm>
          <a:prstGeom prst="rect">
            <a:avLst/>
          </a:prstGeom>
        </p:spPr>
        <p:txBody>
          <a:bodyPr/>
          <a:lstStyle>
            <a:lvl1pPr>
              <a:defRPr/>
            </a:lvl1pPr>
          </a:lstStyle>
          <a:p>
            <a:endParaRPr lang="en-US" dirty="0">
              <a:solidFill>
                <a:srgbClr val="000000"/>
              </a:solidFill>
            </a:endParaRPr>
          </a:p>
        </p:txBody>
      </p:sp>
    </p:spTree>
    <p:extLst>
      <p:ext uri="{BB962C8B-B14F-4D97-AF65-F5344CB8AC3E}">
        <p14:creationId xmlns:p14="http://schemas.microsoft.com/office/powerpoint/2010/main" val="3996077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00200" y="6400800"/>
            <a:ext cx="1905000" cy="457200"/>
          </a:xfrm>
          <a:prstGeom prst="rect">
            <a:avLst/>
          </a:prstGeom>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a:xfrm>
            <a:off x="5638800" y="6400800"/>
            <a:ext cx="3200400" cy="457200"/>
          </a:xfrm>
          <a:prstGeom prst="rect">
            <a:avLst/>
          </a:prstGeom>
        </p:spPr>
        <p:txBody>
          <a:bodyPr/>
          <a:lstStyle>
            <a:lvl1pPr>
              <a:defRPr/>
            </a:lvl1pPr>
          </a:lstStyle>
          <a:p>
            <a:endParaRPr lang="en-US" dirty="0">
              <a:solidFill>
                <a:srgbClr val="000000"/>
              </a:solidFill>
            </a:endParaRPr>
          </a:p>
        </p:txBody>
      </p:sp>
    </p:spTree>
    <p:extLst>
      <p:ext uri="{BB962C8B-B14F-4D97-AF65-F5344CB8AC3E}">
        <p14:creationId xmlns:p14="http://schemas.microsoft.com/office/powerpoint/2010/main" val="8353433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00200" y="6400800"/>
            <a:ext cx="1905000" cy="457200"/>
          </a:xfrm>
          <a:prstGeom prst="rect">
            <a:avLst/>
          </a:prstGeom>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a:xfrm>
            <a:off x="5638800" y="6400800"/>
            <a:ext cx="3200400" cy="457200"/>
          </a:xfrm>
          <a:prstGeom prst="rect">
            <a:avLst/>
          </a:prstGeom>
        </p:spPr>
        <p:txBody>
          <a:bodyPr/>
          <a:lstStyle>
            <a:lvl1pPr>
              <a:defRPr/>
            </a:lvl1pPr>
          </a:lstStyle>
          <a:p>
            <a:endParaRPr lang="en-US" dirty="0">
              <a:solidFill>
                <a:srgbClr val="000000"/>
              </a:solidFill>
            </a:endParaRPr>
          </a:p>
        </p:txBody>
      </p:sp>
    </p:spTree>
    <p:extLst>
      <p:ext uri="{BB962C8B-B14F-4D97-AF65-F5344CB8AC3E}">
        <p14:creationId xmlns:p14="http://schemas.microsoft.com/office/powerpoint/2010/main" val="4944105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00200" y="6400800"/>
            <a:ext cx="1905000" cy="457200"/>
          </a:xfrm>
          <a:prstGeom prst="rect">
            <a:avLst/>
          </a:prstGeom>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a:xfrm>
            <a:off x="5638800" y="6400800"/>
            <a:ext cx="3200400" cy="457200"/>
          </a:xfrm>
          <a:prstGeom prst="rect">
            <a:avLst/>
          </a:prstGeom>
        </p:spPr>
        <p:txBody>
          <a:bodyPr/>
          <a:lstStyle>
            <a:lvl1pPr>
              <a:defRPr/>
            </a:lvl1pPr>
          </a:lstStyle>
          <a:p>
            <a:endParaRPr lang="en-US" dirty="0">
              <a:solidFill>
                <a:srgbClr val="000000"/>
              </a:solidFill>
            </a:endParaRPr>
          </a:p>
        </p:txBody>
      </p:sp>
    </p:spTree>
    <p:extLst>
      <p:ext uri="{BB962C8B-B14F-4D97-AF65-F5344CB8AC3E}">
        <p14:creationId xmlns:p14="http://schemas.microsoft.com/office/powerpoint/2010/main" val="32800489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026" name="Picture 2" descr="C:\Users\Brian Ackerman\AppData\Local\Microsoft\Windows\Temporary Internet Files\Content.Outlook\JYR3X26Q\Final_logo_white (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207" t="18548" r="3448" b="22069"/>
          <a:stretch/>
        </p:blipFill>
        <p:spPr bwMode="auto">
          <a:xfrm>
            <a:off x="3124200" y="5410200"/>
            <a:ext cx="2895600" cy="65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1093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73901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4484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20247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091F3-834B-421A-9869-A1E7C451382A}"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3EE5-BE41-4C4B-9C43-22187E4DD9E5}" type="slidenum">
              <a:rPr lang="en-US" smtClean="0"/>
              <a:t>‹#›</a:t>
            </a:fld>
            <a:endParaRPr lang="en-US" dirty="0"/>
          </a:p>
        </p:txBody>
      </p:sp>
    </p:spTree>
    <p:extLst>
      <p:ext uri="{BB962C8B-B14F-4D97-AF65-F5344CB8AC3E}">
        <p14:creationId xmlns:p14="http://schemas.microsoft.com/office/powerpoint/2010/main" val="2608326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00200" y="6400800"/>
            <a:ext cx="1905000" cy="457200"/>
          </a:xfrm>
          <a:prstGeom prst="rect">
            <a:avLst/>
          </a:prstGeom>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a:xfrm>
            <a:off x="5638800" y="6400800"/>
            <a:ext cx="3200400" cy="457200"/>
          </a:xfrm>
          <a:prstGeom prst="rect">
            <a:avLst/>
          </a:prstGeom>
        </p:spPr>
        <p:txBody>
          <a:bodyPr/>
          <a:lstStyle>
            <a:lvl1pPr>
              <a:defRPr/>
            </a:lvl1pPr>
          </a:lstStyle>
          <a:p>
            <a:endParaRPr lang="en-US" dirty="0">
              <a:solidFill>
                <a:srgbClr val="000000"/>
              </a:solidFill>
            </a:endParaRPr>
          </a:p>
        </p:txBody>
      </p:sp>
    </p:spTree>
    <p:extLst>
      <p:ext uri="{BB962C8B-B14F-4D97-AF65-F5344CB8AC3E}">
        <p14:creationId xmlns:p14="http://schemas.microsoft.com/office/powerpoint/2010/main" val="7660708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9091F3-834B-421A-9869-A1E7C451382A}" type="datetimeFigureOut">
              <a:rPr lang="en-US" smtClean="0"/>
              <a:t>6/2/2017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3EE5-BE41-4C4B-9C43-22187E4DD9E5}" type="slidenum">
              <a:rPr lang="en-US" smtClean="0"/>
              <a:t>‹#›</a:t>
            </a:fld>
            <a:endParaRPr lang="en-US" dirty="0"/>
          </a:p>
        </p:txBody>
      </p:sp>
    </p:spTree>
    <p:extLst>
      <p:ext uri="{BB962C8B-B14F-4D97-AF65-F5344CB8AC3E}">
        <p14:creationId xmlns:p14="http://schemas.microsoft.com/office/powerpoint/2010/main" val="222363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9091F3-834B-421A-9869-A1E7C451382A}" type="datetimeFigureOut">
              <a:rPr lang="en-US" smtClean="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B3EE5-BE41-4C4B-9C43-22187E4DD9E5}" type="slidenum">
              <a:rPr lang="en-US" smtClean="0"/>
              <a:t>‹#›</a:t>
            </a:fld>
            <a:endParaRPr lang="en-US" dirty="0"/>
          </a:p>
        </p:txBody>
      </p:sp>
    </p:spTree>
    <p:extLst>
      <p:ext uri="{BB962C8B-B14F-4D97-AF65-F5344CB8AC3E}">
        <p14:creationId xmlns:p14="http://schemas.microsoft.com/office/powerpoint/2010/main" val="75041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9091F3-834B-421A-9869-A1E7C451382A}" type="datetimeFigureOut">
              <a:rPr lang="en-US" smtClean="0"/>
              <a:t>6/2/2017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7B3EE5-BE41-4C4B-9C43-22187E4DD9E5}" type="slidenum">
              <a:rPr lang="en-US" smtClean="0"/>
              <a:t>‹#›</a:t>
            </a:fld>
            <a:endParaRPr lang="en-US" dirty="0"/>
          </a:p>
        </p:txBody>
      </p:sp>
    </p:spTree>
    <p:extLst>
      <p:ext uri="{BB962C8B-B14F-4D97-AF65-F5344CB8AC3E}">
        <p14:creationId xmlns:p14="http://schemas.microsoft.com/office/powerpoint/2010/main" val="333099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9091F3-834B-421A-9869-A1E7C451382A}" type="datetimeFigureOut">
              <a:rPr lang="en-US" smtClean="0"/>
              <a:t>6/2/2017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7B3EE5-BE41-4C4B-9C43-22187E4DD9E5}" type="slidenum">
              <a:rPr lang="en-US" smtClean="0"/>
              <a:t>‹#›</a:t>
            </a:fld>
            <a:endParaRPr lang="en-US" dirty="0"/>
          </a:p>
        </p:txBody>
      </p:sp>
    </p:spTree>
    <p:extLst>
      <p:ext uri="{BB962C8B-B14F-4D97-AF65-F5344CB8AC3E}">
        <p14:creationId xmlns:p14="http://schemas.microsoft.com/office/powerpoint/2010/main" val="250357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091F3-834B-421A-9869-A1E7C451382A}" type="datetimeFigureOut">
              <a:rPr lang="en-US" smtClean="0"/>
              <a:t>6/2/2017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7B3EE5-BE41-4C4B-9C43-22187E4DD9E5}" type="slidenum">
              <a:rPr lang="en-US" smtClean="0"/>
              <a:t>‹#›</a:t>
            </a:fld>
            <a:endParaRPr lang="en-US" dirty="0"/>
          </a:p>
        </p:txBody>
      </p:sp>
    </p:spTree>
    <p:extLst>
      <p:ext uri="{BB962C8B-B14F-4D97-AF65-F5344CB8AC3E}">
        <p14:creationId xmlns:p14="http://schemas.microsoft.com/office/powerpoint/2010/main" val="242934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091F3-834B-421A-9869-A1E7C451382A}" type="datetimeFigureOut">
              <a:rPr lang="en-US" smtClean="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B3EE5-BE41-4C4B-9C43-22187E4DD9E5}" type="slidenum">
              <a:rPr lang="en-US" smtClean="0"/>
              <a:t>‹#›</a:t>
            </a:fld>
            <a:endParaRPr lang="en-US" dirty="0"/>
          </a:p>
        </p:txBody>
      </p:sp>
    </p:spTree>
    <p:extLst>
      <p:ext uri="{BB962C8B-B14F-4D97-AF65-F5344CB8AC3E}">
        <p14:creationId xmlns:p14="http://schemas.microsoft.com/office/powerpoint/2010/main" val="396220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091F3-834B-421A-9869-A1E7C451382A}" type="datetimeFigureOut">
              <a:rPr lang="en-US" smtClean="0"/>
              <a:t>6/2/2017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B3EE5-BE41-4C4B-9C43-22187E4DD9E5}" type="slidenum">
              <a:rPr lang="en-US" smtClean="0"/>
              <a:t>‹#›</a:t>
            </a:fld>
            <a:endParaRPr lang="en-US" dirty="0"/>
          </a:p>
        </p:txBody>
      </p:sp>
    </p:spTree>
    <p:extLst>
      <p:ext uri="{BB962C8B-B14F-4D97-AF65-F5344CB8AC3E}">
        <p14:creationId xmlns:p14="http://schemas.microsoft.com/office/powerpoint/2010/main" val="32677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091F3-834B-421A-9869-A1E7C451382A}" type="datetimeFigureOut">
              <a:rPr lang="en-US" smtClean="0"/>
              <a:t>6/2/2017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B3EE5-BE41-4C4B-9C43-22187E4DD9E5}" type="slidenum">
              <a:rPr lang="en-US" smtClean="0"/>
              <a:t>‹#›</a:t>
            </a:fld>
            <a:endParaRPr lang="en-US" dirty="0"/>
          </a:p>
        </p:txBody>
      </p:sp>
    </p:spTree>
    <p:extLst>
      <p:ext uri="{BB962C8B-B14F-4D97-AF65-F5344CB8AC3E}">
        <p14:creationId xmlns:p14="http://schemas.microsoft.com/office/powerpoint/2010/main" val="294312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67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2413"/>
            <a:ext cx="8610600" cy="1195387"/>
          </a:xfrm>
          <a:prstGeom prst="rect">
            <a:avLst/>
          </a:prstGeom>
          <a:noFill/>
          <a:extLst>
            <a:ext uri="{909E8E84-426E-40DD-AFC4-6F175D3DCCD1}">
              <a14:hiddenFill xmlns:a14="http://schemas.microsoft.com/office/drawing/2010/main">
                <a:solidFill>
                  <a:srgbClr val="FFFFFF"/>
                </a:solidFill>
              </a14:hiddenFill>
            </a:ext>
          </a:extLst>
        </p:spPr>
      </p:pic>
      <p:sp>
        <p:nvSpPr>
          <p:cNvPr id="1067011" name="Rectangle 3"/>
          <p:cNvSpPr>
            <a:spLocks noGrp="1" noChangeArrowheads="1"/>
          </p:cNvSpPr>
          <p:nvPr>
            <p:ph type="title"/>
          </p:nvPr>
        </p:nvSpPr>
        <p:spPr bwMode="auto">
          <a:xfrm>
            <a:off x="1143000" y="3048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7012" name="Rectangle 4"/>
          <p:cNvSpPr>
            <a:spLocks noGrp="1" noChangeArrowheads="1"/>
          </p:cNvSpPr>
          <p:nvPr>
            <p:ph type="body" idx="1"/>
          </p:nvPr>
        </p:nvSpPr>
        <p:spPr bwMode="auto">
          <a:xfrm>
            <a:off x="1600200" y="1676400"/>
            <a:ext cx="7239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12"/>
          <p:cNvSpPr txBox="1">
            <a:spLocks noChangeArrowheads="1"/>
          </p:cNvSpPr>
          <p:nvPr/>
        </p:nvSpPr>
        <p:spPr bwMode="auto">
          <a:xfrm>
            <a:off x="-228600" y="6553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1200" u="none"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fld id="{791267C7-76A7-4111-904E-55948B47A6EA}" type="slidenum">
              <a:rPr lang="en-US" smtClean="0">
                <a:solidFill>
                  <a:srgbClr val="000000"/>
                </a:solidFill>
                <a:latin typeface="Book Antiqua"/>
              </a:rPr>
              <a:pPr eaLnBrk="0" fontAlgn="base" hangingPunct="0">
                <a:spcBef>
                  <a:spcPct val="0"/>
                </a:spcBef>
                <a:spcAft>
                  <a:spcPct val="0"/>
                </a:spcAft>
              </a:pPr>
              <a:t>‹#›</a:t>
            </a:fld>
            <a:endParaRPr lang="en-US" dirty="0">
              <a:solidFill>
                <a:srgbClr val="000000"/>
              </a:solidFill>
              <a:latin typeface="Book Antiqua"/>
            </a:endParaRPr>
          </a:p>
        </p:txBody>
      </p:sp>
      <p:pic>
        <p:nvPicPr>
          <p:cNvPr id="7" name="Picture 6" descr="PRESENTATION.png"/>
          <p:cNvPicPr>
            <a:picLocks noChangeAspect="1"/>
          </p:cNvPicPr>
          <p:nvPr/>
        </p:nvPicPr>
        <p:blipFill rotWithShape="1">
          <a:blip r:embed="rId5" cstate="print"/>
          <a:srcRect r="84488" b="77049"/>
          <a:stretch/>
        </p:blipFill>
        <p:spPr>
          <a:xfrm>
            <a:off x="714" y="0"/>
            <a:ext cx="1418183" cy="1574006"/>
          </a:xfrm>
          <a:prstGeom prst="rect">
            <a:avLst/>
          </a:prstGeom>
        </p:spPr>
      </p:pic>
    </p:spTree>
    <p:extLst>
      <p:ext uri="{BB962C8B-B14F-4D97-AF65-F5344CB8AC3E}">
        <p14:creationId xmlns:p14="http://schemas.microsoft.com/office/powerpoint/2010/main" val="508906167"/>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ctr" rtl="0" fontAlgn="base">
        <a:spcBef>
          <a:spcPct val="0"/>
        </a:spcBef>
        <a:spcAft>
          <a:spcPct val="0"/>
        </a:spcAft>
        <a:defRPr sz="2600" b="1" i="1">
          <a:solidFill>
            <a:schemeClr val="tx2"/>
          </a:solidFill>
          <a:latin typeface="+mj-lt"/>
          <a:ea typeface="+mj-ea"/>
          <a:cs typeface="+mj-cs"/>
        </a:defRPr>
      </a:lvl1pPr>
      <a:lvl2pPr algn="ctr" rtl="0" fontAlgn="base">
        <a:spcBef>
          <a:spcPct val="0"/>
        </a:spcBef>
        <a:spcAft>
          <a:spcPct val="0"/>
        </a:spcAft>
        <a:defRPr sz="2400" b="1" i="1">
          <a:solidFill>
            <a:schemeClr val="tx2"/>
          </a:solidFill>
          <a:latin typeface="Book Antiqua" pitchFamily="18" charset="0"/>
        </a:defRPr>
      </a:lvl2pPr>
      <a:lvl3pPr algn="ctr" rtl="0" fontAlgn="base">
        <a:spcBef>
          <a:spcPct val="0"/>
        </a:spcBef>
        <a:spcAft>
          <a:spcPct val="0"/>
        </a:spcAft>
        <a:defRPr sz="2400" b="1" i="1">
          <a:solidFill>
            <a:schemeClr val="tx2"/>
          </a:solidFill>
          <a:latin typeface="Book Antiqua" pitchFamily="18" charset="0"/>
        </a:defRPr>
      </a:lvl3pPr>
      <a:lvl4pPr algn="ctr" rtl="0" fontAlgn="base">
        <a:spcBef>
          <a:spcPct val="0"/>
        </a:spcBef>
        <a:spcAft>
          <a:spcPct val="0"/>
        </a:spcAft>
        <a:defRPr sz="2400" b="1" i="1">
          <a:solidFill>
            <a:schemeClr val="tx2"/>
          </a:solidFill>
          <a:latin typeface="Book Antiqua" pitchFamily="18" charset="0"/>
        </a:defRPr>
      </a:lvl4pPr>
      <a:lvl5pPr algn="ctr" rtl="0" fontAlgn="base">
        <a:spcBef>
          <a:spcPct val="0"/>
        </a:spcBef>
        <a:spcAft>
          <a:spcPct val="0"/>
        </a:spcAft>
        <a:defRPr sz="2400" b="1" i="1">
          <a:solidFill>
            <a:schemeClr val="tx2"/>
          </a:solidFill>
          <a:latin typeface="Book Antiqua" pitchFamily="18" charset="0"/>
        </a:defRPr>
      </a:lvl5pPr>
      <a:lvl6pPr marL="457200" algn="ctr" rtl="0" fontAlgn="base">
        <a:spcBef>
          <a:spcPct val="0"/>
        </a:spcBef>
        <a:spcAft>
          <a:spcPct val="0"/>
        </a:spcAft>
        <a:defRPr sz="2400" b="1" i="1">
          <a:solidFill>
            <a:schemeClr val="tx2"/>
          </a:solidFill>
          <a:latin typeface="Book Antiqua" pitchFamily="18" charset="0"/>
        </a:defRPr>
      </a:lvl6pPr>
      <a:lvl7pPr marL="914400" algn="ctr" rtl="0" fontAlgn="base">
        <a:spcBef>
          <a:spcPct val="0"/>
        </a:spcBef>
        <a:spcAft>
          <a:spcPct val="0"/>
        </a:spcAft>
        <a:defRPr sz="2400" b="1" i="1">
          <a:solidFill>
            <a:schemeClr val="tx2"/>
          </a:solidFill>
          <a:latin typeface="Book Antiqua" pitchFamily="18" charset="0"/>
        </a:defRPr>
      </a:lvl7pPr>
      <a:lvl8pPr marL="1371600" algn="ctr" rtl="0" fontAlgn="base">
        <a:spcBef>
          <a:spcPct val="0"/>
        </a:spcBef>
        <a:spcAft>
          <a:spcPct val="0"/>
        </a:spcAft>
        <a:defRPr sz="2400" b="1" i="1">
          <a:solidFill>
            <a:schemeClr val="tx2"/>
          </a:solidFill>
          <a:latin typeface="Book Antiqua" pitchFamily="18" charset="0"/>
        </a:defRPr>
      </a:lvl8pPr>
      <a:lvl9pPr marL="1828800" algn="ctr" rtl="0" fontAlgn="base">
        <a:spcBef>
          <a:spcPct val="0"/>
        </a:spcBef>
        <a:spcAft>
          <a:spcPct val="0"/>
        </a:spcAft>
        <a:defRPr sz="2400" b="1" i="1">
          <a:solidFill>
            <a:schemeClr val="tx2"/>
          </a:solidFill>
          <a:latin typeface="Book Antiqua" pitchFamily="18" charset="0"/>
        </a:defRPr>
      </a:lvl9pPr>
    </p:titleStyle>
    <p:bodyStyle>
      <a:lvl1pPr marL="342900" indent="-342900" algn="l" rtl="0" fontAlgn="base">
        <a:spcBef>
          <a:spcPct val="20000"/>
        </a:spcBef>
        <a:spcAft>
          <a:spcPct val="0"/>
        </a:spcAft>
        <a:buChar char="•"/>
        <a:defRPr sz="3200">
          <a:solidFill>
            <a:schemeClr val="tx1"/>
          </a:solidFill>
          <a:latin typeface="+mj-lt"/>
          <a:ea typeface="+mn-ea"/>
          <a:cs typeface="+mn-cs"/>
        </a:defRPr>
      </a:lvl1pPr>
      <a:lvl2pPr marL="742950" indent="-285750" algn="l" rtl="0" fontAlgn="base">
        <a:spcBef>
          <a:spcPct val="20000"/>
        </a:spcBef>
        <a:spcAft>
          <a:spcPct val="0"/>
        </a:spcAft>
        <a:buChar char="–"/>
        <a:defRPr sz="2800">
          <a:solidFill>
            <a:schemeClr val="tx1"/>
          </a:solidFill>
          <a:latin typeface="+mj-lt"/>
        </a:defRPr>
      </a:lvl2pPr>
      <a:lvl3pPr marL="1143000" indent="-228600" algn="l" rtl="0" fontAlgn="base">
        <a:spcBef>
          <a:spcPct val="20000"/>
        </a:spcBef>
        <a:spcAft>
          <a:spcPct val="0"/>
        </a:spcAft>
        <a:buChar char="•"/>
        <a:defRPr sz="2400">
          <a:solidFill>
            <a:schemeClr val="tx1"/>
          </a:solidFill>
          <a:latin typeface="+mj-lt"/>
        </a:defRPr>
      </a:lvl3pPr>
      <a:lvl4pPr marL="1600200" indent="-228600" algn="l" rtl="0" fontAlgn="base">
        <a:spcBef>
          <a:spcPct val="20000"/>
        </a:spcBef>
        <a:spcAft>
          <a:spcPct val="0"/>
        </a:spcAft>
        <a:buChar char="–"/>
        <a:defRPr sz="2000">
          <a:solidFill>
            <a:schemeClr val="tx1"/>
          </a:solidFill>
          <a:latin typeface="+mj-lt"/>
        </a:defRPr>
      </a:lvl4pPr>
      <a:lvl5pPr marL="2057400" indent="-228600" algn="l" rtl="0" fontAlgn="base">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PRESENTATION.png"/>
          <p:cNvPicPr>
            <a:picLocks noChangeAspect="1"/>
          </p:cNvPicPr>
          <p:nvPr/>
        </p:nvPicPr>
        <p:blipFill>
          <a:blip r:embed="rId5" cstate="print"/>
          <a:stretch>
            <a:fillRect/>
          </a:stretch>
        </p:blipFill>
        <p:spPr>
          <a:xfrm>
            <a:off x="714" y="0"/>
            <a:ext cx="9142572" cy="6858000"/>
          </a:xfrm>
          <a:prstGeom prst="rect">
            <a:avLst/>
          </a:prstGeom>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101"/>
          <a:stretch/>
        </p:blipFill>
        <p:spPr bwMode="auto">
          <a:xfrm>
            <a:off x="1403130" y="252413"/>
            <a:ext cx="7740869" cy="1195387"/>
          </a:xfrm>
          <a:prstGeom prst="rect">
            <a:avLst/>
          </a:prstGeom>
          <a:noFill/>
          <a:extLst>
            <a:ext uri="{909E8E84-426E-40DD-AFC4-6F175D3DCCD1}">
              <a14:hiddenFill xmlns:a14="http://schemas.microsoft.com/office/drawing/2010/main">
                <a:solidFill>
                  <a:srgbClr val="FFFFFF"/>
                </a:solidFill>
              </a14:hiddenFill>
            </a:ext>
          </a:extLst>
        </p:spPr>
      </p:pic>
      <p:sp>
        <p:nvSpPr>
          <p:cNvPr id="1067011" name="Rectangle 3"/>
          <p:cNvSpPr>
            <a:spLocks noGrp="1" noChangeArrowheads="1"/>
          </p:cNvSpPr>
          <p:nvPr>
            <p:ph type="title"/>
          </p:nvPr>
        </p:nvSpPr>
        <p:spPr bwMode="auto">
          <a:xfrm>
            <a:off x="1143000" y="3048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67012" name="Rectangle 4"/>
          <p:cNvSpPr>
            <a:spLocks noGrp="1" noChangeArrowheads="1"/>
          </p:cNvSpPr>
          <p:nvPr>
            <p:ph type="body" idx="1"/>
          </p:nvPr>
        </p:nvSpPr>
        <p:spPr bwMode="auto">
          <a:xfrm>
            <a:off x="1600200" y="1676400"/>
            <a:ext cx="7239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12"/>
          <p:cNvSpPr txBox="1">
            <a:spLocks noChangeArrowheads="1"/>
          </p:cNvSpPr>
          <p:nvPr/>
        </p:nvSpPr>
        <p:spPr bwMode="auto">
          <a:xfrm>
            <a:off x="-228600" y="6553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1200" u="none"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fld id="{791267C7-76A7-4111-904E-55948B47A6EA}" type="slidenum">
              <a:rPr lang="en-US" smtClean="0">
                <a:solidFill>
                  <a:srgbClr val="000000"/>
                </a:solidFill>
                <a:latin typeface="Book Antiqua"/>
              </a:rPr>
              <a:pPr eaLnBrk="0" fontAlgn="base" hangingPunct="0">
                <a:spcBef>
                  <a:spcPct val="0"/>
                </a:spcBef>
                <a:spcAft>
                  <a:spcPct val="0"/>
                </a:spcAft>
              </a:pPr>
              <a:t>‹#›</a:t>
            </a:fld>
            <a:endParaRPr lang="en-US" dirty="0">
              <a:solidFill>
                <a:srgbClr val="000000"/>
              </a:solidFill>
              <a:latin typeface="Book Antiqua"/>
            </a:endParaRPr>
          </a:p>
        </p:txBody>
      </p:sp>
    </p:spTree>
    <p:extLst>
      <p:ext uri="{BB962C8B-B14F-4D97-AF65-F5344CB8AC3E}">
        <p14:creationId xmlns:p14="http://schemas.microsoft.com/office/powerpoint/2010/main" val="3500245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iming>
    <p:tnLst>
      <p:par>
        <p:cTn id="1" dur="indefinite" restart="never" nodeType="tmRoot"/>
      </p:par>
    </p:tnLst>
  </p:timing>
  <p:txStyles>
    <p:titleStyle>
      <a:lvl1pPr algn="ctr" rtl="0" fontAlgn="base">
        <a:spcBef>
          <a:spcPct val="0"/>
        </a:spcBef>
        <a:spcAft>
          <a:spcPct val="0"/>
        </a:spcAft>
        <a:defRPr sz="2600" b="1" i="1">
          <a:solidFill>
            <a:schemeClr val="tx2"/>
          </a:solidFill>
          <a:latin typeface="+mj-lt"/>
          <a:ea typeface="+mj-ea"/>
          <a:cs typeface="+mj-cs"/>
        </a:defRPr>
      </a:lvl1pPr>
      <a:lvl2pPr algn="ctr" rtl="0" fontAlgn="base">
        <a:spcBef>
          <a:spcPct val="0"/>
        </a:spcBef>
        <a:spcAft>
          <a:spcPct val="0"/>
        </a:spcAft>
        <a:defRPr sz="2400" b="1" i="1">
          <a:solidFill>
            <a:schemeClr val="tx2"/>
          </a:solidFill>
          <a:latin typeface="Book Antiqua" pitchFamily="18" charset="0"/>
        </a:defRPr>
      </a:lvl2pPr>
      <a:lvl3pPr algn="ctr" rtl="0" fontAlgn="base">
        <a:spcBef>
          <a:spcPct val="0"/>
        </a:spcBef>
        <a:spcAft>
          <a:spcPct val="0"/>
        </a:spcAft>
        <a:defRPr sz="2400" b="1" i="1">
          <a:solidFill>
            <a:schemeClr val="tx2"/>
          </a:solidFill>
          <a:latin typeface="Book Antiqua" pitchFamily="18" charset="0"/>
        </a:defRPr>
      </a:lvl3pPr>
      <a:lvl4pPr algn="ctr" rtl="0" fontAlgn="base">
        <a:spcBef>
          <a:spcPct val="0"/>
        </a:spcBef>
        <a:spcAft>
          <a:spcPct val="0"/>
        </a:spcAft>
        <a:defRPr sz="2400" b="1" i="1">
          <a:solidFill>
            <a:schemeClr val="tx2"/>
          </a:solidFill>
          <a:latin typeface="Book Antiqua" pitchFamily="18" charset="0"/>
        </a:defRPr>
      </a:lvl4pPr>
      <a:lvl5pPr algn="ctr" rtl="0" fontAlgn="base">
        <a:spcBef>
          <a:spcPct val="0"/>
        </a:spcBef>
        <a:spcAft>
          <a:spcPct val="0"/>
        </a:spcAft>
        <a:defRPr sz="2400" b="1" i="1">
          <a:solidFill>
            <a:schemeClr val="tx2"/>
          </a:solidFill>
          <a:latin typeface="Book Antiqua" pitchFamily="18" charset="0"/>
        </a:defRPr>
      </a:lvl5pPr>
      <a:lvl6pPr marL="457200" algn="ctr" rtl="0" fontAlgn="base">
        <a:spcBef>
          <a:spcPct val="0"/>
        </a:spcBef>
        <a:spcAft>
          <a:spcPct val="0"/>
        </a:spcAft>
        <a:defRPr sz="2400" b="1" i="1">
          <a:solidFill>
            <a:schemeClr val="tx2"/>
          </a:solidFill>
          <a:latin typeface="Book Antiqua" pitchFamily="18" charset="0"/>
        </a:defRPr>
      </a:lvl6pPr>
      <a:lvl7pPr marL="914400" algn="ctr" rtl="0" fontAlgn="base">
        <a:spcBef>
          <a:spcPct val="0"/>
        </a:spcBef>
        <a:spcAft>
          <a:spcPct val="0"/>
        </a:spcAft>
        <a:defRPr sz="2400" b="1" i="1">
          <a:solidFill>
            <a:schemeClr val="tx2"/>
          </a:solidFill>
          <a:latin typeface="Book Antiqua" pitchFamily="18" charset="0"/>
        </a:defRPr>
      </a:lvl7pPr>
      <a:lvl8pPr marL="1371600" algn="ctr" rtl="0" fontAlgn="base">
        <a:spcBef>
          <a:spcPct val="0"/>
        </a:spcBef>
        <a:spcAft>
          <a:spcPct val="0"/>
        </a:spcAft>
        <a:defRPr sz="2400" b="1" i="1">
          <a:solidFill>
            <a:schemeClr val="tx2"/>
          </a:solidFill>
          <a:latin typeface="Book Antiqua" pitchFamily="18" charset="0"/>
        </a:defRPr>
      </a:lvl8pPr>
      <a:lvl9pPr marL="1828800" algn="ctr" rtl="0" fontAlgn="base">
        <a:spcBef>
          <a:spcPct val="0"/>
        </a:spcBef>
        <a:spcAft>
          <a:spcPct val="0"/>
        </a:spcAft>
        <a:defRPr sz="2400" b="1" i="1">
          <a:solidFill>
            <a:schemeClr val="tx2"/>
          </a:solidFill>
          <a:latin typeface="Book Antiqua" pitchFamily="18" charset="0"/>
        </a:defRPr>
      </a:lvl9pPr>
    </p:titleStyle>
    <p:bodyStyle>
      <a:lvl1pPr marL="342900" indent="-342900" algn="l" rtl="0" fontAlgn="base">
        <a:spcBef>
          <a:spcPct val="20000"/>
        </a:spcBef>
        <a:spcAft>
          <a:spcPct val="0"/>
        </a:spcAft>
        <a:buChar char="•"/>
        <a:defRPr sz="3200">
          <a:solidFill>
            <a:schemeClr val="tx1"/>
          </a:solidFill>
          <a:latin typeface="+mj-lt"/>
          <a:ea typeface="+mn-ea"/>
          <a:cs typeface="+mn-cs"/>
        </a:defRPr>
      </a:lvl1pPr>
      <a:lvl2pPr marL="742950" indent="-285750" algn="l" rtl="0" fontAlgn="base">
        <a:spcBef>
          <a:spcPct val="20000"/>
        </a:spcBef>
        <a:spcAft>
          <a:spcPct val="0"/>
        </a:spcAft>
        <a:buChar char="–"/>
        <a:defRPr sz="2800">
          <a:solidFill>
            <a:schemeClr val="tx1"/>
          </a:solidFill>
          <a:latin typeface="+mj-lt"/>
        </a:defRPr>
      </a:lvl2pPr>
      <a:lvl3pPr marL="1143000" indent="-228600" algn="l" rtl="0" fontAlgn="base">
        <a:spcBef>
          <a:spcPct val="20000"/>
        </a:spcBef>
        <a:spcAft>
          <a:spcPct val="0"/>
        </a:spcAft>
        <a:buChar char="•"/>
        <a:defRPr sz="2400">
          <a:solidFill>
            <a:schemeClr val="tx1"/>
          </a:solidFill>
          <a:latin typeface="+mj-lt"/>
        </a:defRPr>
      </a:lvl3pPr>
      <a:lvl4pPr marL="1600200" indent="-228600" algn="l" rtl="0" fontAlgn="base">
        <a:spcBef>
          <a:spcPct val="20000"/>
        </a:spcBef>
        <a:spcAft>
          <a:spcPct val="0"/>
        </a:spcAft>
        <a:buChar char="–"/>
        <a:defRPr sz="2000">
          <a:solidFill>
            <a:schemeClr val="tx1"/>
          </a:solidFill>
          <a:latin typeface="+mj-lt"/>
        </a:defRPr>
      </a:lvl4pPr>
      <a:lvl5pPr marL="2057400" indent="-228600" algn="l" rtl="0" fontAlgn="base">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PRESENTATION.png"/>
          <p:cNvPicPr>
            <a:picLocks noChangeAspect="1"/>
          </p:cNvPicPr>
          <p:nvPr userDrawn="1"/>
        </p:nvPicPr>
        <p:blipFill>
          <a:blip r:embed="rId4" cstate="print"/>
          <a:stretch>
            <a:fillRect/>
          </a:stretch>
        </p:blipFill>
        <p:spPr>
          <a:xfrm>
            <a:off x="714" y="0"/>
            <a:ext cx="9142572" cy="6858000"/>
          </a:xfrm>
          <a:prstGeom prst="rect">
            <a:avLst/>
          </a:prstGeom>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101"/>
          <a:stretch/>
        </p:blipFill>
        <p:spPr bwMode="auto">
          <a:xfrm>
            <a:off x="1403130" y="252413"/>
            <a:ext cx="7740869" cy="1195387"/>
          </a:xfrm>
          <a:prstGeom prst="rect">
            <a:avLst/>
          </a:prstGeom>
          <a:noFill/>
          <a:extLst>
            <a:ext uri="{909E8E84-426E-40DD-AFC4-6F175D3DCCD1}">
              <a14:hiddenFill xmlns:a14="http://schemas.microsoft.com/office/drawing/2010/main">
                <a:solidFill>
                  <a:srgbClr val="FFFFFF"/>
                </a:solidFill>
              </a14:hiddenFill>
            </a:ext>
          </a:extLst>
        </p:spPr>
      </p:pic>
      <p:sp>
        <p:nvSpPr>
          <p:cNvPr id="1067011" name="Rectangle 3"/>
          <p:cNvSpPr>
            <a:spLocks noGrp="1" noChangeArrowheads="1"/>
          </p:cNvSpPr>
          <p:nvPr>
            <p:ph type="title"/>
          </p:nvPr>
        </p:nvSpPr>
        <p:spPr bwMode="auto">
          <a:xfrm>
            <a:off x="1143000" y="3048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7012" name="Rectangle 4"/>
          <p:cNvSpPr>
            <a:spLocks noGrp="1" noChangeArrowheads="1"/>
          </p:cNvSpPr>
          <p:nvPr>
            <p:ph type="body" idx="1"/>
          </p:nvPr>
        </p:nvSpPr>
        <p:spPr bwMode="auto">
          <a:xfrm>
            <a:off x="1600200" y="1676400"/>
            <a:ext cx="7239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12"/>
          <p:cNvSpPr txBox="1">
            <a:spLocks noChangeArrowheads="1"/>
          </p:cNvSpPr>
          <p:nvPr/>
        </p:nvSpPr>
        <p:spPr bwMode="auto">
          <a:xfrm>
            <a:off x="-228600" y="6553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1200" u="none"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fld id="{791267C7-76A7-4111-904E-55948B47A6EA}" type="slidenum">
              <a:rPr lang="en-US" smtClean="0">
                <a:solidFill>
                  <a:srgbClr val="000000"/>
                </a:solidFill>
                <a:latin typeface="Book Antiqua"/>
              </a:rPr>
              <a:pPr eaLnBrk="0" fontAlgn="base" hangingPunct="0">
                <a:spcBef>
                  <a:spcPct val="0"/>
                </a:spcBef>
                <a:spcAft>
                  <a:spcPct val="0"/>
                </a:spcAft>
              </a:pPr>
              <a:t>‹#›</a:t>
            </a:fld>
            <a:endParaRPr lang="en-US" dirty="0">
              <a:solidFill>
                <a:srgbClr val="000000"/>
              </a:solidFill>
              <a:latin typeface="Book Antiqua"/>
            </a:endParaRPr>
          </a:p>
        </p:txBody>
      </p:sp>
      <p:sp>
        <p:nvSpPr>
          <p:cNvPr id="12" name="Rectangle 11"/>
          <p:cNvSpPr/>
          <p:nvPr userDrawn="1"/>
        </p:nvSpPr>
        <p:spPr bwMode="auto">
          <a:xfrm>
            <a:off x="8229600" y="6705600"/>
            <a:ext cx="711994" cy="10239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Book Antiqua" pitchFamily="18" charset="0"/>
            </a:endParaRPr>
          </a:p>
        </p:txBody>
      </p:sp>
      <p:pic>
        <p:nvPicPr>
          <p:cNvPr id="10" name="Picture 2" descr="Image result for washington county health department maryland"/>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29600" y="5928631"/>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798260"/>
      </p:ext>
    </p:extLst>
  </p:cSld>
  <p:clrMap bg1="lt1" tx1="dk1" bg2="lt2" tx2="dk2" accent1="accent1" accent2="accent2" accent3="accent3" accent4="accent4" accent5="accent5" accent6="accent6" hlink="hlink" folHlink="folHlink"/>
  <p:sldLayoutIdLst>
    <p:sldLayoutId id="2147483668" r:id="rId1"/>
    <p:sldLayoutId id="2147483669" r:id="rId2"/>
  </p:sldLayoutIdLst>
  <p:timing>
    <p:tnLst>
      <p:par>
        <p:cTn id="1" dur="indefinite" restart="never" nodeType="tmRoot"/>
      </p:par>
    </p:tnLst>
  </p:timing>
  <p:txStyles>
    <p:titleStyle>
      <a:lvl1pPr algn="ctr" rtl="0" fontAlgn="base">
        <a:spcBef>
          <a:spcPct val="0"/>
        </a:spcBef>
        <a:spcAft>
          <a:spcPct val="0"/>
        </a:spcAft>
        <a:defRPr sz="2600" b="1" i="1">
          <a:solidFill>
            <a:schemeClr val="tx2"/>
          </a:solidFill>
          <a:latin typeface="+mj-lt"/>
          <a:ea typeface="+mj-ea"/>
          <a:cs typeface="+mj-cs"/>
        </a:defRPr>
      </a:lvl1pPr>
      <a:lvl2pPr algn="ctr" rtl="0" fontAlgn="base">
        <a:spcBef>
          <a:spcPct val="0"/>
        </a:spcBef>
        <a:spcAft>
          <a:spcPct val="0"/>
        </a:spcAft>
        <a:defRPr sz="2400" b="1" i="1">
          <a:solidFill>
            <a:schemeClr val="tx2"/>
          </a:solidFill>
          <a:latin typeface="Book Antiqua" pitchFamily="18" charset="0"/>
        </a:defRPr>
      </a:lvl2pPr>
      <a:lvl3pPr algn="ctr" rtl="0" fontAlgn="base">
        <a:spcBef>
          <a:spcPct val="0"/>
        </a:spcBef>
        <a:spcAft>
          <a:spcPct val="0"/>
        </a:spcAft>
        <a:defRPr sz="2400" b="1" i="1">
          <a:solidFill>
            <a:schemeClr val="tx2"/>
          </a:solidFill>
          <a:latin typeface="Book Antiqua" pitchFamily="18" charset="0"/>
        </a:defRPr>
      </a:lvl3pPr>
      <a:lvl4pPr algn="ctr" rtl="0" fontAlgn="base">
        <a:spcBef>
          <a:spcPct val="0"/>
        </a:spcBef>
        <a:spcAft>
          <a:spcPct val="0"/>
        </a:spcAft>
        <a:defRPr sz="2400" b="1" i="1">
          <a:solidFill>
            <a:schemeClr val="tx2"/>
          </a:solidFill>
          <a:latin typeface="Book Antiqua" pitchFamily="18" charset="0"/>
        </a:defRPr>
      </a:lvl4pPr>
      <a:lvl5pPr algn="ctr" rtl="0" fontAlgn="base">
        <a:spcBef>
          <a:spcPct val="0"/>
        </a:spcBef>
        <a:spcAft>
          <a:spcPct val="0"/>
        </a:spcAft>
        <a:defRPr sz="2400" b="1" i="1">
          <a:solidFill>
            <a:schemeClr val="tx2"/>
          </a:solidFill>
          <a:latin typeface="Book Antiqua" pitchFamily="18" charset="0"/>
        </a:defRPr>
      </a:lvl5pPr>
      <a:lvl6pPr marL="457200" algn="ctr" rtl="0" fontAlgn="base">
        <a:spcBef>
          <a:spcPct val="0"/>
        </a:spcBef>
        <a:spcAft>
          <a:spcPct val="0"/>
        </a:spcAft>
        <a:defRPr sz="2400" b="1" i="1">
          <a:solidFill>
            <a:schemeClr val="tx2"/>
          </a:solidFill>
          <a:latin typeface="Book Antiqua" pitchFamily="18" charset="0"/>
        </a:defRPr>
      </a:lvl6pPr>
      <a:lvl7pPr marL="914400" algn="ctr" rtl="0" fontAlgn="base">
        <a:spcBef>
          <a:spcPct val="0"/>
        </a:spcBef>
        <a:spcAft>
          <a:spcPct val="0"/>
        </a:spcAft>
        <a:defRPr sz="2400" b="1" i="1">
          <a:solidFill>
            <a:schemeClr val="tx2"/>
          </a:solidFill>
          <a:latin typeface="Book Antiqua" pitchFamily="18" charset="0"/>
        </a:defRPr>
      </a:lvl7pPr>
      <a:lvl8pPr marL="1371600" algn="ctr" rtl="0" fontAlgn="base">
        <a:spcBef>
          <a:spcPct val="0"/>
        </a:spcBef>
        <a:spcAft>
          <a:spcPct val="0"/>
        </a:spcAft>
        <a:defRPr sz="2400" b="1" i="1">
          <a:solidFill>
            <a:schemeClr val="tx2"/>
          </a:solidFill>
          <a:latin typeface="Book Antiqua" pitchFamily="18" charset="0"/>
        </a:defRPr>
      </a:lvl8pPr>
      <a:lvl9pPr marL="1828800" algn="ctr" rtl="0" fontAlgn="base">
        <a:spcBef>
          <a:spcPct val="0"/>
        </a:spcBef>
        <a:spcAft>
          <a:spcPct val="0"/>
        </a:spcAft>
        <a:defRPr sz="2400" b="1" i="1">
          <a:solidFill>
            <a:schemeClr val="tx2"/>
          </a:solidFill>
          <a:latin typeface="Book Antiqua" pitchFamily="18" charset="0"/>
        </a:defRPr>
      </a:lvl9pPr>
    </p:titleStyle>
    <p:bodyStyle>
      <a:lvl1pPr marL="342900" indent="-342900" algn="l" rtl="0" fontAlgn="base">
        <a:spcBef>
          <a:spcPct val="20000"/>
        </a:spcBef>
        <a:spcAft>
          <a:spcPct val="0"/>
        </a:spcAft>
        <a:buChar char="•"/>
        <a:defRPr sz="3200">
          <a:solidFill>
            <a:schemeClr val="tx1"/>
          </a:solidFill>
          <a:latin typeface="+mj-lt"/>
          <a:ea typeface="+mn-ea"/>
          <a:cs typeface="+mn-cs"/>
        </a:defRPr>
      </a:lvl1pPr>
      <a:lvl2pPr marL="742950" indent="-285750" algn="l" rtl="0" fontAlgn="base">
        <a:spcBef>
          <a:spcPct val="20000"/>
        </a:spcBef>
        <a:spcAft>
          <a:spcPct val="0"/>
        </a:spcAft>
        <a:buChar char="–"/>
        <a:defRPr sz="2800">
          <a:solidFill>
            <a:schemeClr val="tx1"/>
          </a:solidFill>
          <a:latin typeface="+mj-lt"/>
        </a:defRPr>
      </a:lvl2pPr>
      <a:lvl3pPr marL="1143000" indent="-228600" algn="l" rtl="0" fontAlgn="base">
        <a:spcBef>
          <a:spcPct val="20000"/>
        </a:spcBef>
        <a:spcAft>
          <a:spcPct val="0"/>
        </a:spcAft>
        <a:buChar char="•"/>
        <a:defRPr sz="2400">
          <a:solidFill>
            <a:schemeClr val="tx1"/>
          </a:solidFill>
          <a:latin typeface="+mj-lt"/>
        </a:defRPr>
      </a:lvl3pPr>
      <a:lvl4pPr marL="1600200" indent="-228600" algn="l" rtl="0" fontAlgn="base">
        <a:spcBef>
          <a:spcPct val="20000"/>
        </a:spcBef>
        <a:spcAft>
          <a:spcPct val="0"/>
        </a:spcAft>
        <a:buChar char="–"/>
        <a:defRPr sz="2000">
          <a:solidFill>
            <a:schemeClr val="tx1"/>
          </a:solidFill>
          <a:latin typeface="+mj-lt"/>
        </a:defRPr>
      </a:lvl4pPr>
      <a:lvl5pPr marL="2057400" indent="-228600" algn="l" rtl="0" fontAlgn="base">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PRESENTATION.png"/>
          <p:cNvPicPr>
            <a:picLocks noChangeAspect="1"/>
          </p:cNvPicPr>
          <p:nvPr/>
        </p:nvPicPr>
        <p:blipFill>
          <a:blip r:embed="rId4" cstate="print"/>
          <a:stretch>
            <a:fillRect/>
          </a:stretch>
        </p:blipFill>
        <p:spPr>
          <a:xfrm>
            <a:off x="714" y="0"/>
            <a:ext cx="9142572" cy="6858000"/>
          </a:xfrm>
          <a:prstGeom prst="rect">
            <a:avLst/>
          </a:prstGeom>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101"/>
          <a:stretch/>
        </p:blipFill>
        <p:spPr bwMode="auto">
          <a:xfrm>
            <a:off x="1403130" y="252413"/>
            <a:ext cx="7740869" cy="1195387"/>
          </a:xfrm>
          <a:prstGeom prst="rect">
            <a:avLst/>
          </a:prstGeom>
          <a:noFill/>
          <a:extLst>
            <a:ext uri="{909E8E84-426E-40DD-AFC4-6F175D3DCCD1}">
              <a14:hiddenFill xmlns:a14="http://schemas.microsoft.com/office/drawing/2010/main">
                <a:solidFill>
                  <a:srgbClr val="FFFFFF"/>
                </a:solidFill>
              </a14:hiddenFill>
            </a:ext>
          </a:extLst>
        </p:spPr>
      </p:pic>
      <p:sp>
        <p:nvSpPr>
          <p:cNvPr id="1067011" name="Rectangle 3"/>
          <p:cNvSpPr>
            <a:spLocks noGrp="1" noChangeArrowheads="1"/>
          </p:cNvSpPr>
          <p:nvPr>
            <p:ph type="title"/>
          </p:nvPr>
        </p:nvSpPr>
        <p:spPr bwMode="auto">
          <a:xfrm>
            <a:off x="1143000" y="3048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7012" name="Rectangle 4"/>
          <p:cNvSpPr>
            <a:spLocks noGrp="1" noChangeArrowheads="1"/>
          </p:cNvSpPr>
          <p:nvPr>
            <p:ph type="body" idx="1"/>
          </p:nvPr>
        </p:nvSpPr>
        <p:spPr bwMode="auto">
          <a:xfrm>
            <a:off x="1600200" y="1676400"/>
            <a:ext cx="7239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12"/>
          <p:cNvSpPr txBox="1">
            <a:spLocks noChangeArrowheads="1"/>
          </p:cNvSpPr>
          <p:nvPr/>
        </p:nvSpPr>
        <p:spPr bwMode="auto">
          <a:xfrm>
            <a:off x="-228600" y="65532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defRPr sz="1200" u="none"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fld id="{791267C7-76A7-4111-904E-55948B47A6EA}" type="slidenum">
              <a:rPr lang="en-US" smtClean="0">
                <a:solidFill>
                  <a:srgbClr val="000000"/>
                </a:solidFill>
                <a:latin typeface="Book Antiqua"/>
              </a:rPr>
              <a:pPr eaLnBrk="0" fontAlgn="base" hangingPunct="0">
                <a:spcBef>
                  <a:spcPct val="0"/>
                </a:spcBef>
                <a:spcAft>
                  <a:spcPct val="0"/>
                </a:spcAft>
              </a:pPr>
              <a:t>‹#›</a:t>
            </a:fld>
            <a:endParaRPr lang="en-US" dirty="0">
              <a:solidFill>
                <a:srgbClr val="000000"/>
              </a:solidFill>
              <a:latin typeface="Book Antiqua"/>
            </a:endParaRPr>
          </a:p>
        </p:txBody>
      </p:sp>
      <p:sp>
        <p:nvSpPr>
          <p:cNvPr id="12" name="Rectangle 11"/>
          <p:cNvSpPr/>
          <p:nvPr/>
        </p:nvSpPr>
        <p:spPr bwMode="auto">
          <a:xfrm>
            <a:off x="8229600" y="6705600"/>
            <a:ext cx="711994" cy="10239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Book Antiqua" pitchFamily="18" charset="0"/>
            </a:endParaRPr>
          </a:p>
        </p:txBody>
      </p:sp>
      <p:pic>
        <p:nvPicPr>
          <p:cNvPr id="10" name="Picture 2" descr="Image result for washington county health department maryland"/>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29600" y="5928631"/>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050806"/>
      </p:ext>
    </p:extLst>
  </p:cSld>
  <p:clrMap bg1="lt1" tx1="dk1" bg2="lt2" tx2="dk2" accent1="accent1" accent2="accent2" accent3="accent3" accent4="accent4" accent5="accent5" accent6="accent6" hlink="hlink" folHlink="folHlink"/>
  <p:sldLayoutIdLst>
    <p:sldLayoutId id="2147483671" r:id="rId1"/>
    <p:sldLayoutId id="2147483672" r:id="rId2"/>
  </p:sldLayoutIdLst>
  <p:timing>
    <p:tnLst>
      <p:par>
        <p:cTn id="1" dur="indefinite" restart="never" nodeType="tmRoot"/>
      </p:par>
    </p:tnLst>
  </p:timing>
  <p:txStyles>
    <p:titleStyle>
      <a:lvl1pPr algn="ctr" rtl="0" fontAlgn="base">
        <a:spcBef>
          <a:spcPct val="0"/>
        </a:spcBef>
        <a:spcAft>
          <a:spcPct val="0"/>
        </a:spcAft>
        <a:defRPr sz="2600" b="1" i="1">
          <a:solidFill>
            <a:schemeClr val="tx2"/>
          </a:solidFill>
          <a:latin typeface="+mj-lt"/>
          <a:ea typeface="+mj-ea"/>
          <a:cs typeface="+mj-cs"/>
        </a:defRPr>
      </a:lvl1pPr>
      <a:lvl2pPr algn="ctr" rtl="0" fontAlgn="base">
        <a:spcBef>
          <a:spcPct val="0"/>
        </a:spcBef>
        <a:spcAft>
          <a:spcPct val="0"/>
        </a:spcAft>
        <a:defRPr sz="2400" b="1" i="1">
          <a:solidFill>
            <a:schemeClr val="tx2"/>
          </a:solidFill>
          <a:latin typeface="Book Antiqua" pitchFamily="18" charset="0"/>
        </a:defRPr>
      </a:lvl2pPr>
      <a:lvl3pPr algn="ctr" rtl="0" fontAlgn="base">
        <a:spcBef>
          <a:spcPct val="0"/>
        </a:spcBef>
        <a:spcAft>
          <a:spcPct val="0"/>
        </a:spcAft>
        <a:defRPr sz="2400" b="1" i="1">
          <a:solidFill>
            <a:schemeClr val="tx2"/>
          </a:solidFill>
          <a:latin typeface="Book Antiqua" pitchFamily="18" charset="0"/>
        </a:defRPr>
      </a:lvl3pPr>
      <a:lvl4pPr algn="ctr" rtl="0" fontAlgn="base">
        <a:spcBef>
          <a:spcPct val="0"/>
        </a:spcBef>
        <a:spcAft>
          <a:spcPct val="0"/>
        </a:spcAft>
        <a:defRPr sz="2400" b="1" i="1">
          <a:solidFill>
            <a:schemeClr val="tx2"/>
          </a:solidFill>
          <a:latin typeface="Book Antiqua" pitchFamily="18" charset="0"/>
        </a:defRPr>
      </a:lvl4pPr>
      <a:lvl5pPr algn="ctr" rtl="0" fontAlgn="base">
        <a:spcBef>
          <a:spcPct val="0"/>
        </a:spcBef>
        <a:spcAft>
          <a:spcPct val="0"/>
        </a:spcAft>
        <a:defRPr sz="2400" b="1" i="1">
          <a:solidFill>
            <a:schemeClr val="tx2"/>
          </a:solidFill>
          <a:latin typeface="Book Antiqua" pitchFamily="18" charset="0"/>
        </a:defRPr>
      </a:lvl5pPr>
      <a:lvl6pPr marL="457200" algn="ctr" rtl="0" fontAlgn="base">
        <a:spcBef>
          <a:spcPct val="0"/>
        </a:spcBef>
        <a:spcAft>
          <a:spcPct val="0"/>
        </a:spcAft>
        <a:defRPr sz="2400" b="1" i="1">
          <a:solidFill>
            <a:schemeClr val="tx2"/>
          </a:solidFill>
          <a:latin typeface="Book Antiqua" pitchFamily="18" charset="0"/>
        </a:defRPr>
      </a:lvl6pPr>
      <a:lvl7pPr marL="914400" algn="ctr" rtl="0" fontAlgn="base">
        <a:spcBef>
          <a:spcPct val="0"/>
        </a:spcBef>
        <a:spcAft>
          <a:spcPct val="0"/>
        </a:spcAft>
        <a:defRPr sz="2400" b="1" i="1">
          <a:solidFill>
            <a:schemeClr val="tx2"/>
          </a:solidFill>
          <a:latin typeface="Book Antiqua" pitchFamily="18" charset="0"/>
        </a:defRPr>
      </a:lvl7pPr>
      <a:lvl8pPr marL="1371600" algn="ctr" rtl="0" fontAlgn="base">
        <a:spcBef>
          <a:spcPct val="0"/>
        </a:spcBef>
        <a:spcAft>
          <a:spcPct val="0"/>
        </a:spcAft>
        <a:defRPr sz="2400" b="1" i="1">
          <a:solidFill>
            <a:schemeClr val="tx2"/>
          </a:solidFill>
          <a:latin typeface="Book Antiqua" pitchFamily="18" charset="0"/>
        </a:defRPr>
      </a:lvl8pPr>
      <a:lvl9pPr marL="1828800" algn="ctr" rtl="0" fontAlgn="base">
        <a:spcBef>
          <a:spcPct val="0"/>
        </a:spcBef>
        <a:spcAft>
          <a:spcPct val="0"/>
        </a:spcAft>
        <a:defRPr sz="2400" b="1" i="1">
          <a:solidFill>
            <a:schemeClr val="tx2"/>
          </a:solidFill>
          <a:latin typeface="Book Antiqua" pitchFamily="18" charset="0"/>
        </a:defRPr>
      </a:lvl9pPr>
    </p:titleStyle>
    <p:bodyStyle>
      <a:lvl1pPr marL="342900" indent="-342900" algn="l" rtl="0" fontAlgn="base">
        <a:spcBef>
          <a:spcPct val="20000"/>
        </a:spcBef>
        <a:spcAft>
          <a:spcPct val="0"/>
        </a:spcAft>
        <a:buChar char="•"/>
        <a:defRPr sz="3200">
          <a:solidFill>
            <a:schemeClr val="tx1"/>
          </a:solidFill>
          <a:latin typeface="+mj-lt"/>
          <a:ea typeface="+mn-ea"/>
          <a:cs typeface="+mn-cs"/>
        </a:defRPr>
      </a:lvl1pPr>
      <a:lvl2pPr marL="742950" indent="-285750" algn="l" rtl="0" fontAlgn="base">
        <a:spcBef>
          <a:spcPct val="20000"/>
        </a:spcBef>
        <a:spcAft>
          <a:spcPct val="0"/>
        </a:spcAft>
        <a:buChar char="–"/>
        <a:defRPr sz="2800">
          <a:solidFill>
            <a:schemeClr val="tx1"/>
          </a:solidFill>
          <a:latin typeface="+mj-lt"/>
        </a:defRPr>
      </a:lvl2pPr>
      <a:lvl3pPr marL="1143000" indent="-228600" algn="l" rtl="0" fontAlgn="base">
        <a:spcBef>
          <a:spcPct val="20000"/>
        </a:spcBef>
        <a:spcAft>
          <a:spcPct val="0"/>
        </a:spcAft>
        <a:buChar char="•"/>
        <a:defRPr sz="2400">
          <a:solidFill>
            <a:schemeClr val="tx1"/>
          </a:solidFill>
          <a:latin typeface="+mj-lt"/>
        </a:defRPr>
      </a:lvl3pPr>
      <a:lvl4pPr marL="1600200" indent="-228600" algn="l" rtl="0" fontAlgn="base">
        <a:spcBef>
          <a:spcPct val="20000"/>
        </a:spcBef>
        <a:spcAft>
          <a:spcPct val="0"/>
        </a:spcAft>
        <a:buChar char="–"/>
        <a:defRPr sz="2000">
          <a:solidFill>
            <a:schemeClr val="tx1"/>
          </a:solidFill>
          <a:latin typeface="+mj-lt"/>
        </a:defRPr>
      </a:lvl4pPr>
      <a:lvl5pPr marL="2057400" indent="-228600" algn="l" rtl="0" fontAlgn="base">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4.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jpe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10.xml"/><Relationship Id="rId16" Type="http://schemas.openxmlformats.org/officeDocument/2006/relationships/image" Target="../media/image24.jpeg"/><Relationship Id="rId20"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image" Target="../media/image19.png"/><Relationship Id="rId24" Type="http://schemas.openxmlformats.org/officeDocument/2006/relationships/image" Target="../media/image32.wmf"/><Relationship Id="rId5" Type="http://schemas.openxmlformats.org/officeDocument/2006/relationships/image" Target="../media/image13.wmf"/><Relationship Id="rId15" Type="http://schemas.openxmlformats.org/officeDocument/2006/relationships/image" Target="../media/image23.wmf"/><Relationship Id="rId23" Type="http://schemas.openxmlformats.org/officeDocument/2006/relationships/image" Target="../media/image31.jpe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4.emf"/></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hip.md.networkofcare.org/ph/index.aspx"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6.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8.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8.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9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Washington County Health Department</a:t>
            </a:r>
            <a:br>
              <a:rPr lang="en-US" dirty="0" smtClean="0"/>
            </a:br>
            <a:r>
              <a:rPr lang="en-US" dirty="0" smtClean="0"/>
              <a:t>Strategic Plan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88712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41276" y="1676400"/>
            <a:ext cx="7142593" cy="2256245"/>
            <a:chOff x="1541276" y="1676400"/>
            <a:chExt cx="7142593" cy="2256245"/>
          </a:xfrm>
        </p:grpSpPr>
        <p:sp>
          <p:nvSpPr>
            <p:cNvPr id="28" name="Rectangle 27"/>
            <p:cNvSpPr/>
            <p:nvPr/>
          </p:nvSpPr>
          <p:spPr>
            <a:xfrm>
              <a:off x="3302977" y="1676400"/>
              <a:ext cx="5380892" cy="1573161"/>
            </a:xfrm>
            <a:prstGeom prst="rect">
              <a:avLst/>
            </a:prstGeom>
            <a:gradFill flip="none" rotWithShape="1">
              <a:gsLst>
                <a:gs pos="0">
                  <a:srgbClr val="9BBB59">
                    <a:lumMod val="60000"/>
                    <a:lumOff val="40000"/>
                  </a:srgbClr>
                </a:gs>
                <a:gs pos="50000">
                  <a:srgbClr val="9BBB59">
                    <a:lumMod val="20000"/>
                    <a:lumOff val="80000"/>
                  </a:srgbClr>
                </a:gs>
                <a:gs pos="100000">
                  <a:sysClr val="window" lastClr="FFFFFF"/>
                </a:gs>
              </a:gsLst>
              <a:lin ang="10800000" scaled="1"/>
              <a:tileRect/>
            </a:gradFill>
            <a:ln w="25400" cap="flat" cmpd="sng" algn="ctr">
              <a:solidFill>
                <a:srgbClr val="9BBB59">
                  <a:lumMod val="75000"/>
                </a:srgbClr>
              </a:solidFill>
              <a:prstDash val="solid"/>
            </a:ln>
            <a:effectLst>
              <a:outerShdw blurRad="139700" dist="38100" sx="101000" sy="101000" algn="l" rotWithShape="0">
                <a:prstClr val="black">
                  <a:alpha val="40000"/>
                </a:prstClr>
              </a:outerShdw>
            </a:effectLst>
          </p:spPr>
          <p:txBody>
            <a:bodyPr rtlCol="0" anchor="ctr"/>
            <a:lstStyle/>
            <a:p>
              <a:pPr algn="ctr">
                <a:defRPr/>
              </a:pPr>
              <a:endParaRPr lang="en-US" sz="1600" kern="0" dirty="0">
                <a:solidFill>
                  <a:prstClr val="white"/>
                </a:solidFill>
                <a:latin typeface="Book Antiqua" panose="02040602050305030304" pitchFamily="18" charset="0"/>
              </a:endParaRPr>
            </a:p>
          </p:txBody>
        </p:sp>
        <p:grpSp>
          <p:nvGrpSpPr>
            <p:cNvPr id="31" name="Group 18"/>
            <p:cNvGrpSpPr/>
            <p:nvPr/>
          </p:nvGrpSpPr>
          <p:grpSpPr>
            <a:xfrm>
              <a:off x="1541276" y="1833716"/>
              <a:ext cx="2473878" cy="2098929"/>
              <a:chOff x="1732547" y="1828800"/>
              <a:chExt cx="2382253" cy="2033337"/>
            </a:xfrm>
          </p:grpSpPr>
          <p:sp>
            <p:nvSpPr>
              <p:cNvPr id="48" name="Freeform 47"/>
              <p:cNvSpPr/>
              <p:nvPr/>
            </p:nvSpPr>
            <p:spPr>
              <a:xfrm>
                <a:off x="1732547" y="1961147"/>
                <a:ext cx="1239253" cy="1900990"/>
              </a:xfrm>
              <a:custGeom>
                <a:avLst/>
                <a:gdLst>
                  <a:gd name="connsiteX0" fmla="*/ 1239253 w 1239253"/>
                  <a:gd name="connsiteY0" fmla="*/ 0 h 1900990"/>
                  <a:gd name="connsiteX1" fmla="*/ 1227221 w 1239253"/>
                  <a:gd name="connsiteY1" fmla="*/ 854242 h 1900990"/>
                  <a:gd name="connsiteX2" fmla="*/ 0 w 1239253"/>
                  <a:gd name="connsiteY2" fmla="*/ 1900990 h 1900990"/>
                  <a:gd name="connsiteX3" fmla="*/ 1239253 w 1239253"/>
                  <a:gd name="connsiteY3" fmla="*/ 0 h 1900990"/>
                </a:gdLst>
                <a:ahLst/>
                <a:cxnLst>
                  <a:cxn ang="0">
                    <a:pos x="connsiteX0" y="connsiteY0"/>
                  </a:cxn>
                  <a:cxn ang="0">
                    <a:pos x="connsiteX1" y="connsiteY1"/>
                  </a:cxn>
                  <a:cxn ang="0">
                    <a:pos x="connsiteX2" y="connsiteY2"/>
                  </a:cxn>
                  <a:cxn ang="0">
                    <a:pos x="connsiteX3" y="connsiteY3"/>
                  </a:cxn>
                </a:cxnLst>
                <a:rect l="l" t="t" r="r" b="b"/>
                <a:pathLst>
                  <a:path w="1239253" h="1900990">
                    <a:moveTo>
                      <a:pt x="1239253" y="0"/>
                    </a:moveTo>
                    <a:lnTo>
                      <a:pt x="1227221" y="854242"/>
                    </a:lnTo>
                    <a:lnTo>
                      <a:pt x="0" y="1900990"/>
                    </a:lnTo>
                    <a:lnTo>
                      <a:pt x="1239253" y="0"/>
                    </a:lnTo>
                    <a:close/>
                  </a:path>
                </a:pathLst>
              </a:custGeom>
              <a:gradFill flip="none" rotWithShape="1">
                <a:gsLst>
                  <a:gs pos="0">
                    <a:srgbClr val="9BBB59">
                      <a:lumMod val="60000"/>
                      <a:lumOff val="40000"/>
                    </a:srgbClr>
                  </a:gs>
                  <a:gs pos="50000">
                    <a:srgbClr val="9BBB59">
                      <a:lumMod val="75000"/>
                    </a:srgbClr>
                  </a:gs>
                  <a:gs pos="100000">
                    <a:srgbClr val="9BBB59">
                      <a:lumMod val="50000"/>
                    </a:srgbClr>
                  </a:gs>
                </a:gsLst>
                <a:lin ang="0" scaled="1"/>
                <a:tileRect/>
              </a:gradFill>
              <a:ln w="25400" cap="flat" cmpd="sng" algn="ctr">
                <a:solidFill>
                  <a:srgbClr val="9BBB59">
                    <a:lumMod val="75000"/>
                  </a:srgbClr>
                </a:solidFill>
                <a:prstDash val="solid"/>
              </a:ln>
              <a:effectLst/>
            </p:spPr>
            <p:txBody>
              <a:bodyPr rtlCol="0" anchor="ctr"/>
              <a:lstStyle/>
              <a:p>
                <a:pPr algn="ctr">
                  <a:defRPr/>
                </a:pPr>
                <a:endParaRPr lang="en-US" sz="1600" kern="0" dirty="0">
                  <a:solidFill>
                    <a:prstClr val="white"/>
                  </a:solidFill>
                  <a:latin typeface="Book Antiqua" panose="02040602050305030304" pitchFamily="18" charset="0"/>
                </a:endParaRPr>
              </a:p>
            </p:txBody>
          </p:sp>
          <p:sp>
            <p:nvSpPr>
              <p:cNvPr id="49" name="Rounded Rectangle 48"/>
              <p:cNvSpPr>
                <a:spLocks noChangeAspect="1"/>
              </p:cNvSpPr>
              <p:nvPr/>
            </p:nvSpPr>
            <p:spPr>
              <a:xfrm>
                <a:off x="2895600" y="1828800"/>
                <a:ext cx="1219200" cy="1219200"/>
              </a:xfrm>
              <a:prstGeom prst="roundRect">
                <a:avLst/>
              </a:prstGeom>
              <a:solidFill>
                <a:sysClr val="window" lastClr="FFFFFF"/>
              </a:solidFill>
              <a:ln w="25400" cap="flat" cmpd="sng" algn="ctr">
                <a:solidFill>
                  <a:srgbClr val="EEECE1">
                    <a:lumMod val="50000"/>
                  </a:srgbClr>
                </a:solidFill>
                <a:prstDash val="solid"/>
              </a:ln>
              <a:effectLst/>
              <a:scene3d>
                <a:camera prst="orthographicFront"/>
                <a:lightRig rig="threePt" dir="t"/>
              </a:scene3d>
              <a:sp3d>
                <a:bevelT/>
              </a:sp3d>
            </p:spPr>
            <p:txBody>
              <a:bodyPr rtlCol="0" anchor="ctr"/>
              <a:lstStyle/>
              <a:p>
                <a:pPr algn="ctr">
                  <a:defRPr/>
                </a:pPr>
                <a:endParaRPr lang="en-US" sz="1600" kern="0" dirty="0">
                  <a:solidFill>
                    <a:prstClr val="white"/>
                  </a:solidFill>
                  <a:latin typeface="Book Antiqua" panose="02040602050305030304" pitchFamily="18" charset="0"/>
                </a:endParaRPr>
              </a:p>
            </p:txBody>
          </p:sp>
        </p:grpSp>
        <p:sp>
          <p:nvSpPr>
            <p:cNvPr id="35" name="TextBox 34"/>
            <p:cNvSpPr txBox="1"/>
            <p:nvPr/>
          </p:nvSpPr>
          <p:spPr>
            <a:xfrm>
              <a:off x="2749062" y="2266890"/>
              <a:ext cx="1241103" cy="400110"/>
            </a:xfrm>
            <a:prstGeom prst="rect">
              <a:avLst/>
            </a:prstGeom>
            <a:noFill/>
          </p:spPr>
          <p:txBody>
            <a:bodyPr wrap="square" rtlCol="0">
              <a:spAutoFit/>
            </a:bodyPr>
            <a:lstStyle/>
            <a:p>
              <a:pPr algn="ctr">
                <a:defRPr/>
              </a:pPr>
              <a:r>
                <a:rPr lang="en-US" sz="2000" kern="0" dirty="0">
                  <a:solidFill>
                    <a:prstClr val="black"/>
                  </a:solidFill>
                  <a:latin typeface="Book Antiqua" panose="02040602050305030304" pitchFamily="18" charset="0"/>
                </a:rPr>
                <a:t>Phase I</a:t>
              </a:r>
            </a:p>
          </p:txBody>
        </p:sp>
        <p:sp>
          <p:nvSpPr>
            <p:cNvPr id="38" name="TextBox 37"/>
            <p:cNvSpPr txBox="1"/>
            <p:nvPr/>
          </p:nvSpPr>
          <p:spPr>
            <a:xfrm>
              <a:off x="4173415" y="1766295"/>
              <a:ext cx="4273062" cy="1366131"/>
            </a:xfrm>
            <a:prstGeom prst="rect">
              <a:avLst/>
            </a:prstGeom>
            <a:noFill/>
          </p:spPr>
          <p:txBody>
            <a:bodyPr wrap="square" rtlCol="0">
              <a:spAutoFit/>
            </a:bodyPr>
            <a:lstStyle/>
            <a:p>
              <a:pPr>
                <a:defRPr/>
              </a:pPr>
              <a:r>
                <a:rPr lang="en-US" sz="1600" kern="0" dirty="0">
                  <a:solidFill>
                    <a:prstClr val="black"/>
                  </a:solidFill>
                  <a:latin typeface="Book Antiqua" panose="02040602050305030304" pitchFamily="18" charset="0"/>
                </a:rPr>
                <a:t>Assess the Situation:</a:t>
              </a:r>
            </a:p>
            <a:p>
              <a:pPr marL="228600" indent="-228600">
                <a:buFont typeface="Arial" panose="020B0604020202020204" pitchFamily="34" charset="0"/>
                <a:buChar char="•"/>
                <a:defRPr/>
              </a:pPr>
              <a:r>
                <a:rPr lang="en-US" sz="1600" kern="0" dirty="0">
                  <a:solidFill>
                    <a:prstClr val="black"/>
                  </a:solidFill>
                  <a:latin typeface="Book Antiqua" panose="02040602050305030304" pitchFamily="18" charset="0"/>
                </a:rPr>
                <a:t>External/National Assessment</a:t>
              </a:r>
            </a:p>
            <a:p>
              <a:pPr marL="228600" indent="-228600">
                <a:buFont typeface="Arial" panose="020B0604020202020204" pitchFamily="34" charset="0"/>
                <a:buChar char="•"/>
                <a:defRPr/>
              </a:pPr>
              <a:r>
                <a:rPr lang="en-US" sz="1600" kern="0" dirty="0">
                  <a:solidFill>
                    <a:prstClr val="black"/>
                  </a:solidFill>
                  <a:latin typeface="Book Antiqua" panose="02040602050305030304" pitchFamily="18" charset="0"/>
                </a:rPr>
                <a:t>WCHD Situation Assessment</a:t>
              </a:r>
            </a:p>
            <a:p>
              <a:pPr marL="228600" indent="-228600">
                <a:buFont typeface="Arial" panose="020B0604020202020204" pitchFamily="34" charset="0"/>
                <a:buChar char="•"/>
                <a:defRPr/>
              </a:pPr>
              <a:r>
                <a:rPr lang="en-US" sz="1600" kern="0" dirty="0">
                  <a:solidFill>
                    <a:prstClr val="black"/>
                  </a:solidFill>
                  <a:latin typeface="Book Antiqua" panose="02040602050305030304" pitchFamily="18" charset="0"/>
                </a:rPr>
                <a:t>Survey Findings and Conclusions</a:t>
              </a:r>
            </a:p>
            <a:p>
              <a:pPr marL="228600" indent="-228600">
                <a:buFont typeface="Arial" panose="020B0604020202020204" pitchFamily="34" charset="0"/>
                <a:buChar char="•"/>
                <a:defRPr/>
              </a:pPr>
              <a:r>
                <a:rPr lang="en-US" sz="1600" kern="0" dirty="0">
                  <a:solidFill>
                    <a:prstClr val="black"/>
                  </a:solidFill>
                  <a:latin typeface="Book Antiqua" panose="02040602050305030304" pitchFamily="18" charset="0"/>
                </a:rPr>
                <a:t>SWOT Analysis</a:t>
              </a:r>
            </a:p>
          </p:txBody>
        </p:sp>
      </p:grpSp>
      <p:grpSp>
        <p:nvGrpSpPr>
          <p:cNvPr id="3" name="Group 2"/>
          <p:cNvGrpSpPr/>
          <p:nvPr/>
        </p:nvGrpSpPr>
        <p:grpSpPr>
          <a:xfrm>
            <a:off x="1504116" y="3328219"/>
            <a:ext cx="7179753" cy="1573161"/>
            <a:chOff x="1504116" y="3328219"/>
            <a:chExt cx="7179753" cy="1573161"/>
          </a:xfrm>
        </p:grpSpPr>
        <p:sp>
          <p:nvSpPr>
            <p:cNvPr id="29" name="Rectangle 28"/>
            <p:cNvSpPr/>
            <p:nvPr/>
          </p:nvSpPr>
          <p:spPr>
            <a:xfrm>
              <a:off x="3302977" y="3328219"/>
              <a:ext cx="5380892" cy="1573161"/>
            </a:xfrm>
            <a:prstGeom prst="rect">
              <a:avLst/>
            </a:prstGeom>
            <a:gradFill>
              <a:gsLst>
                <a:gs pos="0">
                  <a:srgbClr val="4F81BD">
                    <a:lumMod val="60000"/>
                    <a:lumOff val="40000"/>
                  </a:srgbClr>
                </a:gs>
                <a:gs pos="50000">
                  <a:srgbClr val="4F81BD">
                    <a:lumMod val="20000"/>
                    <a:lumOff val="80000"/>
                  </a:srgbClr>
                </a:gs>
                <a:gs pos="100000">
                  <a:sysClr val="window" lastClr="FFFFFF"/>
                </a:gs>
              </a:gsLst>
              <a:lin ang="10800000" scaled="1"/>
            </a:gradFill>
            <a:ln w="25400" cap="flat" cmpd="sng" algn="ctr">
              <a:solidFill>
                <a:srgbClr val="4F81BD">
                  <a:shade val="50000"/>
                </a:srgbClr>
              </a:solidFill>
              <a:prstDash val="solid"/>
            </a:ln>
            <a:effectLst>
              <a:outerShdw blurRad="139700" dist="38100" sx="101000" sy="101000" algn="l" rotWithShape="0">
                <a:prstClr val="black">
                  <a:alpha val="40000"/>
                </a:prstClr>
              </a:outerShdw>
            </a:effectLst>
          </p:spPr>
          <p:txBody>
            <a:bodyPr rtlCol="0" anchor="ctr"/>
            <a:lstStyle/>
            <a:p>
              <a:pPr algn="ctr">
                <a:defRPr/>
              </a:pPr>
              <a:endParaRPr lang="en-US" sz="1600" kern="0" dirty="0">
                <a:solidFill>
                  <a:prstClr val="white"/>
                </a:solidFill>
                <a:latin typeface="Book Antiqua" panose="02040602050305030304" pitchFamily="18" charset="0"/>
              </a:endParaRPr>
            </a:p>
          </p:txBody>
        </p:sp>
        <p:grpSp>
          <p:nvGrpSpPr>
            <p:cNvPr id="32" name="Group 19"/>
            <p:cNvGrpSpPr/>
            <p:nvPr/>
          </p:nvGrpSpPr>
          <p:grpSpPr>
            <a:xfrm>
              <a:off x="1504116" y="3485535"/>
              <a:ext cx="2511037" cy="1258529"/>
              <a:chOff x="1696764" y="3429000"/>
              <a:chExt cx="2418036" cy="1219200"/>
            </a:xfrm>
          </p:grpSpPr>
          <p:sp>
            <p:nvSpPr>
              <p:cNvPr id="46" name="Freeform 45"/>
              <p:cNvSpPr/>
              <p:nvPr/>
            </p:nvSpPr>
            <p:spPr>
              <a:xfrm>
                <a:off x="1696764" y="3585411"/>
                <a:ext cx="1311131" cy="866273"/>
              </a:xfrm>
              <a:custGeom>
                <a:avLst/>
                <a:gdLst>
                  <a:gd name="connsiteX0" fmla="*/ 47815 w 1311131"/>
                  <a:gd name="connsiteY0" fmla="*/ 360947 h 866273"/>
                  <a:gd name="connsiteX1" fmla="*/ 1311131 w 1311131"/>
                  <a:gd name="connsiteY1" fmla="*/ 0 h 866273"/>
                  <a:gd name="connsiteX2" fmla="*/ 1299099 w 1311131"/>
                  <a:gd name="connsiteY2" fmla="*/ 866273 h 866273"/>
                  <a:gd name="connsiteX3" fmla="*/ 11720 w 1311131"/>
                  <a:gd name="connsiteY3" fmla="*/ 336884 h 866273"/>
                  <a:gd name="connsiteX4" fmla="*/ 47815 w 1311131"/>
                  <a:gd name="connsiteY4" fmla="*/ 360947 h 866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131" h="866273">
                    <a:moveTo>
                      <a:pt x="47815" y="360947"/>
                    </a:moveTo>
                    <a:lnTo>
                      <a:pt x="1311131" y="0"/>
                    </a:lnTo>
                    <a:lnTo>
                      <a:pt x="1299099" y="866273"/>
                    </a:lnTo>
                    <a:lnTo>
                      <a:pt x="11720" y="336884"/>
                    </a:lnTo>
                    <a:cubicBezTo>
                      <a:pt x="0" y="332038"/>
                      <a:pt x="47815" y="348915"/>
                      <a:pt x="47815" y="360947"/>
                    </a:cubicBezTo>
                    <a:close/>
                  </a:path>
                </a:pathLst>
              </a:custGeom>
              <a:gradFill>
                <a:gsLst>
                  <a:gs pos="0">
                    <a:srgbClr val="1F497D">
                      <a:lumMod val="40000"/>
                      <a:lumOff val="60000"/>
                    </a:srgbClr>
                  </a:gs>
                  <a:gs pos="50000">
                    <a:srgbClr val="1F497D">
                      <a:lumMod val="60000"/>
                      <a:lumOff val="40000"/>
                    </a:srgbClr>
                  </a:gs>
                  <a:gs pos="100000">
                    <a:srgbClr val="4F81BD">
                      <a:lumMod val="75000"/>
                    </a:srgbClr>
                  </a:gs>
                </a:gsLst>
                <a:lin ang="0" scaled="1"/>
              </a:gradFill>
              <a:ln w="25400" cap="flat" cmpd="sng" algn="ctr">
                <a:solidFill>
                  <a:srgbClr val="4F81BD">
                    <a:shade val="50000"/>
                  </a:srgbClr>
                </a:solidFill>
                <a:prstDash val="solid"/>
              </a:ln>
              <a:effectLst/>
            </p:spPr>
            <p:txBody>
              <a:bodyPr rtlCol="0" anchor="ctr"/>
              <a:lstStyle/>
              <a:p>
                <a:pPr algn="ctr">
                  <a:defRPr/>
                </a:pPr>
                <a:endParaRPr lang="en-US" sz="1600" kern="0" dirty="0">
                  <a:solidFill>
                    <a:prstClr val="white"/>
                  </a:solidFill>
                  <a:latin typeface="Book Antiqua" panose="02040602050305030304" pitchFamily="18" charset="0"/>
                </a:endParaRPr>
              </a:p>
            </p:txBody>
          </p:sp>
          <p:sp>
            <p:nvSpPr>
              <p:cNvPr id="47" name="Rounded Rectangle 46"/>
              <p:cNvSpPr>
                <a:spLocks noChangeAspect="1"/>
              </p:cNvSpPr>
              <p:nvPr/>
            </p:nvSpPr>
            <p:spPr>
              <a:xfrm>
                <a:off x="2895600" y="3429000"/>
                <a:ext cx="1219200" cy="1219200"/>
              </a:xfrm>
              <a:prstGeom prst="roundRect">
                <a:avLst/>
              </a:prstGeom>
              <a:solidFill>
                <a:sysClr val="window" lastClr="FFFFFF"/>
              </a:solidFill>
              <a:ln w="25400" cap="flat" cmpd="sng" algn="ctr">
                <a:solidFill>
                  <a:srgbClr val="EEECE1">
                    <a:lumMod val="50000"/>
                  </a:srgbClr>
                </a:solidFill>
                <a:prstDash val="solid"/>
              </a:ln>
              <a:effectLst/>
              <a:scene3d>
                <a:camera prst="orthographicFront"/>
                <a:lightRig rig="threePt" dir="t"/>
              </a:scene3d>
              <a:sp3d>
                <a:bevelT/>
              </a:sp3d>
            </p:spPr>
            <p:txBody>
              <a:bodyPr rtlCol="0" anchor="ctr"/>
              <a:lstStyle/>
              <a:p>
                <a:pPr algn="ctr">
                  <a:defRPr/>
                </a:pPr>
                <a:endParaRPr lang="en-US" sz="1600" kern="0" dirty="0">
                  <a:solidFill>
                    <a:prstClr val="white"/>
                  </a:solidFill>
                  <a:latin typeface="Book Antiqua" panose="02040602050305030304" pitchFamily="18" charset="0"/>
                </a:endParaRPr>
              </a:p>
            </p:txBody>
          </p:sp>
        </p:grpSp>
        <p:sp>
          <p:nvSpPr>
            <p:cNvPr id="36" name="TextBox 35"/>
            <p:cNvSpPr txBox="1"/>
            <p:nvPr/>
          </p:nvSpPr>
          <p:spPr>
            <a:xfrm>
              <a:off x="2798442" y="3932404"/>
              <a:ext cx="1199456" cy="400110"/>
            </a:xfrm>
            <a:prstGeom prst="rect">
              <a:avLst/>
            </a:prstGeom>
            <a:noFill/>
          </p:spPr>
          <p:txBody>
            <a:bodyPr wrap="square" rtlCol="0">
              <a:spAutoFit/>
            </a:bodyPr>
            <a:lstStyle/>
            <a:p>
              <a:pPr algn="ctr">
                <a:defRPr/>
              </a:pPr>
              <a:r>
                <a:rPr lang="en-US" sz="2000" kern="0" dirty="0">
                  <a:solidFill>
                    <a:prstClr val="black"/>
                  </a:solidFill>
                  <a:latin typeface="Book Antiqua" panose="02040602050305030304" pitchFamily="18" charset="0"/>
                </a:rPr>
                <a:t>Phase II</a:t>
              </a:r>
            </a:p>
          </p:txBody>
        </p:sp>
        <p:sp>
          <p:nvSpPr>
            <p:cNvPr id="40" name="TextBox 39"/>
            <p:cNvSpPr txBox="1"/>
            <p:nvPr/>
          </p:nvSpPr>
          <p:spPr>
            <a:xfrm>
              <a:off x="4173415" y="3570982"/>
              <a:ext cx="4273062" cy="1077218"/>
            </a:xfrm>
            <a:prstGeom prst="rect">
              <a:avLst/>
            </a:prstGeom>
            <a:noFill/>
          </p:spPr>
          <p:txBody>
            <a:bodyPr wrap="square" rtlCol="0">
              <a:spAutoFit/>
            </a:bodyPr>
            <a:lstStyle/>
            <a:p>
              <a:pPr>
                <a:defRPr/>
              </a:pPr>
              <a:r>
                <a:rPr lang="en-US" sz="1600" kern="0" dirty="0">
                  <a:solidFill>
                    <a:prstClr val="black"/>
                  </a:solidFill>
                  <a:latin typeface="Book Antiqua" panose="02040602050305030304" pitchFamily="18" charset="0"/>
                </a:rPr>
                <a:t>Define Organizational Direction &amp; Goals:</a:t>
              </a:r>
            </a:p>
            <a:p>
              <a:pPr marL="228600" indent="-228600">
                <a:buFont typeface="Arial" panose="020B0604020202020204" pitchFamily="34" charset="0"/>
                <a:buChar char="•"/>
                <a:defRPr/>
              </a:pPr>
              <a:r>
                <a:rPr lang="en-US" sz="1600" kern="0" dirty="0">
                  <a:solidFill>
                    <a:prstClr val="black"/>
                  </a:solidFill>
                  <a:latin typeface="Book Antiqua" panose="02040602050305030304" pitchFamily="18" charset="0"/>
                </a:rPr>
                <a:t>WCHD Mission, Vision and Values</a:t>
              </a:r>
            </a:p>
            <a:p>
              <a:pPr marL="228600" indent="-228600">
                <a:buFont typeface="Arial" panose="020B0604020202020204" pitchFamily="34" charset="0"/>
                <a:buChar char="•"/>
                <a:defRPr/>
              </a:pPr>
              <a:r>
                <a:rPr lang="en-US" sz="1600" kern="0" dirty="0">
                  <a:solidFill>
                    <a:prstClr val="black"/>
                  </a:solidFill>
                  <a:latin typeface="Book Antiqua" panose="02040602050305030304" pitchFamily="18" charset="0"/>
                </a:rPr>
                <a:t>WCHD Strategic Direction</a:t>
              </a:r>
            </a:p>
            <a:p>
              <a:pPr marL="228600" indent="-228600">
                <a:buFont typeface="Arial" panose="020B0604020202020204" pitchFamily="34" charset="0"/>
                <a:buChar char="•"/>
                <a:defRPr/>
              </a:pPr>
              <a:r>
                <a:rPr lang="en-US" sz="1600" kern="0" dirty="0">
                  <a:solidFill>
                    <a:prstClr val="black"/>
                  </a:solidFill>
                  <a:latin typeface="Book Antiqua" panose="02040602050305030304" pitchFamily="18" charset="0"/>
                </a:rPr>
                <a:t>WCHD Goals</a:t>
              </a:r>
            </a:p>
          </p:txBody>
        </p:sp>
      </p:grpSp>
      <p:grpSp>
        <p:nvGrpSpPr>
          <p:cNvPr id="4" name="Group 3"/>
          <p:cNvGrpSpPr/>
          <p:nvPr/>
        </p:nvGrpSpPr>
        <p:grpSpPr>
          <a:xfrm>
            <a:off x="1562100" y="4272116"/>
            <a:ext cx="7200900" cy="2281084"/>
            <a:chOff x="1562100" y="4272116"/>
            <a:chExt cx="7200900" cy="2281084"/>
          </a:xfrm>
        </p:grpSpPr>
        <p:sp>
          <p:nvSpPr>
            <p:cNvPr id="30" name="Rectangle 29"/>
            <p:cNvSpPr/>
            <p:nvPr/>
          </p:nvSpPr>
          <p:spPr>
            <a:xfrm>
              <a:off x="3302977" y="4980039"/>
              <a:ext cx="5380892" cy="1573161"/>
            </a:xfrm>
            <a:prstGeom prst="rect">
              <a:avLst/>
            </a:prstGeom>
            <a:gradFill>
              <a:gsLst>
                <a:gs pos="0">
                  <a:srgbClr val="EEECE1">
                    <a:lumMod val="75000"/>
                  </a:srgbClr>
                </a:gs>
                <a:gs pos="50000">
                  <a:srgbClr val="EEECE1">
                    <a:lumMod val="90000"/>
                  </a:srgbClr>
                </a:gs>
                <a:gs pos="100000">
                  <a:sysClr val="window" lastClr="FFFFFF"/>
                </a:gs>
              </a:gsLst>
              <a:lin ang="10800000" scaled="1"/>
            </a:gradFill>
            <a:ln w="25400" cap="flat" cmpd="sng" algn="ctr">
              <a:solidFill>
                <a:srgbClr val="EEECE1">
                  <a:lumMod val="50000"/>
                </a:srgbClr>
              </a:solidFill>
              <a:prstDash val="solid"/>
            </a:ln>
            <a:effectLst>
              <a:outerShdw blurRad="139700" dist="38100" sx="101000" sy="101000" algn="l" rotWithShape="0">
                <a:prstClr val="black">
                  <a:alpha val="40000"/>
                </a:prstClr>
              </a:outerShdw>
            </a:effectLst>
          </p:spPr>
          <p:txBody>
            <a:bodyPr rtlCol="0" anchor="ctr"/>
            <a:lstStyle/>
            <a:p>
              <a:pPr algn="ctr">
                <a:defRPr/>
              </a:pPr>
              <a:endParaRPr lang="en-US" sz="1600" kern="0" dirty="0">
                <a:solidFill>
                  <a:prstClr val="white"/>
                </a:solidFill>
                <a:latin typeface="Book Antiqua" panose="02040602050305030304" pitchFamily="18" charset="0"/>
              </a:endParaRPr>
            </a:p>
          </p:txBody>
        </p:sp>
        <p:grpSp>
          <p:nvGrpSpPr>
            <p:cNvPr id="33" name="Group 20"/>
            <p:cNvGrpSpPr/>
            <p:nvPr/>
          </p:nvGrpSpPr>
          <p:grpSpPr>
            <a:xfrm>
              <a:off x="1562100" y="4272116"/>
              <a:ext cx="2453054" cy="2123768"/>
              <a:chOff x="1752600" y="4191000"/>
              <a:chExt cx="2362200" cy="2057400"/>
            </a:xfrm>
          </p:grpSpPr>
          <p:sp>
            <p:nvSpPr>
              <p:cNvPr id="44" name="Freeform 43"/>
              <p:cNvSpPr/>
              <p:nvPr/>
            </p:nvSpPr>
            <p:spPr>
              <a:xfrm flipV="1">
                <a:off x="1752600" y="4191000"/>
                <a:ext cx="1239253" cy="1900990"/>
              </a:xfrm>
              <a:custGeom>
                <a:avLst/>
                <a:gdLst>
                  <a:gd name="connsiteX0" fmla="*/ 1239253 w 1239253"/>
                  <a:gd name="connsiteY0" fmla="*/ 0 h 1900990"/>
                  <a:gd name="connsiteX1" fmla="*/ 1227221 w 1239253"/>
                  <a:gd name="connsiteY1" fmla="*/ 854242 h 1900990"/>
                  <a:gd name="connsiteX2" fmla="*/ 0 w 1239253"/>
                  <a:gd name="connsiteY2" fmla="*/ 1900990 h 1900990"/>
                  <a:gd name="connsiteX3" fmla="*/ 1239253 w 1239253"/>
                  <a:gd name="connsiteY3" fmla="*/ 0 h 1900990"/>
                </a:gdLst>
                <a:ahLst/>
                <a:cxnLst>
                  <a:cxn ang="0">
                    <a:pos x="connsiteX0" y="connsiteY0"/>
                  </a:cxn>
                  <a:cxn ang="0">
                    <a:pos x="connsiteX1" y="connsiteY1"/>
                  </a:cxn>
                  <a:cxn ang="0">
                    <a:pos x="connsiteX2" y="connsiteY2"/>
                  </a:cxn>
                  <a:cxn ang="0">
                    <a:pos x="connsiteX3" y="connsiteY3"/>
                  </a:cxn>
                </a:cxnLst>
                <a:rect l="l" t="t" r="r" b="b"/>
                <a:pathLst>
                  <a:path w="1239253" h="1900990">
                    <a:moveTo>
                      <a:pt x="1239253" y="0"/>
                    </a:moveTo>
                    <a:lnTo>
                      <a:pt x="1227221" y="854242"/>
                    </a:lnTo>
                    <a:lnTo>
                      <a:pt x="0" y="1900990"/>
                    </a:lnTo>
                    <a:lnTo>
                      <a:pt x="1239253" y="0"/>
                    </a:lnTo>
                    <a:close/>
                  </a:path>
                </a:pathLst>
              </a:custGeom>
              <a:gradFill>
                <a:gsLst>
                  <a:gs pos="0">
                    <a:srgbClr val="EEECE1">
                      <a:lumMod val="75000"/>
                    </a:srgbClr>
                  </a:gs>
                  <a:gs pos="50000">
                    <a:srgbClr val="EEECE1">
                      <a:lumMod val="50000"/>
                    </a:srgbClr>
                  </a:gs>
                  <a:gs pos="100000">
                    <a:srgbClr val="EEECE1">
                      <a:lumMod val="50000"/>
                    </a:srgbClr>
                  </a:gs>
                </a:gsLst>
                <a:lin ang="0" scaled="1"/>
              </a:gradFill>
              <a:ln w="25400" cap="flat" cmpd="sng" algn="ctr">
                <a:solidFill>
                  <a:srgbClr val="EEECE1">
                    <a:lumMod val="50000"/>
                  </a:srgbClr>
                </a:solidFill>
                <a:prstDash val="solid"/>
              </a:ln>
              <a:effectLst/>
            </p:spPr>
            <p:txBody>
              <a:bodyPr rtlCol="0" anchor="ctr"/>
              <a:lstStyle/>
              <a:p>
                <a:pPr algn="ctr">
                  <a:defRPr/>
                </a:pPr>
                <a:endParaRPr lang="en-US" sz="1600" kern="0" dirty="0">
                  <a:solidFill>
                    <a:prstClr val="white"/>
                  </a:solidFill>
                  <a:latin typeface="Book Antiqua" panose="02040602050305030304" pitchFamily="18" charset="0"/>
                </a:endParaRPr>
              </a:p>
            </p:txBody>
          </p:sp>
          <p:sp>
            <p:nvSpPr>
              <p:cNvPr id="45" name="Rounded Rectangle 44"/>
              <p:cNvSpPr>
                <a:spLocks noChangeAspect="1"/>
              </p:cNvSpPr>
              <p:nvPr/>
            </p:nvSpPr>
            <p:spPr>
              <a:xfrm>
                <a:off x="2895600" y="5029200"/>
                <a:ext cx="1219200" cy="1219200"/>
              </a:xfrm>
              <a:prstGeom prst="roundRect">
                <a:avLst/>
              </a:prstGeom>
              <a:solidFill>
                <a:sysClr val="window" lastClr="FFFFFF"/>
              </a:solidFill>
              <a:ln w="25400" cap="flat" cmpd="sng" algn="ctr">
                <a:solidFill>
                  <a:srgbClr val="EEECE1">
                    <a:lumMod val="50000"/>
                  </a:srgbClr>
                </a:solidFill>
                <a:prstDash val="solid"/>
              </a:ln>
              <a:effectLst/>
              <a:scene3d>
                <a:camera prst="orthographicFront"/>
                <a:lightRig rig="threePt" dir="t"/>
              </a:scene3d>
              <a:sp3d>
                <a:bevelT/>
              </a:sp3d>
            </p:spPr>
            <p:txBody>
              <a:bodyPr rtlCol="0" anchor="ctr"/>
              <a:lstStyle/>
              <a:p>
                <a:pPr algn="ctr">
                  <a:defRPr/>
                </a:pPr>
                <a:endParaRPr lang="en-US" sz="1600" kern="0" dirty="0">
                  <a:solidFill>
                    <a:prstClr val="white"/>
                  </a:solidFill>
                  <a:latin typeface="Book Antiqua" panose="02040602050305030304" pitchFamily="18" charset="0"/>
                </a:endParaRPr>
              </a:p>
            </p:txBody>
          </p:sp>
        </p:grpSp>
        <p:sp>
          <p:nvSpPr>
            <p:cNvPr id="39" name="TextBox 38"/>
            <p:cNvSpPr txBox="1"/>
            <p:nvPr/>
          </p:nvSpPr>
          <p:spPr>
            <a:xfrm>
              <a:off x="2760366" y="5619690"/>
              <a:ext cx="1232178" cy="400110"/>
            </a:xfrm>
            <a:prstGeom prst="rect">
              <a:avLst/>
            </a:prstGeom>
            <a:noFill/>
          </p:spPr>
          <p:txBody>
            <a:bodyPr wrap="square" rtlCol="0">
              <a:spAutoFit/>
            </a:bodyPr>
            <a:lstStyle/>
            <a:p>
              <a:pPr algn="ctr">
                <a:defRPr/>
              </a:pPr>
              <a:r>
                <a:rPr lang="en-US" sz="2000" kern="0" dirty="0">
                  <a:solidFill>
                    <a:prstClr val="black"/>
                  </a:solidFill>
                  <a:latin typeface="Book Antiqua" panose="02040602050305030304" pitchFamily="18" charset="0"/>
                </a:rPr>
                <a:t>Phase III</a:t>
              </a:r>
            </a:p>
          </p:txBody>
        </p:sp>
        <p:sp>
          <p:nvSpPr>
            <p:cNvPr id="41" name="TextBox 40"/>
            <p:cNvSpPr txBox="1"/>
            <p:nvPr/>
          </p:nvSpPr>
          <p:spPr>
            <a:xfrm>
              <a:off x="4173415" y="5247382"/>
              <a:ext cx="4589585" cy="1077218"/>
            </a:xfrm>
            <a:prstGeom prst="rect">
              <a:avLst/>
            </a:prstGeom>
            <a:noFill/>
          </p:spPr>
          <p:txBody>
            <a:bodyPr wrap="square" rtlCol="0">
              <a:spAutoFit/>
            </a:bodyPr>
            <a:lstStyle/>
            <a:p>
              <a:pPr>
                <a:defRPr/>
              </a:pPr>
              <a:r>
                <a:rPr lang="en-US" sz="1600" kern="0" dirty="0">
                  <a:solidFill>
                    <a:prstClr val="black"/>
                  </a:solidFill>
                  <a:latin typeface="Book Antiqua" panose="02040602050305030304" pitchFamily="18" charset="0"/>
                </a:rPr>
                <a:t>Develop Strategies &amp; Implementation Plan:</a:t>
              </a:r>
            </a:p>
            <a:p>
              <a:pPr marL="228600" indent="-228600">
                <a:buFont typeface="Arial" panose="020B0604020202020204" pitchFamily="34" charset="0"/>
                <a:buChar char="•"/>
                <a:defRPr/>
              </a:pPr>
              <a:r>
                <a:rPr lang="en-US" sz="1600" kern="0" dirty="0">
                  <a:solidFill>
                    <a:prstClr val="black"/>
                  </a:solidFill>
                  <a:latin typeface="Book Antiqua" panose="02040602050305030304" pitchFamily="18" charset="0"/>
                </a:rPr>
                <a:t>WCHD Strategies</a:t>
              </a:r>
            </a:p>
            <a:p>
              <a:pPr marL="228600" indent="-228600">
                <a:buFont typeface="Arial" panose="020B0604020202020204" pitchFamily="34" charset="0"/>
                <a:buChar char="•"/>
                <a:defRPr/>
              </a:pPr>
              <a:r>
                <a:rPr lang="en-US" sz="1600" kern="0" dirty="0">
                  <a:solidFill>
                    <a:prstClr val="black"/>
                  </a:solidFill>
                  <a:latin typeface="Book Antiqua" panose="02040602050305030304" pitchFamily="18" charset="0"/>
                </a:rPr>
                <a:t>Implementation Plan </a:t>
              </a:r>
              <a:r>
                <a:rPr lang="en-US" sz="1200" kern="0" dirty="0">
                  <a:solidFill>
                    <a:prstClr val="black"/>
                  </a:solidFill>
                  <a:latin typeface="Book Antiqua" panose="02040602050305030304" pitchFamily="18" charset="0"/>
                </a:rPr>
                <a:t>(including tactics &amp; timelines)</a:t>
              </a:r>
            </a:p>
            <a:p>
              <a:pPr marL="228600" indent="-228600">
                <a:buFont typeface="Arial" panose="020B0604020202020204" pitchFamily="34" charset="0"/>
                <a:buChar char="•"/>
                <a:defRPr/>
              </a:pPr>
              <a:r>
                <a:rPr lang="en-US" sz="1600" kern="0" dirty="0">
                  <a:solidFill>
                    <a:prstClr val="black"/>
                  </a:solidFill>
                  <a:latin typeface="Book Antiqua" panose="02040602050305030304" pitchFamily="18" charset="0"/>
                </a:rPr>
                <a:t>Final WCHD Strategic Plan</a:t>
              </a:r>
            </a:p>
          </p:txBody>
        </p:sp>
      </p:grpSp>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Planning Process Components</a:t>
            </a:r>
            <a:endParaRPr lang="en-US" dirty="0"/>
          </a:p>
        </p:txBody>
      </p:sp>
      <p:grpSp>
        <p:nvGrpSpPr>
          <p:cNvPr id="34" name="Group 17"/>
          <p:cNvGrpSpPr/>
          <p:nvPr/>
        </p:nvGrpSpPr>
        <p:grpSpPr>
          <a:xfrm>
            <a:off x="533400" y="3249561"/>
            <a:ext cx="1820008" cy="1809135"/>
            <a:chOff x="762000" y="3200400"/>
            <a:chExt cx="1752600" cy="1752600"/>
          </a:xfrm>
          <a:effectLst/>
        </p:grpSpPr>
        <p:sp>
          <p:nvSpPr>
            <p:cNvPr id="42" name="Rounded Rectangle 41"/>
            <p:cNvSpPr/>
            <p:nvPr/>
          </p:nvSpPr>
          <p:spPr>
            <a:xfrm>
              <a:off x="762000" y="3200400"/>
              <a:ext cx="1752600" cy="175260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25400" cap="flat" cmpd="sng" algn="ctr">
              <a:solidFill>
                <a:srgbClr val="EEECE1">
                  <a:lumMod val="50000"/>
                </a:srgbClr>
              </a:solidFill>
              <a:prstDash val="solid"/>
            </a:ln>
            <a:effectLst/>
            <a:scene3d>
              <a:camera prst="orthographicFront"/>
              <a:lightRig rig="threePt" dir="t"/>
            </a:scene3d>
            <a:sp3d>
              <a:bevelT/>
            </a:sp3d>
          </p:spPr>
          <p:txBody>
            <a:bodyPr rtlCol="0" anchor="ctr"/>
            <a:lstStyle/>
            <a:p>
              <a:pPr algn="ctr">
                <a:defRPr/>
              </a:pPr>
              <a:endParaRPr lang="en-US" sz="1600" kern="0" dirty="0">
                <a:solidFill>
                  <a:prstClr val="white"/>
                </a:solidFill>
                <a:latin typeface="Book Antiqua" panose="02040602050305030304" pitchFamily="18" charset="0"/>
              </a:endParaRPr>
            </a:p>
          </p:txBody>
        </p:sp>
        <p:sp>
          <p:nvSpPr>
            <p:cNvPr id="43" name="Rounded Rectangle 42"/>
            <p:cNvSpPr>
              <a:spLocks noChangeAspect="1"/>
            </p:cNvSpPr>
            <p:nvPr/>
          </p:nvSpPr>
          <p:spPr>
            <a:xfrm>
              <a:off x="883920" y="3322320"/>
              <a:ext cx="1508760" cy="1508760"/>
            </a:xfrm>
            <a:prstGeom prst="roundRect">
              <a:avLst/>
            </a:prstGeom>
            <a:solidFill>
              <a:srgbClr val="EEECE1">
                <a:lumMod val="75000"/>
              </a:srgbClr>
            </a:solidFill>
            <a:ln w="25400" cap="flat" cmpd="sng" algn="ctr">
              <a:solidFill>
                <a:srgbClr val="EEECE1">
                  <a:lumMod val="50000"/>
                </a:srgbClr>
              </a:solidFill>
              <a:prstDash val="solid"/>
            </a:ln>
            <a:effectLst/>
            <a:scene3d>
              <a:camera prst="orthographicFront"/>
              <a:lightRig rig="threePt" dir="t"/>
            </a:scene3d>
            <a:sp3d>
              <a:bevelT/>
            </a:sp3d>
          </p:spPr>
          <p:txBody>
            <a:bodyPr rtlCol="0" anchor="ctr"/>
            <a:lstStyle/>
            <a:p>
              <a:pPr algn="ctr">
                <a:defRPr/>
              </a:pPr>
              <a:endParaRPr lang="en-US" sz="1600" kern="0" dirty="0">
                <a:solidFill>
                  <a:prstClr val="white"/>
                </a:solidFill>
                <a:latin typeface="Book Antiqua" panose="02040602050305030304" pitchFamily="18" charset="0"/>
              </a:endParaRPr>
            </a:p>
          </p:txBody>
        </p:sp>
      </p:grpSp>
      <p:sp>
        <p:nvSpPr>
          <p:cNvPr id="37" name="TextBox 36"/>
          <p:cNvSpPr txBox="1"/>
          <p:nvPr/>
        </p:nvSpPr>
        <p:spPr>
          <a:xfrm>
            <a:off x="770792" y="3642852"/>
            <a:ext cx="1345223" cy="1048426"/>
          </a:xfrm>
          <a:prstGeom prst="rect">
            <a:avLst/>
          </a:prstGeom>
          <a:noFill/>
        </p:spPr>
        <p:txBody>
          <a:bodyPr wrap="square" rtlCol="0">
            <a:spAutoFit/>
          </a:bodyPr>
          <a:lstStyle/>
          <a:p>
            <a:pPr algn="ctr">
              <a:defRPr/>
            </a:pPr>
            <a:r>
              <a:rPr lang="en-US" sz="2000" kern="0" dirty="0">
                <a:solidFill>
                  <a:prstClr val="black"/>
                </a:solidFill>
                <a:latin typeface="Book Antiqua" panose="02040602050305030304" pitchFamily="18" charset="0"/>
              </a:rPr>
              <a:t>WCHD Strategic Plan</a:t>
            </a:r>
          </a:p>
        </p:txBody>
      </p:sp>
    </p:spTree>
    <p:extLst>
      <p:ext uri="{BB962C8B-B14F-4D97-AF65-F5344CB8AC3E}">
        <p14:creationId xmlns:p14="http://schemas.microsoft.com/office/powerpoint/2010/main" val="31803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External Opportunities and Threats</a:t>
            </a:r>
            <a:endParaRPr lang="en-US"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713" y="1573306"/>
            <a:ext cx="7481887" cy="4646613"/>
          </a:xfrm>
          <a:prstGeom prst="roundRect">
            <a:avLst>
              <a:gd name="adj" fmla="val 10590"/>
            </a:avLst>
          </a:prstGeom>
          <a:ln>
            <a:noFill/>
          </a:ln>
          <a:effectLst>
            <a:outerShdw blurRad="152400" dist="12000" dir="900000" sy="98000" kx="110000" ky="200000" algn="tl" rotWithShape="0">
              <a:srgbClr val="000000">
                <a:alpha val="30000"/>
              </a:srgbClr>
            </a:outerShdw>
          </a:effectLst>
          <a:scene3d>
            <a:camera prst="orthographicFront"/>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Table 15"/>
          <p:cNvGraphicFramePr>
            <a:graphicFrameLocks noGrp="1"/>
          </p:cNvGraphicFramePr>
          <p:nvPr>
            <p:extLst>
              <p:ext uri="{D42A27DB-BD31-4B8C-83A1-F6EECF244321}">
                <p14:modId xmlns:p14="http://schemas.microsoft.com/office/powerpoint/2010/main" val="1089593781"/>
              </p:ext>
            </p:extLst>
          </p:nvPr>
        </p:nvGraphicFramePr>
        <p:xfrm>
          <a:off x="1660842" y="1612887"/>
          <a:ext cx="3741579" cy="4403291"/>
        </p:xfrm>
        <a:graphic>
          <a:graphicData uri="http://schemas.openxmlformats.org/drawingml/2006/table">
            <a:tbl>
              <a:tblPr firstRow="1" bandRow="1">
                <a:tableStyleId>{073A0DAA-6AF3-43AB-8588-CEC1D06C72B9}</a:tableStyleId>
              </a:tblPr>
              <a:tblGrid>
                <a:gridCol w="3741579"/>
              </a:tblGrid>
              <a:tr h="416507">
                <a:tc>
                  <a:txBody>
                    <a:bodyPr/>
                    <a:lstStyle/>
                    <a:p>
                      <a:pPr algn="ctr"/>
                      <a:r>
                        <a:rPr lang="en-US" sz="2000" dirty="0" smtClean="0">
                          <a:latin typeface="+mj-lt"/>
                        </a:rPr>
                        <a:t> External Opportunities</a:t>
                      </a:r>
                      <a:endParaRPr lang="en-US" sz="2000" dirty="0">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52400">
                <a:tc>
                  <a:txBody>
                    <a:bodyPr/>
                    <a:lstStyle/>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600" dirty="0" smtClean="0">
                        <a:latin typeface="+mj-lt"/>
                      </a:endParaRPr>
                    </a:p>
                  </a:txBody>
                  <a:tcPr marL="1828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21920">
                <a:tc>
                  <a:txBody>
                    <a:bodyPr/>
                    <a:lstStyle/>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latin typeface="+mj-lt"/>
                        </a:rPr>
                        <a:t>Federal/State</a:t>
                      </a:r>
                      <a:r>
                        <a:rPr lang="en-US" sz="1600" baseline="0" dirty="0" smtClean="0">
                          <a:latin typeface="+mj-lt"/>
                        </a:rPr>
                        <a:t>  Legislative/Policy Changes</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Increasing community partnerships</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Services for 65+ population/other fee-for-service</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Population growth (incl. those in poverty)</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Drug abuse/treatment</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Chronic disease management</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Child wellness</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latin typeface="+mj-lt"/>
                        </a:rPr>
                        <a:t>Emerging</a:t>
                      </a:r>
                      <a:r>
                        <a:rPr lang="en-US" sz="1600" baseline="0" dirty="0" smtClean="0">
                          <a:latin typeface="+mj-lt"/>
                        </a:rPr>
                        <a:t> disease</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Connecting to resources</a:t>
                      </a:r>
                      <a:endParaRPr lang="en-US" sz="1600" dirty="0" smtClean="0">
                        <a:latin typeface="+mj-lt"/>
                      </a:endParaRPr>
                    </a:p>
                  </a:txBody>
                  <a:tcPr marL="1828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525812555"/>
              </p:ext>
            </p:extLst>
          </p:nvPr>
        </p:nvGraphicFramePr>
        <p:xfrm>
          <a:off x="5257800" y="1636313"/>
          <a:ext cx="3741579" cy="3960836"/>
        </p:xfrm>
        <a:graphic>
          <a:graphicData uri="http://schemas.openxmlformats.org/drawingml/2006/table">
            <a:tbl>
              <a:tblPr firstRow="1" bandRow="1">
                <a:tableStyleId>{073A0DAA-6AF3-43AB-8588-CEC1D06C72B9}</a:tableStyleId>
              </a:tblPr>
              <a:tblGrid>
                <a:gridCol w="3741579"/>
              </a:tblGrid>
              <a:tr h="416507">
                <a:tc>
                  <a:txBody>
                    <a:bodyPr/>
                    <a:lstStyle/>
                    <a:p>
                      <a:pPr algn="ctr"/>
                      <a:r>
                        <a:rPr lang="en-US" sz="2000" baseline="0" dirty="0" smtClean="0">
                          <a:latin typeface="+mj-lt"/>
                        </a:rPr>
                        <a:t>External Threats</a:t>
                      </a:r>
                      <a:endParaRPr lang="en-US" sz="2000" dirty="0">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52400">
                <a:tc>
                  <a:txBody>
                    <a:bodyPr/>
                    <a:lstStyle/>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600" dirty="0" smtClean="0">
                        <a:latin typeface="+mj-lt"/>
                      </a:endParaRPr>
                    </a:p>
                  </a:txBody>
                  <a:tcPr marL="1828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21920">
                <a:tc>
                  <a:txBody>
                    <a:bodyPr/>
                    <a:lstStyle/>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latin typeface="+mj-lt"/>
                        </a:rPr>
                        <a:t>Opioid/Other Drug Epidemic</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latin typeface="+mj-lt"/>
                        </a:rPr>
                        <a:t>Federal/State</a:t>
                      </a:r>
                      <a:r>
                        <a:rPr lang="en-US" sz="1600" baseline="0" dirty="0" smtClean="0">
                          <a:latin typeface="+mj-lt"/>
                        </a:rPr>
                        <a:t>  Legislative/Policy Changes</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Funding</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Poverty/Homelessness</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Environmental issues</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latin typeface="+mj-lt"/>
                        </a:rPr>
                        <a:t>Unhealthy lifestyle/culture</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latin typeface="+mj-lt"/>
                        </a:rPr>
                        <a:t>Lack</a:t>
                      </a:r>
                      <a:r>
                        <a:rPr lang="en-US" sz="1600" baseline="0" dirty="0" smtClean="0">
                          <a:latin typeface="+mj-lt"/>
                        </a:rPr>
                        <a:t> of post-high school education/workforce availability</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600" dirty="0" smtClean="0">
                        <a:latin typeface="+mj-lt"/>
                      </a:endParaRPr>
                    </a:p>
                  </a:txBody>
                  <a:tcPr marL="1828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7833">
                <a:tc>
                  <a:txBody>
                    <a:bodyPr/>
                    <a:lstStyle/>
                    <a:p>
                      <a:endParaRPr lang="en-US" sz="1600" dirty="0">
                        <a:latin typeface="+mj-lt"/>
                      </a:endParaRPr>
                    </a:p>
                  </a:txBody>
                  <a:tcPr marL="1828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361232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68"/>
          <p:cNvSpPr txBox="1">
            <a:spLocks noChangeArrowheads="1"/>
          </p:cNvSpPr>
          <p:nvPr/>
        </p:nvSpPr>
        <p:spPr bwMode="auto">
          <a:xfrm>
            <a:off x="598488" y="4157246"/>
            <a:ext cx="2754312" cy="338554"/>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20000"/>
              </a:spcBef>
            </a:pPr>
            <a:r>
              <a:rPr lang="en-US" sz="1600" b="1" dirty="0" smtClean="0">
                <a:solidFill>
                  <a:srgbClr val="000000"/>
                </a:solidFill>
                <a:latin typeface="Book Antiqua"/>
              </a:rPr>
              <a:t>External Opportunities</a:t>
            </a:r>
            <a:endParaRPr lang="en-US" sz="1600" b="1" dirty="0">
              <a:solidFill>
                <a:srgbClr val="000000"/>
              </a:solidFill>
              <a:latin typeface="Book Antiqua"/>
            </a:endParaRPr>
          </a:p>
        </p:txBody>
      </p:sp>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Strategic Position Matrix</a:t>
            </a:r>
            <a:endParaRPr lang="en-US" dirty="0"/>
          </a:p>
        </p:txBody>
      </p:sp>
      <p:sp>
        <p:nvSpPr>
          <p:cNvPr id="6" name="Text Box 268"/>
          <p:cNvSpPr txBox="1">
            <a:spLocks noChangeArrowheads="1"/>
          </p:cNvSpPr>
          <p:nvPr/>
        </p:nvSpPr>
        <p:spPr bwMode="auto">
          <a:xfrm>
            <a:off x="381000" y="2590800"/>
            <a:ext cx="3505200" cy="2234458"/>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marL="285750" indent="-285750" eaLnBrk="1" hangingPunct="1">
              <a:spcBef>
                <a:spcPct val="20000"/>
              </a:spcBef>
              <a:buFont typeface="Arial" pitchFamily="34" charset="0"/>
              <a:buChar char="•"/>
              <a:defRPr/>
            </a:pPr>
            <a:r>
              <a:rPr lang="en-US" sz="1200" dirty="0">
                <a:solidFill>
                  <a:srgbClr val="000000"/>
                </a:solidFill>
                <a:latin typeface="Book Antiqua"/>
              </a:rPr>
              <a:t>Federal/State  Legislative/Policy Changes</a:t>
            </a:r>
          </a:p>
          <a:p>
            <a:pPr marL="285750" indent="-285750" eaLnBrk="1" hangingPunct="1">
              <a:spcBef>
                <a:spcPct val="20000"/>
              </a:spcBef>
              <a:buFont typeface="Arial" pitchFamily="34" charset="0"/>
              <a:buChar char="•"/>
              <a:defRPr/>
            </a:pPr>
            <a:r>
              <a:rPr lang="en-US" sz="1200" dirty="0">
                <a:solidFill>
                  <a:srgbClr val="000000"/>
                </a:solidFill>
                <a:latin typeface="Book Antiqua"/>
              </a:rPr>
              <a:t>Increasing community partnerships</a:t>
            </a:r>
          </a:p>
          <a:p>
            <a:pPr marL="285750" indent="-285750" eaLnBrk="1" hangingPunct="1">
              <a:spcBef>
                <a:spcPct val="20000"/>
              </a:spcBef>
              <a:buFont typeface="Arial" pitchFamily="34" charset="0"/>
              <a:buChar char="•"/>
              <a:defRPr/>
            </a:pPr>
            <a:r>
              <a:rPr lang="en-US" sz="1200" dirty="0">
                <a:solidFill>
                  <a:srgbClr val="000000"/>
                </a:solidFill>
                <a:latin typeface="Book Antiqua"/>
              </a:rPr>
              <a:t>Services for 65+ population/other fee-for-service</a:t>
            </a:r>
          </a:p>
          <a:p>
            <a:pPr marL="285750" indent="-285750" eaLnBrk="1" hangingPunct="1">
              <a:spcBef>
                <a:spcPct val="20000"/>
              </a:spcBef>
              <a:buFont typeface="Arial" pitchFamily="34" charset="0"/>
              <a:buChar char="•"/>
              <a:defRPr/>
            </a:pPr>
            <a:r>
              <a:rPr lang="en-US" sz="1200" dirty="0">
                <a:solidFill>
                  <a:srgbClr val="000000"/>
                </a:solidFill>
                <a:latin typeface="Book Antiqua"/>
              </a:rPr>
              <a:t>Population growth (incl. those in poverty)</a:t>
            </a:r>
          </a:p>
          <a:p>
            <a:pPr marL="285750" indent="-285750" eaLnBrk="1" hangingPunct="1">
              <a:spcBef>
                <a:spcPct val="20000"/>
              </a:spcBef>
              <a:buFont typeface="Arial" pitchFamily="34" charset="0"/>
              <a:buChar char="•"/>
              <a:defRPr/>
            </a:pPr>
            <a:r>
              <a:rPr lang="en-US" sz="1200" dirty="0">
                <a:solidFill>
                  <a:srgbClr val="000000"/>
                </a:solidFill>
                <a:latin typeface="Book Antiqua"/>
              </a:rPr>
              <a:t>Drug abuse/treatment</a:t>
            </a:r>
          </a:p>
          <a:p>
            <a:pPr marL="285750" indent="-285750" eaLnBrk="1" hangingPunct="1">
              <a:spcBef>
                <a:spcPct val="20000"/>
              </a:spcBef>
              <a:buFont typeface="Arial" pitchFamily="34" charset="0"/>
              <a:buChar char="•"/>
              <a:defRPr/>
            </a:pPr>
            <a:r>
              <a:rPr lang="en-US" sz="1200" dirty="0">
                <a:solidFill>
                  <a:srgbClr val="000000"/>
                </a:solidFill>
                <a:latin typeface="Book Antiqua"/>
              </a:rPr>
              <a:t>Chronic disease management</a:t>
            </a:r>
          </a:p>
          <a:p>
            <a:pPr marL="285750" indent="-285750" eaLnBrk="1" hangingPunct="1">
              <a:spcBef>
                <a:spcPct val="20000"/>
              </a:spcBef>
              <a:buFont typeface="Arial" pitchFamily="34" charset="0"/>
              <a:buChar char="•"/>
              <a:defRPr/>
            </a:pPr>
            <a:r>
              <a:rPr lang="en-US" sz="1200" dirty="0">
                <a:solidFill>
                  <a:srgbClr val="000000"/>
                </a:solidFill>
                <a:latin typeface="Book Antiqua"/>
              </a:rPr>
              <a:t>Child wellness</a:t>
            </a:r>
          </a:p>
          <a:p>
            <a:pPr marL="285750" indent="-285750" eaLnBrk="1" hangingPunct="1">
              <a:spcBef>
                <a:spcPct val="20000"/>
              </a:spcBef>
              <a:buFont typeface="Arial" pitchFamily="34" charset="0"/>
              <a:buChar char="•"/>
              <a:defRPr/>
            </a:pPr>
            <a:r>
              <a:rPr lang="en-US" sz="1200" dirty="0">
                <a:solidFill>
                  <a:srgbClr val="000000"/>
                </a:solidFill>
                <a:latin typeface="Book Antiqua"/>
              </a:rPr>
              <a:t>Emerging disease</a:t>
            </a:r>
          </a:p>
          <a:p>
            <a:pPr marL="285750" indent="-285750" eaLnBrk="1" hangingPunct="1">
              <a:spcBef>
                <a:spcPct val="20000"/>
              </a:spcBef>
              <a:buFont typeface="Arial" pitchFamily="34" charset="0"/>
              <a:buChar char="•"/>
              <a:defRPr/>
            </a:pPr>
            <a:r>
              <a:rPr lang="en-US" sz="1200" dirty="0">
                <a:solidFill>
                  <a:srgbClr val="000000"/>
                </a:solidFill>
                <a:latin typeface="Book Antiqua"/>
              </a:rPr>
              <a:t>Connecting to </a:t>
            </a:r>
            <a:r>
              <a:rPr lang="en-US" sz="1200" dirty="0" smtClean="0">
                <a:solidFill>
                  <a:srgbClr val="000000"/>
                </a:solidFill>
                <a:latin typeface="Book Antiqua"/>
              </a:rPr>
              <a:t>resources</a:t>
            </a:r>
            <a:endParaRPr lang="en-US" sz="1200" dirty="0">
              <a:solidFill>
                <a:srgbClr val="000000"/>
              </a:solidFill>
              <a:latin typeface="Book Antiqua"/>
            </a:endParaRPr>
          </a:p>
        </p:txBody>
      </p:sp>
      <p:sp>
        <p:nvSpPr>
          <p:cNvPr id="7" name="Text Box 268"/>
          <p:cNvSpPr txBox="1">
            <a:spLocks noChangeArrowheads="1"/>
          </p:cNvSpPr>
          <p:nvPr/>
        </p:nvSpPr>
        <p:spPr bwMode="auto">
          <a:xfrm>
            <a:off x="593833" y="5697012"/>
            <a:ext cx="2754312" cy="338554"/>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20000"/>
              </a:spcBef>
            </a:pPr>
            <a:r>
              <a:rPr lang="en-US" sz="1600" b="1" dirty="0" smtClean="0">
                <a:solidFill>
                  <a:srgbClr val="000000"/>
                </a:solidFill>
                <a:latin typeface="Book Antiqua"/>
              </a:rPr>
              <a:t>External Threats</a:t>
            </a:r>
            <a:endParaRPr lang="en-US" sz="1600" b="1" dirty="0">
              <a:solidFill>
                <a:srgbClr val="000000"/>
              </a:solidFill>
              <a:latin typeface="Book Antiqua"/>
            </a:endParaRPr>
          </a:p>
        </p:txBody>
      </p:sp>
      <p:sp>
        <p:nvSpPr>
          <p:cNvPr id="8" name="Text Box 268"/>
          <p:cNvSpPr txBox="1">
            <a:spLocks noChangeArrowheads="1"/>
          </p:cNvSpPr>
          <p:nvPr/>
        </p:nvSpPr>
        <p:spPr bwMode="auto">
          <a:xfrm>
            <a:off x="3886200" y="2514600"/>
            <a:ext cx="2209800" cy="338554"/>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Bef>
                <a:spcPct val="20000"/>
              </a:spcBef>
            </a:pPr>
            <a:r>
              <a:rPr lang="en-US" sz="1600" b="1" dirty="0">
                <a:solidFill>
                  <a:srgbClr val="000000"/>
                </a:solidFill>
                <a:latin typeface="Book Antiqua"/>
              </a:rPr>
              <a:t>W</a:t>
            </a:r>
            <a:r>
              <a:rPr lang="en-US" sz="1600" b="1" dirty="0" smtClean="0">
                <a:solidFill>
                  <a:srgbClr val="000000"/>
                </a:solidFill>
                <a:latin typeface="Book Antiqua"/>
              </a:rPr>
              <a:t>CHD Strengths</a:t>
            </a:r>
            <a:endParaRPr lang="en-US" sz="1600" b="1" dirty="0">
              <a:solidFill>
                <a:srgbClr val="000000"/>
              </a:solidFill>
              <a:latin typeface="Book Antiqua"/>
            </a:endParaRPr>
          </a:p>
        </p:txBody>
      </p:sp>
      <p:sp>
        <p:nvSpPr>
          <p:cNvPr id="9" name="Text Box 268"/>
          <p:cNvSpPr txBox="1">
            <a:spLocks noChangeArrowheads="1"/>
          </p:cNvSpPr>
          <p:nvPr/>
        </p:nvSpPr>
        <p:spPr bwMode="auto">
          <a:xfrm>
            <a:off x="6477000" y="2514600"/>
            <a:ext cx="2209800" cy="338554"/>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Bef>
                <a:spcPct val="20000"/>
              </a:spcBef>
            </a:pPr>
            <a:r>
              <a:rPr lang="en-US" sz="1600" b="1" dirty="0">
                <a:solidFill>
                  <a:srgbClr val="000000"/>
                </a:solidFill>
                <a:latin typeface="Book Antiqua"/>
              </a:rPr>
              <a:t>W</a:t>
            </a:r>
            <a:r>
              <a:rPr lang="en-US" sz="1600" b="1" dirty="0" smtClean="0">
                <a:solidFill>
                  <a:srgbClr val="000000"/>
                </a:solidFill>
                <a:latin typeface="Book Antiqua"/>
              </a:rPr>
              <a:t>CHD Weaknesses</a:t>
            </a:r>
            <a:endParaRPr lang="en-US" sz="1600" b="1" dirty="0">
              <a:solidFill>
                <a:srgbClr val="000000"/>
              </a:solidFill>
              <a:latin typeface="Book Antiqua"/>
            </a:endParaRPr>
          </a:p>
        </p:txBody>
      </p:sp>
      <p:graphicFrame>
        <p:nvGraphicFramePr>
          <p:cNvPr id="14" name="Group 15"/>
          <p:cNvGraphicFramePr>
            <a:graphicFrameLocks noGrp="1"/>
          </p:cNvGraphicFramePr>
          <p:nvPr>
            <p:extLst>
              <p:ext uri="{D42A27DB-BD31-4B8C-83A1-F6EECF244321}">
                <p14:modId xmlns:p14="http://schemas.microsoft.com/office/powerpoint/2010/main" val="2744933188"/>
              </p:ext>
            </p:extLst>
          </p:nvPr>
        </p:nvGraphicFramePr>
        <p:xfrm>
          <a:off x="3962400" y="3657600"/>
          <a:ext cx="4724400" cy="2971800"/>
        </p:xfrm>
        <a:graphic>
          <a:graphicData uri="http://schemas.openxmlformats.org/drawingml/2006/table">
            <a:tbl>
              <a:tblPr/>
              <a:tblGrid>
                <a:gridCol w="2362200"/>
                <a:gridCol w="2362200"/>
              </a:tblGrid>
              <a:tr h="15240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Book Antiqua" pitchFamily="18" charset="0"/>
                        </a:rPr>
                        <a:t>Program Expansion or Development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Book Antiqua" pitchFamily="18" charset="0"/>
                        </a:rPr>
                        <a:t>(O/S)</a:t>
                      </a:r>
                      <a:endParaRPr kumimoji="0" lang="en-US" sz="1800" b="0" i="0" u="none" strike="noStrike" cap="none" normalizeH="0" baseline="0" dirty="0" smtClean="0">
                        <a:ln>
                          <a:noFill/>
                        </a:ln>
                        <a:solidFill>
                          <a:schemeClr val="tx1"/>
                        </a:solidFill>
                        <a:effectLst/>
                        <a:latin typeface="Book Antiqua"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Book Antiqua" pitchFamily="18" charset="0"/>
                        </a:rPr>
                        <a:t>Program Enhancement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Book Antiqua" pitchFamily="18" charset="0"/>
                        </a:rPr>
                        <a:t>(O/W)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7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Book Antiqua" pitchFamily="18" charset="0"/>
                        </a:rPr>
                        <a:t>Program Evaluation and Prioritization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Book Antiqua" pitchFamily="18" charset="0"/>
                        </a:rPr>
                        <a:t>(T/S)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Book Antiqua" pitchFamily="18" charset="0"/>
                        </a:rPr>
                        <a:t>Program Consolidation or Contraction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Book Antiqua" pitchFamily="18" charset="0"/>
                        </a:rPr>
                        <a:t>(T/W)</a:t>
                      </a:r>
                      <a:endParaRPr kumimoji="0" lang="en-US" sz="1800" b="0" i="0" u="none" strike="noStrike" cap="none" normalizeH="0" baseline="0" dirty="0" smtClean="0">
                        <a:ln>
                          <a:noFill/>
                        </a:ln>
                        <a:solidFill>
                          <a:schemeClr val="tx1"/>
                        </a:solidFill>
                        <a:effectLst/>
                        <a:latin typeface="Book Antiqua"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8" name="Text Box 30"/>
          <p:cNvSpPr txBox="1">
            <a:spLocks noChangeArrowheads="1"/>
          </p:cNvSpPr>
          <p:nvPr/>
        </p:nvSpPr>
        <p:spPr bwMode="auto">
          <a:xfrm>
            <a:off x="365234" y="1676400"/>
            <a:ext cx="32923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solidFill>
                  <a:srgbClr val="000000"/>
                </a:solidFill>
                <a:latin typeface="Book Antiqua" pitchFamily="18" charset="0"/>
              </a:rPr>
              <a:t>How is W</a:t>
            </a:r>
            <a:r>
              <a:rPr lang="en-US" dirty="0" smtClean="0">
                <a:solidFill>
                  <a:srgbClr val="000000"/>
                </a:solidFill>
                <a:latin typeface="Book Antiqua" pitchFamily="18" charset="0"/>
              </a:rPr>
              <a:t>CHD positioned </a:t>
            </a:r>
            <a:r>
              <a:rPr lang="en-US" dirty="0">
                <a:solidFill>
                  <a:srgbClr val="000000"/>
                </a:solidFill>
                <a:latin typeface="Book Antiqua" pitchFamily="18" charset="0"/>
              </a:rPr>
              <a:t>based on </a:t>
            </a:r>
            <a:r>
              <a:rPr lang="en-US" dirty="0" smtClean="0">
                <a:solidFill>
                  <a:srgbClr val="000000"/>
                </a:solidFill>
                <a:latin typeface="Book Antiqua" pitchFamily="18" charset="0"/>
              </a:rPr>
              <a:t>S.W.O.T. </a:t>
            </a:r>
            <a:r>
              <a:rPr lang="en-US" dirty="0">
                <a:solidFill>
                  <a:srgbClr val="000000"/>
                </a:solidFill>
                <a:latin typeface="Book Antiqua" pitchFamily="18" charset="0"/>
              </a:rPr>
              <a:t>analysis?</a:t>
            </a:r>
          </a:p>
        </p:txBody>
      </p:sp>
      <p:sp>
        <p:nvSpPr>
          <p:cNvPr id="11" name="Freeform 31"/>
          <p:cNvSpPr>
            <a:spLocks/>
          </p:cNvSpPr>
          <p:nvPr/>
        </p:nvSpPr>
        <p:spPr bwMode="auto">
          <a:xfrm rot="19924505">
            <a:off x="6014544" y="4605006"/>
            <a:ext cx="1081318" cy="990671"/>
          </a:xfrm>
          <a:custGeom>
            <a:avLst/>
            <a:gdLst>
              <a:gd name="T0" fmla="*/ 40817003 w 3884"/>
              <a:gd name="T1" fmla="*/ 88200701 h 1600"/>
              <a:gd name="T2" fmla="*/ 317464966 w 3884"/>
              <a:gd name="T3" fmla="*/ 94884451 h 1600"/>
              <a:gd name="T4" fmla="*/ 523611201 w 3884"/>
              <a:gd name="T5" fmla="*/ 57926703 h 1600"/>
              <a:gd name="T6" fmla="*/ 267302955 w 3884"/>
              <a:gd name="T7" fmla="*/ 8977373 h 1600"/>
              <a:gd name="T8" fmla="*/ 10169867 w 3884"/>
              <a:gd name="T9" fmla="*/ 47442354 h 1600"/>
              <a:gd name="T10" fmla="*/ 107333576 w 3884"/>
              <a:gd name="T11" fmla="*/ 70245963 h 1600"/>
              <a:gd name="T12" fmla="*/ 0 w 3884"/>
              <a:gd name="T13" fmla="*/ 47442354 h 1600"/>
              <a:gd name="T14" fmla="*/ 268127428 w 3884"/>
              <a:gd name="T15" fmla="*/ 4455921 h 1600"/>
              <a:gd name="T16" fmla="*/ 532956592 w 3884"/>
              <a:gd name="T17" fmla="*/ 57926703 h 1600"/>
              <a:gd name="T18" fmla="*/ 312792456 w 3884"/>
              <a:gd name="T19" fmla="*/ 99799094 h 1600"/>
              <a:gd name="T20" fmla="*/ 40817003 w 3884"/>
              <a:gd name="T21" fmla="*/ 88200701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06C245"/>
          </a:solidFill>
          <a:ln w="9525">
            <a:solidFill>
              <a:srgbClr val="06C245"/>
            </a:solidFill>
            <a:round/>
            <a:headEnd/>
            <a:tailEnd/>
          </a:ln>
        </p:spPr>
        <p:txBody>
          <a:bodyPr tIns="91440" bIns="91440" anchor="ctr"/>
          <a:lstStyle/>
          <a:p>
            <a:endParaRPr lang="en-US" dirty="0">
              <a:solidFill>
                <a:srgbClr val="000000"/>
              </a:solidFill>
            </a:endParaRPr>
          </a:p>
        </p:txBody>
      </p:sp>
      <p:sp>
        <p:nvSpPr>
          <p:cNvPr id="10" name="Text Box 268"/>
          <p:cNvSpPr txBox="1">
            <a:spLocks noChangeArrowheads="1"/>
          </p:cNvSpPr>
          <p:nvPr/>
        </p:nvSpPr>
        <p:spPr bwMode="auto">
          <a:xfrm>
            <a:off x="381000" y="5066740"/>
            <a:ext cx="3505200" cy="1791260"/>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marL="285750" indent="-285750" eaLnBrk="1" hangingPunct="1">
              <a:spcBef>
                <a:spcPct val="20000"/>
              </a:spcBef>
              <a:buFont typeface="Arial" pitchFamily="34" charset="0"/>
              <a:buChar char="•"/>
              <a:defRPr/>
            </a:pPr>
            <a:r>
              <a:rPr lang="en-US" sz="1200" dirty="0">
                <a:solidFill>
                  <a:srgbClr val="000000"/>
                </a:solidFill>
                <a:latin typeface="Book Antiqua"/>
              </a:rPr>
              <a:t>Opioid/Other Drug Epidemic</a:t>
            </a:r>
          </a:p>
          <a:p>
            <a:pPr marL="285750" indent="-285750" eaLnBrk="1" hangingPunct="1">
              <a:spcBef>
                <a:spcPct val="20000"/>
              </a:spcBef>
              <a:buFont typeface="Arial" pitchFamily="34" charset="0"/>
              <a:buChar char="•"/>
              <a:defRPr/>
            </a:pPr>
            <a:r>
              <a:rPr lang="en-US" sz="1200" dirty="0">
                <a:solidFill>
                  <a:srgbClr val="000000"/>
                </a:solidFill>
                <a:latin typeface="Book Antiqua"/>
              </a:rPr>
              <a:t>Federal/State  Legislative/Policy Changes</a:t>
            </a:r>
          </a:p>
          <a:p>
            <a:pPr marL="285750" indent="-285750" eaLnBrk="1" hangingPunct="1">
              <a:spcBef>
                <a:spcPct val="20000"/>
              </a:spcBef>
              <a:buFont typeface="Arial" pitchFamily="34" charset="0"/>
              <a:buChar char="•"/>
              <a:defRPr/>
            </a:pPr>
            <a:r>
              <a:rPr lang="en-US" sz="1200" dirty="0">
                <a:solidFill>
                  <a:srgbClr val="000000"/>
                </a:solidFill>
                <a:latin typeface="Book Antiqua"/>
              </a:rPr>
              <a:t>Funding</a:t>
            </a:r>
          </a:p>
          <a:p>
            <a:pPr marL="285750" indent="-285750" eaLnBrk="1" hangingPunct="1">
              <a:spcBef>
                <a:spcPct val="20000"/>
              </a:spcBef>
              <a:buFont typeface="Arial" pitchFamily="34" charset="0"/>
              <a:buChar char="•"/>
              <a:defRPr/>
            </a:pPr>
            <a:r>
              <a:rPr lang="en-US" sz="1200" dirty="0">
                <a:solidFill>
                  <a:srgbClr val="000000"/>
                </a:solidFill>
                <a:latin typeface="Book Antiqua"/>
              </a:rPr>
              <a:t>Poverty/Homelessness</a:t>
            </a:r>
          </a:p>
          <a:p>
            <a:pPr marL="285750" indent="-285750" eaLnBrk="1" hangingPunct="1">
              <a:spcBef>
                <a:spcPct val="20000"/>
              </a:spcBef>
              <a:buFont typeface="Arial" pitchFamily="34" charset="0"/>
              <a:buChar char="•"/>
              <a:defRPr/>
            </a:pPr>
            <a:r>
              <a:rPr lang="en-US" sz="1200" dirty="0">
                <a:solidFill>
                  <a:srgbClr val="000000"/>
                </a:solidFill>
                <a:latin typeface="Book Antiqua"/>
              </a:rPr>
              <a:t>Environmental issues</a:t>
            </a:r>
          </a:p>
          <a:p>
            <a:pPr marL="285750" indent="-285750" eaLnBrk="1" hangingPunct="1">
              <a:spcBef>
                <a:spcPct val="20000"/>
              </a:spcBef>
              <a:buFont typeface="Arial" pitchFamily="34" charset="0"/>
              <a:buChar char="•"/>
              <a:defRPr/>
            </a:pPr>
            <a:r>
              <a:rPr lang="en-US" sz="1200" dirty="0">
                <a:solidFill>
                  <a:srgbClr val="000000"/>
                </a:solidFill>
                <a:latin typeface="Book Antiqua"/>
              </a:rPr>
              <a:t>Unhealthy lifestyle/culture</a:t>
            </a:r>
          </a:p>
          <a:p>
            <a:pPr marL="285750" indent="-285750" eaLnBrk="1" hangingPunct="1">
              <a:spcBef>
                <a:spcPct val="20000"/>
              </a:spcBef>
              <a:buFont typeface="Arial" pitchFamily="34" charset="0"/>
              <a:buChar char="•"/>
              <a:defRPr/>
            </a:pPr>
            <a:r>
              <a:rPr lang="en-US" sz="1200" dirty="0">
                <a:solidFill>
                  <a:srgbClr val="000000"/>
                </a:solidFill>
                <a:latin typeface="Book Antiqua"/>
              </a:rPr>
              <a:t>Lack of post-high school education/workforce </a:t>
            </a:r>
            <a:r>
              <a:rPr lang="en-US" sz="1200" dirty="0" smtClean="0">
                <a:solidFill>
                  <a:srgbClr val="000000"/>
                </a:solidFill>
                <a:latin typeface="Book Antiqua"/>
              </a:rPr>
              <a:t>availability</a:t>
            </a:r>
            <a:endParaRPr lang="en-US" sz="1200" dirty="0">
              <a:solidFill>
                <a:srgbClr val="000000"/>
              </a:solidFill>
              <a:latin typeface="Book Antiqua"/>
            </a:endParaRPr>
          </a:p>
        </p:txBody>
      </p:sp>
      <p:sp>
        <p:nvSpPr>
          <p:cNvPr id="12" name="Text Box 268"/>
          <p:cNvSpPr txBox="1">
            <a:spLocks noChangeArrowheads="1"/>
          </p:cNvSpPr>
          <p:nvPr/>
        </p:nvSpPr>
        <p:spPr bwMode="auto">
          <a:xfrm>
            <a:off x="3657600" y="1765474"/>
            <a:ext cx="2819400" cy="1680460"/>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marL="285750" indent="-285750" eaLnBrk="1" hangingPunct="1">
              <a:spcBef>
                <a:spcPct val="20000"/>
              </a:spcBef>
              <a:buFont typeface="Arial" pitchFamily="34" charset="0"/>
              <a:buChar char="•"/>
              <a:defRPr/>
            </a:pPr>
            <a:r>
              <a:rPr lang="en-US" sz="1200" dirty="0">
                <a:solidFill>
                  <a:srgbClr val="000000"/>
                </a:solidFill>
                <a:latin typeface="Book Antiqua"/>
              </a:rPr>
              <a:t>Staff expertise, responsiveness, and commitment</a:t>
            </a:r>
          </a:p>
          <a:p>
            <a:pPr marL="285750" indent="-285750" eaLnBrk="1" hangingPunct="1">
              <a:spcBef>
                <a:spcPct val="20000"/>
              </a:spcBef>
              <a:buFont typeface="Arial" pitchFamily="34" charset="0"/>
              <a:buChar char="•"/>
              <a:defRPr/>
            </a:pPr>
            <a:r>
              <a:rPr lang="en-US" sz="1200" dirty="0">
                <a:solidFill>
                  <a:srgbClr val="000000"/>
                </a:solidFill>
                <a:latin typeface="Book Antiqua"/>
              </a:rPr>
              <a:t>Collaboration with community partners</a:t>
            </a:r>
          </a:p>
          <a:p>
            <a:pPr marL="285750" indent="-285750" eaLnBrk="1" hangingPunct="1">
              <a:spcBef>
                <a:spcPct val="20000"/>
              </a:spcBef>
              <a:buFont typeface="Arial" pitchFamily="34" charset="0"/>
              <a:buChar char="•"/>
              <a:defRPr/>
            </a:pPr>
            <a:r>
              <a:rPr lang="en-US" sz="1200" dirty="0">
                <a:solidFill>
                  <a:srgbClr val="000000"/>
                </a:solidFill>
                <a:latin typeface="Book Antiqua"/>
              </a:rPr>
              <a:t>Scope of services to meet needs of our community</a:t>
            </a:r>
          </a:p>
          <a:p>
            <a:pPr marL="285750" indent="-285750" eaLnBrk="1" hangingPunct="1">
              <a:spcBef>
                <a:spcPct val="20000"/>
              </a:spcBef>
              <a:buFont typeface="Arial" pitchFamily="34" charset="0"/>
              <a:buChar char="•"/>
              <a:defRPr/>
            </a:pPr>
            <a:r>
              <a:rPr lang="en-US" sz="1200" dirty="0">
                <a:solidFill>
                  <a:srgbClr val="000000"/>
                </a:solidFill>
                <a:latin typeface="Book Antiqua"/>
              </a:rPr>
              <a:t>Responsiveness to emergent or immediate health concerns</a:t>
            </a:r>
          </a:p>
        </p:txBody>
      </p:sp>
      <p:sp>
        <p:nvSpPr>
          <p:cNvPr id="13" name="Text Box 268"/>
          <p:cNvSpPr txBox="1">
            <a:spLocks noChangeArrowheads="1"/>
          </p:cNvSpPr>
          <p:nvPr/>
        </p:nvSpPr>
        <p:spPr bwMode="auto">
          <a:xfrm>
            <a:off x="6400800" y="1752600"/>
            <a:ext cx="2819400" cy="1865126"/>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marL="285750" indent="-285750" eaLnBrk="1" hangingPunct="1">
              <a:spcBef>
                <a:spcPct val="20000"/>
              </a:spcBef>
              <a:buFont typeface="Arial" pitchFamily="34" charset="0"/>
              <a:buChar char="•"/>
              <a:defRPr/>
            </a:pPr>
            <a:r>
              <a:rPr lang="en-US" sz="1200" dirty="0">
                <a:solidFill>
                  <a:srgbClr val="000000"/>
                </a:solidFill>
                <a:latin typeface="Book Antiqua"/>
              </a:rPr>
              <a:t>Communication and collaboration (both internally and externally)</a:t>
            </a:r>
          </a:p>
          <a:p>
            <a:pPr marL="285750" indent="-285750" eaLnBrk="1" hangingPunct="1">
              <a:spcBef>
                <a:spcPct val="20000"/>
              </a:spcBef>
              <a:buFont typeface="Arial" pitchFamily="34" charset="0"/>
              <a:buChar char="•"/>
              <a:defRPr/>
            </a:pPr>
            <a:r>
              <a:rPr lang="en-US" sz="1200" dirty="0">
                <a:solidFill>
                  <a:srgbClr val="000000"/>
                </a:solidFill>
                <a:latin typeface="Book Antiqua"/>
              </a:rPr>
              <a:t>Staff – Onboarding and training (impacts efficiencies and customer services)</a:t>
            </a:r>
          </a:p>
          <a:p>
            <a:pPr marL="285750" indent="-285750" eaLnBrk="1" hangingPunct="1">
              <a:spcBef>
                <a:spcPct val="20000"/>
              </a:spcBef>
              <a:buFont typeface="Arial" pitchFamily="34" charset="0"/>
              <a:buChar char="•"/>
              <a:defRPr/>
            </a:pPr>
            <a:r>
              <a:rPr lang="en-US" sz="1200" dirty="0">
                <a:solidFill>
                  <a:srgbClr val="000000"/>
                </a:solidFill>
                <a:latin typeface="Book Antiqua"/>
              </a:rPr>
              <a:t>Internal technological capabilities (data collection and integration</a:t>
            </a:r>
          </a:p>
          <a:p>
            <a:pPr marL="285750" indent="-285750" eaLnBrk="1" hangingPunct="1">
              <a:spcBef>
                <a:spcPct val="20000"/>
              </a:spcBef>
              <a:buFont typeface="Arial" pitchFamily="34" charset="0"/>
              <a:buChar char="•"/>
              <a:defRPr/>
            </a:pPr>
            <a:r>
              <a:rPr lang="en-US" sz="1200" dirty="0">
                <a:solidFill>
                  <a:srgbClr val="000000"/>
                </a:solidFill>
                <a:latin typeface="Book Antiqua"/>
              </a:rPr>
              <a:t>External technology (web, social media, etc.)</a:t>
            </a:r>
          </a:p>
        </p:txBody>
      </p:sp>
    </p:spTree>
    <p:extLst>
      <p:ext uri="{BB962C8B-B14F-4D97-AF65-F5344CB8AC3E}">
        <p14:creationId xmlns:p14="http://schemas.microsoft.com/office/powerpoint/2010/main" val="170049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0" grpId="0" animBg="1"/>
      <p:bldP spid="12" grpId="0" animBg="1"/>
      <p:bldP spid="1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bwMode="auto">
          <a:xfrm>
            <a:off x="6290732" y="4046514"/>
            <a:ext cx="228600" cy="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7670802" y="4046514"/>
            <a:ext cx="228600" cy="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4876800" y="4046514"/>
            <a:ext cx="228600" cy="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9458" name="Rectangle 2"/>
          <p:cNvSpPr>
            <a:spLocks noGrp="1" noChangeArrowheads="1"/>
          </p:cNvSpPr>
          <p:nvPr>
            <p:ph type="title" idx="4294967295"/>
          </p:nvPr>
        </p:nvSpPr>
        <p:spPr>
          <a:xfrm>
            <a:off x="1143000" y="304800"/>
            <a:ext cx="8001000" cy="1143000"/>
          </a:xfrm>
        </p:spPr>
        <p:txBody>
          <a:bodyPr/>
          <a:lstStyle/>
          <a:p>
            <a:r>
              <a:rPr lang="en-US" dirty="0"/>
              <a:t>Strategic Planning Continuum</a:t>
            </a:r>
          </a:p>
        </p:txBody>
      </p:sp>
      <p:grpSp>
        <p:nvGrpSpPr>
          <p:cNvPr id="26" name="Group 25"/>
          <p:cNvGrpSpPr/>
          <p:nvPr/>
        </p:nvGrpSpPr>
        <p:grpSpPr>
          <a:xfrm>
            <a:off x="61954" y="1481665"/>
            <a:ext cx="8929644" cy="769917"/>
            <a:chOff x="61954" y="1524000"/>
            <a:chExt cx="8929644" cy="769917"/>
          </a:xfrm>
        </p:grpSpPr>
        <p:sp>
          <p:nvSpPr>
            <p:cNvPr id="8" name="TextBox 7"/>
            <p:cNvSpPr txBox="1"/>
            <p:nvPr/>
          </p:nvSpPr>
          <p:spPr>
            <a:xfrm>
              <a:off x="1447800" y="1526178"/>
              <a:ext cx="3581400" cy="338554"/>
            </a:xfrm>
            <a:prstGeom prst="rect">
              <a:avLst/>
            </a:prstGeom>
            <a:noFill/>
          </p:spPr>
          <p:txBody>
            <a:bodyPr wrap="square" rtlCol="0">
              <a:spAutoFit/>
            </a:bodyPr>
            <a:lstStyle/>
            <a:p>
              <a:pPr algn="ctr"/>
              <a:r>
                <a:rPr lang="en-US" sz="1600" dirty="0">
                  <a:solidFill>
                    <a:srgbClr val="000000"/>
                  </a:solidFill>
                  <a:latin typeface="Book Antiqua"/>
                </a:rPr>
                <a:t>Organizational Level</a:t>
              </a:r>
            </a:p>
          </p:txBody>
        </p:sp>
        <p:sp>
          <p:nvSpPr>
            <p:cNvPr id="23" name="TextBox 22"/>
            <p:cNvSpPr txBox="1"/>
            <p:nvPr/>
          </p:nvSpPr>
          <p:spPr>
            <a:xfrm>
              <a:off x="6476998" y="1524000"/>
              <a:ext cx="2514600" cy="338554"/>
            </a:xfrm>
            <a:prstGeom prst="rect">
              <a:avLst/>
            </a:prstGeom>
            <a:noFill/>
          </p:spPr>
          <p:txBody>
            <a:bodyPr wrap="square" rtlCol="0">
              <a:spAutoFit/>
            </a:bodyPr>
            <a:lstStyle/>
            <a:p>
              <a:pPr algn="ctr"/>
              <a:r>
                <a:rPr lang="en-US" sz="1600" dirty="0">
                  <a:solidFill>
                    <a:srgbClr val="000000"/>
                  </a:solidFill>
                  <a:latin typeface="Book Antiqua"/>
                </a:rPr>
                <a:t>Divisional Level</a:t>
              </a:r>
            </a:p>
          </p:txBody>
        </p:sp>
        <p:sp>
          <p:nvSpPr>
            <p:cNvPr id="21" name="Left Brace 20"/>
            <p:cNvSpPr/>
            <p:nvPr/>
          </p:nvSpPr>
          <p:spPr bwMode="auto">
            <a:xfrm rot="5400000">
              <a:off x="3005348" y="-1101534"/>
              <a:ext cx="452057" cy="6338845"/>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28" name="Left Brace 27"/>
            <p:cNvSpPr/>
            <p:nvPr/>
          </p:nvSpPr>
          <p:spPr bwMode="auto">
            <a:xfrm rot="5400000">
              <a:off x="7508271" y="810592"/>
              <a:ext cx="452053" cy="2514598"/>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grpSp>
      <p:sp>
        <p:nvSpPr>
          <p:cNvPr id="2" name="Oval 1"/>
          <p:cNvSpPr/>
          <p:nvPr/>
        </p:nvSpPr>
        <p:spPr bwMode="auto">
          <a:xfrm>
            <a:off x="1498345" y="2099182"/>
            <a:ext cx="1515788" cy="13716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000000"/>
                </a:solidFill>
                <a:latin typeface="Book Antiqua" pitchFamily="18" charset="0"/>
              </a:rPr>
              <a:t>Vision: Our Hope</a:t>
            </a:r>
          </a:p>
        </p:txBody>
      </p:sp>
      <p:sp>
        <p:nvSpPr>
          <p:cNvPr id="10" name="Oval 9"/>
          <p:cNvSpPr/>
          <p:nvPr/>
        </p:nvSpPr>
        <p:spPr bwMode="auto">
          <a:xfrm>
            <a:off x="0" y="3343783"/>
            <a:ext cx="1515788" cy="13716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000000"/>
                </a:solidFill>
                <a:latin typeface="Book Antiqua" pitchFamily="18" charset="0"/>
              </a:rPr>
              <a:t>Mission: Our Purpose</a:t>
            </a:r>
          </a:p>
        </p:txBody>
      </p:sp>
      <p:sp>
        <p:nvSpPr>
          <p:cNvPr id="11" name="Oval 10"/>
          <p:cNvSpPr/>
          <p:nvPr/>
        </p:nvSpPr>
        <p:spPr bwMode="auto">
          <a:xfrm>
            <a:off x="1532212" y="4689982"/>
            <a:ext cx="1515788" cy="13716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000000"/>
                </a:solidFill>
                <a:latin typeface="Book Antiqua" pitchFamily="18" charset="0"/>
              </a:rPr>
              <a:t>Values: Our Guiding Principles</a:t>
            </a:r>
          </a:p>
        </p:txBody>
      </p:sp>
      <p:sp>
        <p:nvSpPr>
          <p:cNvPr id="3" name="Right Arrow 2"/>
          <p:cNvSpPr/>
          <p:nvPr/>
        </p:nvSpPr>
        <p:spPr bwMode="auto">
          <a:xfrm>
            <a:off x="1752600" y="3623182"/>
            <a:ext cx="1752600" cy="855131"/>
          </a:xfrm>
          <a:prstGeom prst="rightArrow">
            <a:avLst>
              <a:gd name="adj1" fmla="val 50000"/>
              <a:gd name="adj2" fmla="val 54951"/>
            </a:avLst>
          </a:prstGeom>
          <a:solidFill>
            <a:schemeClr val="accent2">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a:solidFill>
                  <a:srgbClr val="000000"/>
                </a:solidFill>
                <a:latin typeface="Book Antiqua" pitchFamily="18" charset="0"/>
              </a:rPr>
              <a:t>SWOT</a:t>
            </a:r>
          </a:p>
        </p:txBody>
      </p:sp>
      <p:sp>
        <p:nvSpPr>
          <p:cNvPr id="4" name="Rectangle 3"/>
          <p:cNvSpPr/>
          <p:nvPr/>
        </p:nvSpPr>
        <p:spPr bwMode="auto">
          <a:xfrm>
            <a:off x="3682998" y="3750181"/>
            <a:ext cx="1219200" cy="609600"/>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rgbClr val="000000"/>
                </a:solidFill>
                <a:latin typeface="Book Antiqua" pitchFamily="18" charset="0"/>
              </a:rPr>
              <a:t>Goals</a:t>
            </a:r>
          </a:p>
        </p:txBody>
      </p:sp>
      <p:sp>
        <p:nvSpPr>
          <p:cNvPr id="14" name="Rectangle 13"/>
          <p:cNvSpPr/>
          <p:nvPr/>
        </p:nvSpPr>
        <p:spPr bwMode="auto">
          <a:xfrm>
            <a:off x="5105400" y="3750181"/>
            <a:ext cx="1219200" cy="609600"/>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rgbClr val="000000"/>
                </a:solidFill>
                <a:latin typeface="Book Antiqua" pitchFamily="18" charset="0"/>
              </a:rPr>
              <a:t>Strategies</a:t>
            </a:r>
          </a:p>
        </p:txBody>
      </p:sp>
      <p:sp>
        <p:nvSpPr>
          <p:cNvPr id="15" name="Rectangle 14"/>
          <p:cNvSpPr/>
          <p:nvPr/>
        </p:nvSpPr>
        <p:spPr bwMode="auto">
          <a:xfrm>
            <a:off x="6510868" y="3750181"/>
            <a:ext cx="1219200" cy="60960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rgbClr val="000000"/>
                </a:solidFill>
                <a:latin typeface="Book Antiqua" pitchFamily="18" charset="0"/>
              </a:rPr>
              <a:t>Objectives</a:t>
            </a:r>
          </a:p>
        </p:txBody>
      </p:sp>
      <p:sp>
        <p:nvSpPr>
          <p:cNvPr id="16" name="Rectangle 15"/>
          <p:cNvSpPr/>
          <p:nvPr/>
        </p:nvSpPr>
        <p:spPr bwMode="auto">
          <a:xfrm>
            <a:off x="7882468" y="3750184"/>
            <a:ext cx="1219200" cy="60960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rgbClr val="000000"/>
                </a:solidFill>
                <a:latin typeface="Book Antiqua" pitchFamily="18" charset="0"/>
              </a:rPr>
              <a:t>Tactics</a:t>
            </a:r>
          </a:p>
        </p:txBody>
      </p:sp>
      <p:cxnSp>
        <p:nvCxnSpPr>
          <p:cNvPr id="6" name="Straight Arrow Connector 5"/>
          <p:cNvCxnSpPr/>
          <p:nvPr/>
        </p:nvCxnSpPr>
        <p:spPr bwMode="auto">
          <a:xfrm>
            <a:off x="2256239" y="3470782"/>
            <a:ext cx="0" cy="38100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2243668" y="4249716"/>
            <a:ext cx="0" cy="414868"/>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1524000" y="4054981"/>
            <a:ext cx="228600" cy="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 name="Group 28"/>
          <p:cNvGrpSpPr/>
          <p:nvPr/>
        </p:nvGrpSpPr>
        <p:grpSpPr>
          <a:xfrm>
            <a:off x="61956" y="5986046"/>
            <a:ext cx="8853444" cy="948154"/>
            <a:chOff x="61956" y="5605046"/>
            <a:chExt cx="8853444" cy="948154"/>
          </a:xfrm>
        </p:grpSpPr>
        <p:sp>
          <p:nvSpPr>
            <p:cNvPr id="30" name="Right Arrow 29"/>
            <p:cNvSpPr/>
            <p:nvPr/>
          </p:nvSpPr>
          <p:spPr bwMode="auto">
            <a:xfrm>
              <a:off x="61956" y="5791200"/>
              <a:ext cx="8853444" cy="533400"/>
            </a:xfrm>
            <a:prstGeom prst="rightArrow">
              <a:avLst/>
            </a:prstGeom>
            <a:gradFill flip="none" rotWithShape="1">
              <a:gsLst>
                <a:gs pos="0">
                  <a:schemeClr val="bg1">
                    <a:lumMod val="65000"/>
                  </a:schemeClr>
                </a:gs>
                <a:gs pos="100000">
                  <a:schemeClr val="tx2">
                    <a:lumMod val="60000"/>
                    <a:lumOff val="40000"/>
                  </a:schemeClr>
                </a:gs>
              </a:gsLst>
              <a:lin ang="27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31" name="TextBox 30"/>
            <p:cNvSpPr txBox="1"/>
            <p:nvPr/>
          </p:nvSpPr>
          <p:spPr>
            <a:xfrm>
              <a:off x="2819400" y="5605046"/>
              <a:ext cx="3581400" cy="338554"/>
            </a:xfrm>
            <a:prstGeom prst="rect">
              <a:avLst/>
            </a:prstGeom>
            <a:noFill/>
          </p:spPr>
          <p:txBody>
            <a:bodyPr wrap="square" rtlCol="0">
              <a:spAutoFit/>
            </a:bodyPr>
            <a:lstStyle/>
            <a:p>
              <a:pPr algn="ctr"/>
              <a:r>
                <a:rPr lang="en-US" sz="1600" dirty="0">
                  <a:solidFill>
                    <a:srgbClr val="000000"/>
                  </a:solidFill>
                  <a:latin typeface="Book Antiqua"/>
                </a:rPr>
                <a:t>Decreasing Consultant Input</a:t>
              </a:r>
            </a:p>
          </p:txBody>
        </p:sp>
        <p:sp>
          <p:nvSpPr>
            <p:cNvPr id="32" name="TextBox 31"/>
            <p:cNvSpPr txBox="1"/>
            <p:nvPr/>
          </p:nvSpPr>
          <p:spPr>
            <a:xfrm>
              <a:off x="2819400" y="6214646"/>
              <a:ext cx="3581400" cy="338554"/>
            </a:xfrm>
            <a:prstGeom prst="rect">
              <a:avLst/>
            </a:prstGeom>
            <a:noFill/>
          </p:spPr>
          <p:txBody>
            <a:bodyPr wrap="square" rtlCol="0">
              <a:spAutoFit/>
            </a:bodyPr>
            <a:lstStyle/>
            <a:p>
              <a:pPr algn="ctr"/>
              <a:r>
                <a:rPr lang="en-US" sz="1600" dirty="0">
                  <a:solidFill>
                    <a:srgbClr val="000000"/>
                  </a:solidFill>
                  <a:latin typeface="Book Antiqua"/>
                </a:rPr>
                <a:t>Increasing Consultant Facilitation</a:t>
              </a:r>
            </a:p>
          </p:txBody>
        </p:sp>
      </p:grpSp>
    </p:spTree>
    <p:extLst>
      <p:ext uri="{BB962C8B-B14F-4D97-AF65-F5344CB8AC3E}">
        <p14:creationId xmlns:p14="http://schemas.microsoft.com/office/powerpoint/2010/main" val="24308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CHD’s </a:t>
            </a:r>
            <a:br>
              <a:rPr lang="en-US" dirty="0" smtClean="0"/>
            </a:br>
            <a:r>
              <a:rPr lang="en-US" dirty="0" smtClean="0"/>
              <a:t>Wildly Important Goals (WIGs) </a:t>
            </a:r>
            <a:r>
              <a:rPr lang="en-US" dirty="0" err="1" smtClean="0"/>
              <a:t>Id’d</a:t>
            </a:r>
            <a:r>
              <a:rPr lang="en-US" dirty="0" smtClean="0"/>
              <a:t> in strategic planning</a:t>
            </a:r>
            <a:endParaRPr lang="en-US" dirty="0"/>
          </a:p>
        </p:txBody>
      </p:sp>
      <p:sp>
        <p:nvSpPr>
          <p:cNvPr id="7" name="TextBox 6"/>
          <p:cNvSpPr txBox="1"/>
          <p:nvPr/>
        </p:nvSpPr>
        <p:spPr>
          <a:xfrm>
            <a:off x="1676400" y="1486555"/>
            <a:ext cx="7391400" cy="3046988"/>
          </a:xfrm>
          <a:prstGeom prst="rect">
            <a:avLst/>
          </a:prstGeom>
          <a:noFill/>
        </p:spPr>
        <p:txBody>
          <a:bodyPr wrap="square" rtlCol="0">
            <a:spAutoFit/>
          </a:bodyPr>
          <a:lstStyle/>
          <a:p>
            <a:r>
              <a:rPr lang="en-US" dirty="0" smtClean="0">
                <a:solidFill>
                  <a:srgbClr val="000000"/>
                </a:solidFill>
                <a:latin typeface="Book Antiqua"/>
              </a:rPr>
              <a:t>Which of the following Goal Areas are most critical to WCHD’s future success?  Why?  How might we measure success in these areas?</a:t>
            </a:r>
          </a:p>
          <a:p>
            <a:pPr marL="285750" indent="-285750">
              <a:buFont typeface="Arial" panose="020B0604020202020204" pitchFamily="34" charset="0"/>
              <a:buChar char="•"/>
            </a:pPr>
            <a:endParaRPr lang="en-US" sz="1000" dirty="0">
              <a:solidFill>
                <a:srgbClr val="000000"/>
              </a:solidFill>
              <a:latin typeface="Book Antiqua"/>
            </a:endParaRPr>
          </a:p>
          <a:p>
            <a:pPr marL="285750" indent="-285750">
              <a:spcAft>
                <a:spcPts val="600"/>
              </a:spcAft>
              <a:buFont typeface="Arial" panose="020B0604020202020204" pitchFamily="34" charset="0"/>
              <a:buChar char="•"/>
            </a:pPr>
            <a:r>
              <a:rPr lang="en-US" dirty="0" smtClean="0">
                <a:solidFill>
                  <a:srgbClr val="000000"/>
                </a:solidFill>
                <a:latin typeface="Book Antiqua"/>
              </a:rPr>
              <a:t>Collaboration - Across divisions; With community organizations</a:t>
            </a:r>
          </a:p>
          <a:p>
            <a:pPr marL="285750" indent="-285750">
              <a:spcAft>
                <a:spcPts val="600"/>
              </a:spcAft>
              <a:buFont typeface="Arial" panose="020B0604020202020204" pitchFamily="34" charset="0"/>
              <a:buChar char="•"/>
            </a:pPr>
            <a:r>
              <a:rPr lang="en-US" dirty="0" smtClean="0">
                <a:solidFill>
                  <a:srgbClr val="000000"/>
                </a:solidFill>
                <a:latin typeface="Book Antiqua"/>
              </a:rPr>
              <a:t>Community outreach and education (including tech, web, social media)</a:t>
            </a:r>
          </a:p>
          <a:p>
            <a:pPr marL="285750" indent="-285750">
              <a:spcAft>
                <a:spcPts val="600"/>
              </a:spcAft>
              <a:buFont typeface="Arial" panose="020B0604020202020204" pitchFamily="34" charset="0"/>
              <a:buChar char="•"/>
            </a:pPr>
            <a:r>
              <a:rPr lang="en-US" dirty="0" smtClean="0">
                <a:solidFill>
                  <a:srgbClr val="000000"/>
                </a:solidFill>
                <a:latin typeface="Book Antiqua"/>
              </a:rPr>
              <a:t>Internal efficiencies and communication (including technology/data)</a:t>
            </a:r>
          </a:p>
          <a:p>
            <a:pPr marL="285750" indent="-285750">
              <a:spcAft>
                <a:spcPts val="600"/>
              </a:spcAft>
              <a:buFont typeface="Arial" panose="020B0604020202020204" pitchFamily="34" charset="0"/>
              <a:buChar char="•"/>
            </a:pPr>
            <a:r>
              <a:rPr lang="en-US" dirty="0" smtClean="0">
                <a:solidFill>
                  <a:srgbClr val="000000"/>
                </a:solidFill>
                <a:latin typeface="Book Antiqua"/>
              </a:rPr>
              <a:t>Future </a:t>
            </a:r>
            <a:r>
              <a:rPr lang="en-US" dirty="0">
                <a:solidFill>
                  <a:srgbClr val="000000"/>
                </a:solidFill>
                <a:latin typeface="Book Antiqua"/>
              </a:rPr>
              <a:t>staff identification and </a:t>
            </a:r>
            <a:r>
              <a:rPr lang="en-US" dirty="0" smtClean="0">
                <a:solidFill>
                  <a:srgbClr val="000000"/>
                </a:solidFill>
                <a:latin typeface="Book Antiqua"/>
              </a:rPr>
              <a:t>onboarding</a:t>
            </a:r>
          </a:p>
          <a:p>
            <a:pPr marL="285750" indent="-285750">
              <a:spcAft>
                <a:spcPts val="600"/>
              </a:spcAft>
              <a:buFont typeface="Arial" panose="020B0604020202020204" pitchFamily="34" charset="0"/>
              <a:buChar char="•"/>
            </a:pPr>
            <a:r>
              <a:rPr lang="en-US" dirty="0" smtClean="0">
                <a:solidFill>
                  <a:srgbClr val="000000"/>
                </a:solidFill>
                <a:latin typeface="Book Antiqua"/>
              </a:rPr>
              <a:t>Staff education and training</a:t>
            </a:r>
          </a:p>
        </p:txBody>
      </p:sp>
    </p:spTree>
    <p:extLst>
      <p:ext uri="{BB962C8B-B14F-4D97-AF65-F5344CB8AC3E}">
        <p14:creationId xmlns:p14="http://schemas.microsoft.com/office/powerpoint/2010/main" val="21206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304800"/>
            <a:ext cx="8001000" cy="1143000"/>
          </a:xfrm>
        </p:spPr>
        <p:txBody>
          <a:bodyPr/>
          <a:lstStyle/>
          <a:p>
            <a:r>
              <a:rPr lang="en-US" dirty="0" smtClean="0"/>
              <a:t>Strategy 1:</a:t>
            </a:r>
            <a:br>
              <a:rPr lang="en-US" dirty="0" smtClean="0"/>
            </a:br>
            <a:r>
              <a:rPr lang="en-US" dirty="0" smtClean="0"/>
              <a:t>Promote Collaboration and Empower Staff</a:t>
            </a:r>
            <a:endParaRPr lang="en-US" dirty="0"/>
          </a:p>
        </p:txBody>
      </p:sp>
      <p:sp>
        <p:nvSpPr>
          <p:cNvPr id="7" name="TextBox 6"/>
          <p:cNvSpPr txBox="1"/>
          <p:nvPr/>
        </p:nvSpPr>
        <p:spPr>
          <a:xfrm>
            <a:off x="1600200" y="1676400"/>
            <a:ext cx="7543800" cy="4524315"/>
          </a:xfrm>
          <a:prstGeom prst="rect">
            <a:avLst/>
          </a:prstGeom>
          <a:noFill/>
        </p:spPr>
        <p:txBody>
          <a:bodyPr wrap="square" rtlCol="0">
            <a:spAutoFit/>
          </a:bodyPr>
          <a:lstStyle/>
          <a:p>
            <a:r>
              <a:rPr lang="en-US" dirty="0" smtClean="0">
                <a:solidFill>
                  <a:srgbClr val="000000"/>
                </a:solidFill>
                <a:latin typeface="Book Antiqua"/>
              </a:rPr>
              <a:t>Develop a collaborative culture at WCHD by empowering and educating employees, refining roles, fully leveraging technology, and enhancing communication methods within and across divisions.</a:t>
            </a:r>
            <a:endParaRPr lang="en-US" dirty="0">
              <a:solidFill>
                <a:srgbClr val="000000"/>
              </a:solidFill>
              <a:latin typeface="Book Antiqua"/>
            </a:endParaRPr>
          </a:p>
          <a:p>
            <a:endParaRPr lang="en-US" dirty="0" smtClean="0">
              <a:solidFill>
                <a:srgbClr val="000000"/>
              </a:solidFill>
              <a:latin typeface="Book Antiqua"/>
            </a:endParaRPr>
          </a:p>
          <a:p>
            <a:r>
              <a:rPr lang="en-US" dirty="0" smtClean="0">
                <a:solidFill>
                  <a:srgbClr val="000000"/>
                </a:solidFill>
                <a:latin typeface="Book Antiqua"/>
              </a:rPr>
              <a:t>Rationale:</a:t>
            </a:r>
          </a:p>
          <a:p>
            <a:pPr marL="285750" indent="-285750">
              <a:buFont typeface="Arial" panose="020B0604020202020204" pitchFamily="34" charset="0"/>
              <a:buChar char="•"/>
            </a:pPr>
            <a:r>
              <a:rPr lang="en-US" dirty="0">
                <a:solidFill>
                  <a:srgbClr val="000000"/>
                </a:solidFill>
                <a:latin typeface="Book Antiqua"/>
              </a:rPr>
              <a:t>Strengthens required foundation to support and advance other strategies</a:t>
            </a:r>
          </a:p>
          <a:p>
            <a:pPr marL="285750" indent="-285750">
              <a:buFont typeface="Arial" panose="020B0604020202020204" pitchFamily="34" charset="0"/>
              <a:buChar char="•"/>
            </a:pPr>
            <a:r>
              <a:rPr lang="en-US" dirty="0">
                <a:solidFill>
                  <a:srgbClr val="000000"/>
                </a:solidFill>
                <a:latin typeface="Book Antiqua"/>
              </a:rPr>
              <a:t>Positions </a:t>
            </a:r>
            <a:r>
              <a:rPr lang="en-US" dirty="0" smtClean="0">
                <a:solidFill>
                  <a:srgbClr val="000000"/>
                </a:solidFill>
                <a:latin typeface="Book Antiqua"/>
              </a:rPr>
              <a:t>WCHD </a:t>
            </a:r>
            <a:r>
              <a:rPr lang="en-US" dirty="0">
                <a:solidFill>
                  <a:srgbClr val="000000"/>
                </a:solidFill>
                <a:latin typeface="Book Antiqua"/>
              </a:rPr>
              <a:t>to better adapt to future changes by empowering </a:t>
            </a:r>
            <a:r>
              <a:rPr lang="en-US" dirty="0" smtClean="0">
                <a:solidFill>
                  <a:srgbClr val="000000"/>
                </a:solidFill>
                <a:latin typeface="Book Antiqua"/>
              </a:rPr>
              <a:t>WCHD </a:t>
            </a:r>
            <a:r>
              <a:rPr lang="en-US" dirty="0">
                <a:solidFill>
                  <a:srgbClr val="000000"/>
                </a:solidFill>
                <a:latin typeface="Book Antiqua"/>
              </a:rPr>
              <a:t>employees to impact </a:t>
            </a:r>
            <a:r>
              <a:rPr lang="en-US" dirty="0" smtClean="0">
                <a:solidFill>
                  <a:srgbClr val="000000"/>
                </a:solidFill>
                <a:latin typeface="Book Antiqua"/>
              </a:rPr>
              <a:t>change</a:t>
            </a:r>
          </a:p>
          <a:p>
            <a:pPr marL="285750" indent="-285750">
              <a:buFont typeface="Arial" panose="020B0604020202020204" pitchFamily="34" charset="0"/>
              <a:buChar char="•"/>
            </a:pPr>
            <a:r>
              <a:rPr lang="en-US" dirty="0" smtClean="0">
                <a:solidFill>
                  <a:srgbClr val="000000"/>
                </a:solidFill>
                <a:latin typeface="Book Antiqua"/>
              </a:rPr>
              <a:t>Established process/structure for employee succession</a:t>
            </a:r>
            <a:endParaRPr lang="en-US" dirty="0">
              <a:solidFill>
                <a:srgbClr val="000000"/>
              </a:solidFill>
              <a:latin typeface="Book Antiqua"/>
            </a:endParaRPr>
          </a:p>
          <a:p>
            <a:pPr marL="285750" indent="-285750">
              <a:buFont typeface="Arial" panose="020B0604020202020204" pitchFamily="34" charset="0"/>
              <a:buChar char="•"/>
            </a:pPr>
            <a:r>
              <a:rPr lang="en-US" dirty="0" smtClean="0">
                <a:solidFill>
                  <a:srgbClr val="000000"/>
                </a:solidFill>
                <a:latin typeface="Book Antiqua"/>
              </a:rPr>
              <a:t>Enhances </a:t>
            </a:r>
            <a:r>
              <a:rPr lang="en-US" dirty="0">
                <a:solidFill>
                  <a:srgbClr val="000000"/>
                </a:solidFill>
                <a:latin typeface="Book Antiqua"/>
              </a:rPr>
              <a:t>divisional coordination and communication</a:t>
            </a:r>
          </a:p>
          <a:p>
            <a:pPr marL="285750" indent="-285750">
              <a:buFont typeface="Arial" panose="020B0604020202020204" pitchFamily="34" charset="0"/>
              <a:buChar char="•"/>
            </a:pPr>
            <a:r>
              <a:rPr lang="en-US" dirty="0">
                <a:solidFill>
                  <a:srgbClr val="000000"/>
                </a:solidFill>
                <a:latin typeface="Book Antiqua"/>
              </a:rPr>
              <a:t>Expands the organizational capacity of </a:t>
            </a:r>
            <a:r>
              <a:rPr lang="en-US" dirty="0" smtClean="0">
                <a:solidFill>
                  <a:srgbClr val="000000"/>
                </a:solidFill>
                <a:latin typeface="Book Antiqua"/>
              </a:rPr>
              <a:t>WCHD</a:t>
            </a:r>
            <a:endParaRPr lang="en-US" dirty="0">
              <a:solidFill>
                <a:srgbClr val="000000"/>
              </a:solidFill>
              <a:latin typeface="Book Antiqua"/>
            </a:endParaRPr>
          </a:p>
          <a:p>
            <a:pPr marL="285750" indent="-285750">
              <a:buFont typeface="Arial" panose="020B0604020202020204" pitchFamily="34" charset="0"/>
              <a:buChar char="•"/>
            </a:pPr>
            <a:r>
              <a:rPr lang="en-US" dirty="0">
                <a:solidFill>
                  <a:srgbClr val="000000"/>
                </a:solidFill>
                <a:latin typeface="Book Antiqua"/>
              </a:rPr>
              <a:t>Further develops employees to fulfill roles most necessary for </a:t>
            </a:r>
            <a:r>
              <a:rPr lang="en-US" dirty="0" smtClean="0">
                <a:solidFill>
                  <a:srgbClr val="000000"/>
                </a:solidFill>
                <a:latin typeface="Book Antiqua"/>
              </a:rPr>
              <a:t>WCHD </a:t>
            </a:r>
            <a:r>
              <a:rPr lang="en-US" dirty="0">
                <a:solidFill>
                  <a:srgbClr val="000000"/>
                </a:solidFill>
                <a:latin typeface="Book Antiqua"/>
              </a:rPr>
              <a:t>to achieve its mission</a:t>
            </a:r>
          </a:p>
          <a:p>
            <a:pPr marL="285750" indent="-285750">
              <a:buFont typeface="Arial" panose="020B0604020202020204" pitchFamily="34" charset="0"/>
              <a:buChar char="•"/>
            </a:pPr>
            <a:r>
              <a:rPr lang="en-US" dirty="0" smtClean="0">
                <a:solidFill>
                  <a:srgbClr val="000000"/>
                </a:solidFill>
                <a:latin typeface="Book Antiqua"/>
              </a:rPr>
              <a:t>Assists with maximizing department effectiveness</a:t>
            </a:r>
            <a:endParaRPr lang="en-US" dirty="0">
              <a:solidFill>
                <a:srgbClr val="000000"/>
              </a:solidFill>
              <a:latin typeface="Book Antiqua"/>
            </a:endParaRPr>
          </a:p>
          <a:p>
            <a:pPr marL="285750" indent="-285750">
              <a:buFont typeface="Arial" panose="020B0604020202020204" pitchFamily="34" charset="0"/>
              <a:buChar char="•"/>
            </a:pPr>
            <a:endParaRPr lang="en-US" dirty="0" smtClean="0">
              <a:solidFill>
                <a:srgbClr val="000000"/>
              </a:solidFill>
              <a:latin typeface="Book Antiqua"/>
            </a:endParaRPr>
          </a:p>
        </p:txBody>
      </p:sp>
    </p:spTree>
    <p:extLst>
      <p:ext uri="{BB962C8B-B14F-4D97-AF65-F5344CB8AC3E}">
        <p14:creationId xmlns:p14="http://schemas.microsoft.com/office/powerpoint/2010/main" val="8580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3600" dirty="0" smtClean="0"/>
              <a:t>Strategy 1: Objectives/Key Actions (Responsible persons/completion) </a:t>
            </a:r>
            <a:endParaRPr lang="en-US" sz="3600" dirty="0"/>
          </a:p>
        </p:txBody>
      </p:sp>
      <p:sp>
        <p:nvSpPr>
          <p:cNvPr id="3" name="Content Placeholder 2"/>
          <p:cNvSpPr>
            <a:spLocks noGrp="1"/>
          </p:cNvSpPr>
          <p:nvPr>
            <p:ph idx="1"/>
          </p:nvPr>
        </p:nvSpPr>
        <p:spPr/>
        <p:txBody>
          <a:bodyPr/>
          <a:lstStyle/>
          <a:p>
            <a:r>
              <a:rPr lang="en-US" dirty="0" smtClean="0"/>
              <a:t> Objective 1 : Enhance internal communication across divisions</a:t>
            </a:r>
          </a:p>
          <a:p>
            <a:pPr marL="0" indent="0">
              <a:buNone/>
            </a:pPr>
            <a:r>
              <a:rPr lang="en-US" dirty="0" smtClean="0"/>
              <a:t>         </a:t>
            </a:r>
            <a:r>
              <a:rPr lang="en-US" sz="2800" dirty="0" smtClean="0"/>
              <a:t>1.  Follow- up communications survey</a:t>
            </a:r>
            <a:r>
              <a:rPr lang="en-US" dirty="0" smtClean="0"/>
              <a:t> </a:t>
            </a:r>
          </a:p>
          <a:p>
            <a:pPr marL="0" indent="0">
              <a:buNone/>
            </a:pPr>
            <a:r>
              <a:rPr lang="en-US" dirty="0"/>
              <a:t> </a:t>
            </a:r>
            <a:r>
              <a:rPr lang="en-US" dirty="0" smtClean="0"/>
              <a:t>             </a:t>
            </a:r>
            <a:r>
              <a:rPr lang="en-US" sz="2800" dirty="0" smtClean="0"/>
              <a:t>(Rod </a:t>
            </a:r>
            <a:r>
              <a:rPr lang="en-US" sz="2800" dirty="0" err="1" smtClean="0"/>
              <a:t>MacCrae</a:t>
            </a:r>
            <a:r>
              <a:rPr lang="en-US" sz="2800" dirty="0" smtClean="0"/>
              <a:t> / </a:t>
            </a:r>
          </a:p>
          <a:p>
            <a:pPr marL="0" indent="0">
              <a:buNone/>
            </a:pPr>
            <a:r>
              <a:rPr lang="en-US" sz="2800" dirty="0"/>
              <a:t> </a:t>
            </a:r>
            <a:r>
              <a:rPr lang="en-US" sz="2800" dirty="0" smtClean="0"/>
              <a:t>         2.  Lunch and learn Q&amp;A sessions by senior </a:t>
            </a:r>
          </a:p>
          <a:p>
            <a:pPr marL="0" indent="0">
              <a:buNone/>
            </a:pPr>
            <a:r>
              <a:rPr lang="en-US" sz="2800" dirty="0"/>
              <a:t> </a:t>
            </a:r>
            <a:r>
              <a:rPr lang="en-US" sz="2800" dirty="0" smtClean="0"/>
              <a:t>              leadership </a:t>
            </a:r>
            <a:r>
              <a:rPr lang="en-US" dirty="0" smtClean="0"/>
              <a:t>   </a:t>
            </a:r>
            <a:r>
              <a:rPr lang="en-US" sz="2800" dirty="0" smtClean="0"/>
              <a:t>(Earl Stoner, Diana Gaviria /</a:t>
            </a:r>
            <a:r>
              <a:rPr lang="en-US" dirty="0" smtClean="0"/>
              <a:t>  </a:t>
            </a:r>
          </a:p>
          <a:p>
            <a:pPr marL="0" indent="0">
              <a:buNone/>
            </a:pPr>
            <a:r>
              <a:rPr lang="en-US" dirty="0" smtClean="0"/>
              <a:t> </a:t>
            </a:r>
            <a:endParaRPr lang="en-US" dirty="0"/>
          </a:p>
        </p:txBody>
      </p:sp>
    </p:spTree>
    <p:extLst>
      <p:ext uri="{BB962C8B-B14F-4D97-AF65-F5344CB8AC3E}">
        <p14:creationId xmlns:p14="http://schemas.microsoft.com/office/powerpoint/2010/main" val="3227289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Strategy 1: Objectives/Key Actions</a:t>
            </a:r>
            <a:br>
              <a:rPr lang="en-US" sz="3600" dirty="0" smtClean="0"/>
            </a:br>
            <a:r>
              <a:rPr lang="en-US" sz="3600" dirty="0" smtClean="0"/>
              <a:t>(Responsible persons/completion)</a:t>
            </a:r>
            <a:endParaRPr lang="en-US" sz="3600" dirty="0"/>
          </a:p>
        </p:txBody>
      </p:sp>
      <p:sp>
        <p:nvSpPr>
          <p:cNvPr id="3" name="Content Placeholder 2"/>
          <p:cNvSpPr>
            <a:spLocks noGrp="1"/>
          </p:cNvSpPr>
          <p:nvPr>
            <p:ph idx="1"/>
          </p:nvPr>
        </p:nvSpPr>
        <p:spPr/>
        <p:txBody>
          <a:bodyPr>
            <a:normAutofit lnSpcReduction="10000"/>
          </a:bodyPr>
          <a:lstStyle/>
          <a:p>
            <a:r>
              <a:rPr lang="en-US" sz="2800" dirty="0" smtClean="0"/>
              <a:t>Objective 2: 100% of new staff will be proficient in IT communication tools within 3 months</a:t>
            </a:r>
          </a:p>
          <a:p>
            <a:pPr marL="0" indent="0">
              <a:buNone/>
            </a:pPr>
            <a:r>
              <a:rPr lang="en-US" sz="2800" dirty="0"/>
              <a:t> </a:t>
            </a:r>
            <a:r>
              <a:rPr lang="en-US" sz="2800" dirty="0" smtClean="0"/>
              <a:t>      1.  Develop checklist of all required trainings</a:t>
            </a:r>
          </a:p>
          <a:p>
            <a:pPr marL="0" indent="0">
              <a:buNone/>
            </a:pPr>
            <a:r>
              <a:rPr lang="en-US" sz="2800" dirty="0"/>
              <a:t> </a:t>
            </a:r>
            <a:r>
              <a:rPr lang="en-US" sz="2800" dirty="0" smtClean="0"/>
              <a:t>            ( Director / January 2018)</a:t>
            </a:r>
          </a:p>
          <a:p>
            <a:pPr marL="0" indent="0">
              <a:buNone/>
            </a:pPr>
            <a:r>
              <a:rPr lang="en-US" sz="2800" dirty="0"/>
              <a:t> </a:t>
            </a:r>
            <a:r>
              <a:rPr lang="en-US" sz="2800" dirty="0" smtClean="0"/>
              <a:t>      2.  Develop training materials for those tools that </a:t>
            </a:r>
          </a:p>
          <a:p>
            <a:pPr marL="0" indent="0">
              <a:buNone/>
            </a:pPr>
            <a:r>
              <a:rPr lang="en-US" sz="2800" dirty="0"/>
              <a:t> </a:t>
            </a:r>
            <a:r>
              <a:rPr lang="en-US" sz="2800" dirty="0" smtClean="0"/>
              <a:t>           do not already have training materials</a:t>
            </a:r>
          </a:p>
          <a:p>
            <a:pPr marL="0" indent="0">
              <a:buNone/>
            </a:pPr>
            <a:r>
              <a:rPr lang="en-US" sz="2800" dirty="0"/>
              <a:t> </a:t>
            </a:r>
            <a:r>
              <a:rPr lang="en-US" sz="2800" dirty="0" smtClean="0"/>
              <a:t>             ( designated staff / Jan. 2018)</a:t>
            </a:r>
          </a:p>
          <a:p>
            <a:pPr marL="0" indent="0">
              <a:buNone/>
            </a:pPr>
            <a:r>
              <a:rPr lang="en-US" sz="2800" dirty="0"/>
              <a:t> </a:t>
            </a:r>
            <a:r>
              <a:rPr lang="en-US" sz="2800" dirty="0" smtClean="0"/>
              <a:t>      3.  Develop Proficiency Evaluation tool</a:t>
            </a:r>
          </a:p>
          <a:p>
            <a:pPr marL="0" indent="0">
              <a:buNone/>
            </a:pPr>
            <a:r>
              <a:rPr lang="en-US" sz="2800" dirty="0"/>
              <a:t> </a:t>
            </a:r>
            <a:r>
              <a:rPr lang="en-US" sz="2800" dirty="0" smtClean="0"/>
              <a:t>             ( designated staff /  Jan. 2018) </a:t>
            </a:r>
            <a:endParaRPr lang="en-US" sz="2800" dirty="0"/>
          </a:p>
        </p:txBody>
      </p:sp>
    </p:spTree>
    <p:extLst>
      <p:ext uri="{BB962C8B-B14F-4D97-AF65-F5344CB8AC3E}">
        <p14:creationId xmlns:p14="http://schemas.microsoft.com/office/powerpoint/2010/main" val="30190294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Strategy 1: Objectives/Key Actions</a:t>
            </a:r>
            <a:br>
              <a:rPr lang="en-US" sz="3600" dirty="0" smtClean="0"/>
            </a:br>
            <a:r>
              <a:rPr lang="en-US" sz="3600" dirty="0" smtClean="0"/>
              <a:t>(Responsible persons/completion)</a:t>
            </a:r>
            <a:endParaRPr lang="en-US" sz="3600" dirty="0"/>
          </a:p>
        </p:txBody>
      </p:sp>
      <p:sp>
        <p:nvSpPr>
          <p:cNvPr id="3" name="Content Placeholder 2"/>
          <p:cNvSpPr>
            <a:spLocks noGrp="1"/>
          </p:cNvSpPr>
          <p:nvPr>
            <p:ph idx="1"/>
          </p:nvPr>
        </p:nvSpPr>
        <p:spPr/>
        <p:txBody>
          <a:bodyPr>
            <a:normAutofit fontScale="92500"/>
          </a:bodyPr>
          <a:lstStyle/>
          <a:p>
            <a:r>
              <a:rPr lang="en-US" dirty="0" smtClean="0"/>
              <a:t>Objective 3: Develop collaborative culture and empower staff through education</a:t>
            </a:r>
          </a:p>
          <a:p>
            <a:pPr marL="0" indent="0">
              <a:buNone/>
            </a:pPr>
            <a:r>
              <a:rPr lang="en-US" dirty="0"/>
              <a:t> </a:t>
            </a:r>
            <a:r>
              <a:rPr lang="en-US" dirty="0" smtClean="0"/>
              <a:t>   </a:t>
            </a:r>
            <a:r>
              <a:rPr lang="en-US" sz="2400" dirty="0" smtClean="0"/>
              <a:t>1. ID MS22 position description for each employee with measurable performance evaluation standards  (supervisor and employee/  within 1 month of hire/transfer)</a:t>
            </a:r>
          </a:p>
          <a:p>
            <a:pPr marL="0" indent="0">
              <a:buNone/>
            </a:pPr>
            <a:r>
              <a:rPr lang="en-US" sz="2400" dirty="0" smtClean="0"/>
              <a:t>      2. Update program policies and procedures to ensure application consistencies  (Employee, supervisor, manager/ annually)</a:t>
            </a:r>
          </a:p>
          <a:p>
            <a:pPr marL="0" indent="0">
              <a:buNone/>
            </a:pPr>
            <a:r>
              <a:rPr lang="en-US" sz="2400" dirty="0"/>
              <a:t> </a:t>
            </a:r>
            <a:r>
              <a:rPr lang="en-US" sz="2400" dirty="0" smtClean="0"/>
              <a:t>      3. Weekly staff meetings to address developing and ongoing business; discuss collaborative efforts (</a:t>
            </a:r>
            <a:r>
              <a:rPr lang="en-US" sz="2400" dirty="0" err="1" smtClean="0"/>
              <a:t>internal,external</a:t>
            </a:r>
            <a:r>
              <a:rPr lang="en-US" sz="2400" dirty="0" smtClean="0"/>
              <a:t> ,customer) (director, manager/ weekly)</a:t>
            </a:r>
          </a:p>
          <a:p>
            <a:pPr marL="0" indent="0">
              <a:buNone/>
            </a:pPr>
            <a:r>
              <a:rPr lang="en-US" sz="2400" dirty="0"/>
              <a:t> </a:t>
            </a:r>
            <a:endParaRPr lang="en-US" sz="2400" dirty="0" smtClean="0"/>
          </a:p>
        </p:txBody>
      </p:sp>
    </p:spTree>
    <p:extLst>
      <p:ext uri="{BB962C8B-B14F-4D97-AF65-F5344CB8AC3E}">
        <p14:creationId xmlns:p14="http://schemas.microsoft.com/office/powerpoint/2010/main" val="13153147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1 ( objective 3 cont.)</a:t>
            </a:r>
            <a:endParaRPr lang="en-US" dirty="0"/>
          </a:p>
        </p:txBody>
      </p:sp>
      <p:sp>
        <p:nvSpPr>
          <p:cNvPr id="3" name="Content Placeholder 2"/>
          <p:cNvSpPr>
            <a:spLocks noGrp="1"/>
          </p:cNvSpPr>
          <p:nvPr>
            <p:ph idx="1"/>
          </p:nvPr>
        </p:nvSpPr>
        <p:spPr/>
        <p:txBody>
          <a:bodyPr>
            <a:normAutofit/>
          </a:bodyPr>
          <a:lstStyle/>
          <a:p>
            <a:r>
              <a:rPr lang="en-US" sz="2800" dirty="0" smtClean="0"/>
              <a:t>Develop collaborative culture and empower staff through education</a:t>
            </a:r>
          </a:p>
          <a:p>
            <a:pPr marL="0" indent="0">
              <a:buNone/>
            </a:pPr>
            <a:r>
              <a:rPr lang="en-US" sz="2800" dirty="0"/>
              <a:t> </a:t>
            </a:r>
            <a:r>
              <a:rPr lang="en-US" sz="2800" dirty="0" smtClean="0"/>
              <a:t>    </a:t>
            </a:r>
            <a:r>
              <a:rPr lang="en-US" sz="2400" dirty="0" smtClean="0"/>
              <a:t>4.  Measure success through PEP process  (director/q 6 </a:t>
            </a:r>
            <a:r>
              <a:rPr lang="en-US" sz="2400" dirty="0" err="1" smtClean="0"/>
              <a:t>mos</a:t>
            </a:r>
            <a:r>
              <a:rPr lang="en-US" sz="2400" dirty="0" smtClean="0"/>
              <a:t>)</a:t>
            </a:r>
          </a:p>
          <a:p>
            <a:pPr marL="0" indent="0">
              <a:buNone/>
            </a:pPr>
            <a:endParaRPr lang="en-US" sz="2400" dirty="0"/>
          </a:p>
          <a:p>
            <a:pPr marL="0" indent="0">
              <a:buNone/>
            </a:pPr>
            <a:r>
              <a:rPr lang="en-US" sz="2400" dirty="0" smtClean="0"/>
              <a:t>      5.  Incorporate technology to support internal goals </a:t>
            </a:r>
          </a:p>
          <a:p>
            <a:pPr marL="0" indent="0">
              <a:buNone/>
            </a:pPr>
            <a:r>
              <a:rPr lang="en-US" sz="2400" dirty="0"/>
              <a:t> </a:t>
            </a:r>
            <a:r>
              <a:rPr lang="en-US" sz="2400" dirty="0" smtClean="0"/>
              <a:t>          (</a:t>
            </a:r>
            <a:r>
              <a:rPr lang="en-US" sz="2400" dirty="0" err="1" smtClean="0"/>
              <a:t>supervisor,manager,director</a:t>
            </a:r>
            <a:r>
              <a:rPr lang="en-US" sz="2400" dirty="0" smtClean="0"/>
              <a:t>  /  q 3 months)</a:t>
            </a:r>
            <a:endParaRPr lang="en-US" sz="2800" dirty="0"/>
          </a:p>
        </p:txBody>
      </p:sp>
    </p:spTree>
    <p:extLst>
      <p:ext uri="{BB962C8B-B14F-4D97-AF65-F5344CB8AC3E}">
        <p14:creationId xmlns:p14="http://schemas.microsoft.com/office/powerpoint/2010/main" val="12045636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Strategy 1: Objectives/Key Actions</a:t>
            </a:r>
            <a:br>
              <a:rPr lang="en-US" sz="3600" dirty="0" smtClean="0"/>
            </a:br>
            <a:r>
              <a:rPr lang="en-US" sz="3600" dirty="0" smtClean="0"/>
              <a:t>(Responsible persons/completion) </a:t>
            </a:r>
            <a:endParaRPr lang="en-US" sz="3600" dirty="0"/>
          </a:p>
        </p:txBody>
      </p:sp>
      <p:sp>
        <p:nvSpPr>
          <p:cNvPr id="3" name="Content Placeholder 2"/>
          <p:cNvSpPr>
            <a:spLocks noGrp="1"/>
          </p:cNvSpPr>
          <p:nvPr>
            <p:ph idx="1"/>
          </p:nvPr>
        </p:nvSpPr>
        <p:spPr/>
        <p:txBody>
          <a:bodyPr>
            <a:normAutofit/>
          </a:bodyPr>
          <a:lstStyle/>
          <a:p>
            <a:r>
              <a:rPr lang="en-US" sz="2800" dirty="0" smtClean="0"/>
              <a:t>Objective 4: All staff will attend an annual training on all communication and informational tools</a:t>
            </a:r>
          </a:p>
          <a:p>
            <a:pPr marL="0" indent="0">
              <a:buNone/>
            </a:pPr>
            <a:r>
              <a:rPr lang="en-US" sz="2800" dirty="0"/>
              <a:t> </a:t>
            </a:r>
            <a:r>
              <a:rPr lang="en-US" sz="2800" dirty="0" smtClean="0"/>
              <a:t>    </a:t>
            </a:r>
            <a:r>
              <a:rPr lang="en-US" sz="2400" dirty="0" smtClean="0"/>
              <a:t>1.   Assign training person   (designated staff/  Jan. 2018)</a:t>
            </a:r>
          </a:p>
          <a:p>
            <a:pPr marL="0" indent="0">
              <a:buNone/>
            </a:pPr>
            <a:r>
              <a:rPr lang="en-US" sz="2400" dirty="0"/>
              <a:t> </a:t>
            </a:r>
            <a:r>
              <a:rPr lang="en-US" sz="2400" dirty="0" smtClean="0"/>
              <a:t>     2.   Prepare updates on each tool, </a:t>
            </a:r>
            <a:r>
              <a:rPr lang="en-US" sz="2400" dirty="0" err="1" smtClean="0"/>
              <a:t>e.g</a:t>
            </a:r>
            <a:r>
              <a:rPr lang="en-US" sz="2400" dirty="0" smtClean="0"/>
              <a:t> calendar, WCHD website, DHMH website, intranet   (designated staff/ Jan. 2018)</a:t>
            </a:r>
          </a:p>
          <a:p>
            <a:pPr marL="0" indent="0">
              <a:buNone/>
            </a:pPr>
            <a:r>
              <a:rPr lang="en-US" sz="2400" dirty="0"/>
              <a:t> </a:t>
            </a:r>
            <a:r>
              <a:rPr lang="en-US" sz="2400" dirty="0" smtClean="0"/>
              <a:t>     3.   Develop annual training schedule with quarterly classes</a:t>
            </a:r>
          </a:p>
          <a:p>
            <a:pPr marL="0" indent="0">
              <a:buNone/>
            </a:pPr>
            <a:r>
              <a:rPr lang="en-US" sz="2400" dirty="0"/>
              <a:t> </a:t>
            </a:r>
            <a:r>
              <a:rPr lang="en-US" sz="2400" dirty="0" smtClean="0"/>
              <a:t>            ( designated staff/ Jan. 2018)</a:t>
            </a:r>
          </a:p>
          <a:p>
            <a:pPr marL="0" indent="0">
              <a:buNone/>
            </a:pPr>
            <a:r>
              <a:rPr lang="en-US" sz="2400" dirty="0"/>
              <a:t> </a:t>
            </a:r>
            <a:r>
              <a:rPr lang="en-US" sz="2400" dirty="0" smtClean="0"/>
              <a:t>     4.   Maintain training/update log  (designated staff, Jan. 2018)</a:t>
            </a:r>
          </a:p>
          <a:p>
            <a:pPr marL="0" indent="0">
              <a:buNone/>
            </a:pPr>
            <a:r>
              <a:rPr lang="en-US" sz="2400" dirty="0"/>
              <a:t> </a:t>
            </a:r>
            <a:r>
              <a:rPr lang="en-US" sz="2400" dirty="0" smtClean="0"/>
              <a:t>     5.   Provide passing certificate    (designated staff, Jan. 2018) </a:t>
            </a:r>
            <a:endParaRPr lang="en-US" sz="2800" dirty="0"/>
          </a:p>
        </p:txBody>
      </p:sp>
    </p:spTree>
    <p:extLst>
      <p:ext uri="{BB962C8B-B14F-4D97-AF65-F5344CB8AC3E}">
        <p14:creationId xmlns:p14="http://schemas.microsoft.com/office/powerpoint/2010/main" val="405893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Assess the situation</a:t>
            </a:r>
            <a:endParaRPr lang="en-US" dirty="0"/>
          </a:p>
        </p:txBody>
      </p:sp>
      <p:sp>
        <p:nvSpPr>
          <p:cNvPr id="3" name="Content Placeholder 2"/>
          <p:cNvSpPr>
            <a:spLocks noGrp="1"/>
          </p:cNvSpPr>
          <p:nvPr>
            <p:ph idx="1"/>
          </p:nvPr>
        </p:nvSpPr>
        <p:spPr/>
        <p:txBody>
          <a:bodyPr/>
          <a:lstStyle/>
          <a:p>
            <a:r>
              <a:rPr lang="en-US" dirty="0" smtClean="0"/>
              <a:t>Review the national, state, and local trends that will affect the health of Washington County residents and the operations of the WCHD</a:t>
            </a:r>
          </a:p>
          <a:p>
            <a:r>
              <a:rPr lang="en-US" dirty="0" smtClean="0"/>
              <a:t>Define the local and agency context through surveys of staff and community partners and SWOT (Strengths, Weaknesses, Opportunities, Threats) Analysis</a:t>
            </a:r>
            <a:endParaRPr lang="en-US" dirty="0"/>
          </a:p>
        </p:txBody>
      </p:sp>
    </p:spTree>
    <p:extLst>
      <p:ext uri="{BB962C8B-B14F-4D97-AF65-F5344CB8AC3E}">
        <p14:creationId xmlns:p14="http://schemas.microsoft.com/office/powerpoint/2010/main" val="38283491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1: Objectives</a:t>
            </a:r>
            <a:endParaRPr lang="en-US" dirty="0"/>
          </a:p>
        </p:txBody>
      </p:sp>
      <p:sp>
        <p:nvSpPr>
          <p:cNvPr id="3" name="Content Placeholder 2"/>
          <p:cNvSpPr>
            <a:spLocks noGrp="1"/>
          </p:cNvSpPr>
          <p:nvPr>
            <p:ph idx="1"/>
          </p:nvPr>
        </p:nvSpPr>
        <p:spPr/>
        <p:txBody>
          <a:bodyPr>
            <a:normAutofit/>
          </a:bodyPr>
          <a:lstStyle/>
          <a:p>
            <a:r>
              <a:rPr lang="en-US" sz="2800" dirty="0" smtClean="0"/>
              <a:t>Objective 5:  Ensure professional and competent staff for future growth and development</a:t>
            </a:r>
          </a:p>
          <a:p>
            <a:pPr marL="0" indent="0">
              <a:buNone/>
            </a:pPr>
            <a:r>
              <a:rPr lang="en-US" sz="2800" dirty="0"/>
              <a:t> </a:t>
            </a:r>
            <a:r>
              <a:rPr lang="en-US" sz="2800" dirty="0" smtClean="0"/>
              <a:t>    </a:t>
            </a:r>
            <a:r>
              <a:rPr lang="en-US" sz="2400" dirty="0" smtClean="0"/>
              <a:t>1.  Ensure and provide continuing education unit opportunities for staff licensure (  all staff to do, supervisor to check / monthly)</a:t>
            </a:r>
          </a:p>
          <a:p>
            <a:pPr marL="0" indent="0">
              <a:buNone/>
            </a:pPr>
            <a:r>
              <a:rPr lang="en-US" sz="2400" dirty="0"/>
              <a:t> </a:t>
            </a:r>
            <a:r>
              <a:rPr lang="en-US" sz="2400" dirty="0" smtClean="0"/>
              <a:t>      2.  Reach out to state/local experts for education training opportunities  ( manager/ as needed)</a:t>
            </a:r>
          </a:p>
          <a:p>
            <a:pPr marL="0" indent="0">
              <a:buNone/>
            </a:pPr>
            <a:r>
              <a:rPr lang="en-US" sz="2400" dirty="0"/>
              <a:t> </a:t>
            </a:r>
            <a:r>
              <a:rPr lang="en-US" sz="2400" dirty="0" smtClean="0"/>
              <a:t>      3.  Discuss employee goals and promotional opportunities</a:t>
            </a:r>
          </a:p>
          <a:p>
            <a:pPr marL="0" indent="0">
              <a:buNone/>
            </a:pPr>
            <a:r>
              <a:rPr lang="en-US" sz="2400" dirty="0"/>
              <a:t> </a:t>
            </a:r>
            <a:r>
              <a:rPr lang="en-US" sz="2400" dirty="0" smtClean="0"/>
              <a:t>           (Employee, supervisor/ monthly)</a:t>
            </a:r>
          </a:p>
          <a:p>
            <a:pPr marL="0" indent="0">
              <a:buNone/>
            </a:pPr>
            <a:r>
              <a:rPr lang="en-US" sz="2400" dirty="0"/>
              <a:t> </a:t>
            </a:r>
            <a:r>
              <a:rPr lang="en-US" sz="2400" dirty="0" smtClean="0"/>
              <a:t>      4.  Review MS22/PEP    (employee, supervisor/ 6 months)</a:t>
            </a:r>
            <a:endParaRPr lang="en-US" sz="2800" dirty="0"/>
          </a:p>
        </p:txBody>
      </p:sp>
    </p:spTree>
    <p:extLst>
      <p:ext uri="{BB962C8B-B14F-4D97-AF65-F5344CB8AC3E}">
        <p14:creationId xmlns:p14="http://schemas.microsoft.com/office/powerpoint/2010/main" val="2555259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304800"/>
            <a:ext cx="8001000" cy="1143000"/>
          </a:xfrm>
        </p:spPr>
        <p:txBody>
          <a:bodyPr/>
          <a:lstStyle/>
          <a:p>
            <a:r>
              <a:rPr lang="en-US" dirty="0" smtClean="0"/>
              <a:t>Strategy 2:</a:t>
            </a:r>
            <a:br>
              <a:rPr lang="en-US" dirty="0" smtClean="0"/>
            </a:br>
            <a:r>
              <a:rPr lang="en-US" dirty="0" smtClean="0"/>
              <a:t>Enhance Community Awareness and Experience</a:t>
            </a:r>
            <a:endParaRPr lang="en-US" dirty="0"/>
          </a:p>
        </p:txBody>
      </p:sp>
      <p:sp>
        <p:nvSpPr>
          <p:cNvPr id="7" name="TextBox 6"/>
          <p:cNvSpPr txBox="1"/>
          <p:nvPr/>
        </p:nvSpPr>
        <p:spPr>
          <a:xfrm>
            <a:off x="1600200" y="1676400"/>
            <a:ext cx="7543800" cy="4801314"/>
          </a:xfrm>
          <a:prstGeom prst="rect">
            <a:avLst/>
          </a:prstGeom>
          <a:noFill/>
        </p:spPr>
        <p:txBody>
          <a:bodyPr wrap="square" rtlCol="0">
            <a:spAutoFit/>
          </a:bodyPr>
          <a:lstStyle/>
          <a:p>
            <a:r>
              <a:rPr lang="en-US" dirty="0">
                <a:solidFill>
                  <a:srgbClr val="000000"/>
                </a:solidFill>
                <a:latin typeface="Book Antiqua"/>
              </a:rPr>
              <a:t>Expand the public’s awareness of </a:t>
            </a:r>
            <a:r>
              <a:rPr lang="en-US" u="sng" dirty="0" smtClean="0">
                <a:solidFill>
                  <a:srgbClr val="000000"/>
                </a:solidFill>
                <a:latin typeface="Book Antiqua"/>
              </a:rPr>
              <a:t>all</a:t>
            </a:r>
            <a:r>
              <a:rPr lang="en-US" dirty="0" smtClean="0">
                <a:solidFill>
                  <a:srgbClr val="000000"/>
                </a:solidFill>
                <a:latin typeface="Book Antiqua"/>
              </a:rPr>
              <a:t> WCHD’s </a:t>
            </a:r>
            <a:r>
              <a:rPr lang="en-US" dirty="0">
                <a:solidFill>
                  <a:srgbClr val="000000"/>
                </a:solidFill>
                <a:latin typeface="Book Antiqua"/>
              </a:rPr>
              <a:t>services and pursue excellence in the area of customer experience.  Accelerate measurable, sustainable improvement </a:t>
            </a:r>
            <a:r>
              <a:rPr lang="en-US" dirty="0" smtClean="0">
                <a:solidFill>
                  <a:srgbClr val="000000"/>
                </a:solidFill>
                <a:latin typeface="Book Antiqua"/>
              </a:rPr>
              <a:t>in outreach </a:t>
            </a:r>
            <a:r>
              <a:rPr lang="en-US" dirty="0">
                <a:solidFill>
                  <a:srgbClr val="000000"/>
                </a:solidFill>
                <a:latin typeface="Book Antiqua"/>
              </a:rPr>
              <a:t>and customer satisfaction.</a:t>
            </a:r>
          </a:p>
          <a:p>
            <a:endParaRPr lang="en-US" dirty="0" smtClean="0">
              <a:solidFill>
                <a:srgbClr val="000000"/>
              </a:solidFill>
              <a:latin typeface="Book Antiqua"/>
            </a:endParaRPr>
          </a:p>
          <a:p>
            <a:endParaRPr lang="en-US" dirty="0" smtClean="0">
              <a:solidFill>
                <a:srgbClr val="000000"/>
              </a:solidFill>
              <a:latin typeface="Book Antiqua"/>
            </a:endParaRPr>
          </a:p>
          <a:p>
            <a:r>
              <a:rPr lang="en-US" dirty="0" smtClean="0">
                <a:solidFill>
                  <a:srgbClr val="000000"/>
                </a:solidFill>
                <a:latin typeface="Book Antiqua"/>
              </a:rPr>
              <a:t>Rationale:</a:t>
            </a:r>
          </a:p>
          <a:p>
            <a:pPr marL="285750" indent="-285750">
              <a:buFont typeface="Arial" panose="020B0604020202020204" pitchFamily="34" charset="0"/>
              <a:buChar char="•"/>
            </a:pPr>
            <a:r>
              <a:rPr lang="en-US" dirty="0">
                <a:solidFill>
                  <a:srgbClr val="000000"/>
                </a:solidFill>
                <a:latin typeface="Book Antiqua"/>
              </a:rPr>
              <a:t>Provides platform for making community more aware of our programs, services, and community partnerships</a:t>
            </a:r>
          </a:p>
          <a:p>
            <a:pPr marL="285750" indent="-285750">
              <a:buFont typeface="Arial" panose="020B0604020202020204" pitchFamily="34" charset="0"/>
              <a:buChar char="•"/>
            </a:pPr>
            <a:r>
              <a:rPr lang="en-US" dirty="0">
                <a:solidFill>
                  <a:srgbClr val="000000"/>
                </a:solidFill>
                <a:latin typeface="Book Antiqua"/>
              </a:rPr>
              <a:t>Supports mission </a:t>
            </a:r>
            <a:r>
              <a:rPr lang="en-US" dirty="0" smtClean="0">
                <a:solidFill>
                  <a:srgbClr val="000000"/>
                </a:solidFill>
                <a:latin typeface="Book Antiqua"/>
              </a:rPr>
              <a:t>by making </a:t>
            </a:r>
            <a:r>
              <a:rPr lang="en-US" dirty="0">
                <a:solidFill>
                  <a:srgbClr val="000000"/>
                </a:solidFill>
                <a:latin typeface="Book Antiqua"/>
              </a:rPr>
              <a:t>the community more aware of </a:t>
            </a:r>
            <a:r>
              <a:rPr lang="en-US" dirty="0" smtClean="0">
                <a:solidFill>
                  <a:srgbClr val="000000"/>
                </a:solidFill>
                <a:latin typeface="Book Antiqua"/>
              </a:rPr>
              <a:t>WCHD</a:t>
            </a:r>
            <a:endParaRPr lang="en-US" dirty="0">
              <a:solidFill>
                <a:srgbClr val="000000"/>
              </a:solidFill>
              <a:latin typeface="Book Antiqua"/>
            </a:endParaRPr>
          </a:p>
          <a:p>
            <a:pPr marL="285750" indent="-285750">
              <a:buFont typeface="Arial" panose="020B0604020202020204" pitchFamily="34" charset="0"/>
              <a:buChar char="•"/>
            </a:pPr>
            <a:r>
              <a:rPr lang="en-US" dirty="0" smtClean="0">
                <a:solidFill>
                  <a:srgbClr val="000000"/>
                </a:solidFill>
                <a:latin typeface="Book Antiqua"/>
              </a:rPr>
              <a:t>Leverages </a:t>
            </a:r>
            <a:r>
              <a:rPr lang="en-US" dirty="0">
                <a:solidFill>
                  <a:srgbClr val="000000"/>
                </a:solidFill>
                <a:latin typeface="Book Antiqua"/>
              </a:rPr>
              <a:t>technology to expand efforts to reach the community “where they are”</a:t>
            </a:r>
          </a:p>
          <a:p>
            <a:pPr marL="285750" indent="-285750">
              <a:buFont typeface="Arial" panose="020B0604020202020204" pitchFamily="34" charset="0"/>
              <a:buChar char="•"/>
            </a:pPr>
            <a:r>
              <a:rPr lang="en-US" dirty="0">
                <a:solidFill>
                  <a:srgbClr val="000000"/>
                </a:solidFill>
                <a:latin typeface="Book Antiqua"/>
              </a:rPr>
              <a:t>Establishes culture of service excellence as foundation for future </a:t>
            </a:r>
            <a:r>
              <a:rPr lang="en-US" dirty="0" smtClean="0">
                <a:solidFill>
                  <a:srgbClr val="000000"/>
                </a:solidFill>
                <a:latin typeface="Book Antiqua"/>
              </a:rPr>
              <a:t>WCHD </a:t>
            </a:r>
            <a:r>
              <a:rPr lang="en-US" dirty="0">
                <a:solidFill>
                  <a:srgbClr val="000000"/>
                </a:solidFill>
                <a:latin typeface="Book Antiqua"/>
              </a:rPr>
              <a:t>growth and development</a:t>
            </a:r>
          </a:p>
          <a:p>
            <a:pPr marL="285750" indent="-285750">
              <a:buFont typeface="Arial" panose="020B0604020202020204" pitchFamily="34" charset="0"/>
              <a:buChar char="•"/>
            </a:pPr>
            <a:r>
              <a:rPr lang="en-US" dirty="0">
                <a:solidFill>
                  <a:srgbClr val="000000"/>
                </a:solidFill>
                <a:latin typeface="Book Antiqua"/>
              </a:rPr>
              <a:t>Enhances community’s perception of </a:t>
            </a:r>
            <a:r>
              <a:rPr lang="en-US" dirty="0" smtClean="0">
                <a:solidFill>
                  <a:srgbClr val="000000"/>
                </a:solidFill>
                <a:latin typeface="Book Antiqua"/>
              </a:rPr>
              <a:t>WCHD</a:t>
            </a:r>
            <a:endParaRPr lang="en-US" dirty="0">
              <a:solidFill>
                <a:srgbClr val="000000"/>
              </a:solidFill>
              <a:latin typeface="Book Antiqua"/>
            </a:endParaRPr>
          </a:p>
          <a:p>
            <a:pPr marL="285750" indent="-285750">
              <a:buFont typeface="Arial" panose="020B0604020202020204" pitchFamily="34" charset="0"/>
              <a:buChar char="•"/>
            </a:pPr>
            <a:r>
              <a:rPr lang="en-US" dirty="0">
                <a:solidFill>
                  <a:srgbClr val="000000"/>
                </a:solidFill>
                <a:latin typeface="Book Antiqua"/>
              </a:rPr>
              <a:t>Further increases </a:t>
            </a:r>
            <a:r>
              <a:rPr lang="en-US" dirty="0" smtClean="0">
                <a:solidFill>
                  <a:srgbClr val="000000"/>
                </a:solidFill>
                <a:latin typeface="Book Antiqua"/>
              </a:rPr>
              <a:t>WCHD’s </a:t>
            </a:r>
            <a:r>
              <a:rPr lang="en-US" dirty="0">
                <a:solidFill>
                  <a:srgbClr val="000000"/>
                </a:solidFill>
                <a:latin typeface="Book Antiqua"/>
              </a:rPr>
              <a:t>effectiveness at impacting health among multiple </a:t>
            </a:r>
            <a:r>
              <a:rPr lang="en-US" dirty="0" smtClean="0">
                <a:solidFill>
                  <a:srgbClr val="000000"/>
                </a:solidFill>
                <a:latin typeface="Book Antiqua"/>
              </a:rPr>
              <a:t>cultures</a:t>
            </a:r>
            <a:endParaRPr lang="en-US" dirty="0">
              <a:solidFill>
                <a:srgbClr val="000000"/>
              </a:solidFill>
              <a:latin typeface="Book Antiqua"/>
            </a:endParaRPr>
          </a:p>
          <a:p>
            <a:pPr marL="285750" indent="-285750">
              <a:buFont typeface="Arial" panose="020B0604020202020204" pitchFamily="34" charset="0"/>
              <a:buChar char="•"/>
            </a:pPr>
            <a:endParaRPr lang="en-US" dirty="0" smtClean="0">
              <a:solidFill>
                <a:srgbClr val="000000"/>
              </a:solidFill>
              <a:latin typeface="Book Antiqua"/>
            </a:endParaRPr>
          </a:p>
        </p:txBody>
      </p:sp>
    </p:spTree>
    <p:extLst>
      <p:ext uri="{BB962C8B-B14F-4D97-AF65-F5344CB8AC3E}">
        <p14:creationId xmlns:p14="http://schemas.microsoft.com/office/powerpoint/2010/main" val="37475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Strategy 2: Objectives/ Key Actions</a:t>
            </a:r>
            <a:br>
              <a:rPr lang="en-US" sz="3600" dirty="0" smtClean="0"/>
            </a:br>
            <a:r>
              <a:rPr lang="en-US" sz="3600" dirty="0" smtClean="0"/>
              <a:t>(responsible persons/completion)</a:t>
            </a:r>
            <a:endParaRPr lang="en-US" sz="3600" dirty="0"/>
          </a:p>
        </p:txBody>
      </p:sp>
      <p:sp>
        <p:nvSpPr>
          <p:cNvPr id="3" name="Content Placeholder 2"/>
          <p:cNvSpPr>
            <a:spLocks noGrp="1"/>
          </p:cNvSpPr>
          <p:nvPr>
            <p:ph idx="1"/>
          </p:nvPr>
        </p:nvSpPr>
        <p:spPr/>
        <p:txBody>
          <a:bodyPr>
            <a:normAutofit/>
          </a:bodyPr>
          <a:lstStyle/>
          <a:p>
            <a:r>
              <a:rPr lang="en-US" sz="2800" dirty="0" smtClean="0"/>
              <a:t>Objective 1:  Increase/expand community awareness</a:t>
            </a:r>
          </a:p>
          <a:p>
            <a:pPr marL="0" indent="0">
              <a:buNone/>
            </a:pPr>
            <a:r>
              <a:rPr lang="en-US" sz="2800" dirty="0"/>
              <a:t> </a:t>
            </a:r>
            <a:r>
              <a:rPr lang="en-US" sz="2800" dirty="0" smtClean="0"/>
              <a:t>        </a:t>
            </a:r>
            <a:r>
              <a:rPr lang="en-US" sz="2400" dirty="0" smtClean="0"/>
              <a:t>1.  Increase public health week activities ( Danielle, Hannah/                 )</a:t>
            </a:r>
          </a:p>
          <a:p>
            <a:pPr marL="0" indent="0">
              <a:buNone/>
            </a:pPr>
            <a:r>
              <a:rPr lang="en-US" sz="2400" dirty="0"/>
              <a:t> </a:t>
            </a:r>
            <a:r>
              <a:rPr lang="en-US" sz="2400" dirty="0" smtClean="0"/>
              <a:t>           2. Improve website   (Danielle, Hannah /                )</a:t>
            </a:r>
          </a:p>
          <a:p>
            <a:pPr marL="0" indent="0">
              <a:buNone/>
            </a:pPr>
            <a:r>
              <a:rPr lang="en-US" sz="2400" dirty="0"/>
              <a:t> </a:t>
            </a:r>
            <a:r>
              <a:rPr lang="en-US" sz="2400" dirty="0" smtClean="0"/>
              <a:t>           3. Update literature, handouts (director, staff/  6 months)</a:t>
            </a:r>
          </a:p>
          <a:p>
            <a:pPr marL="0" indent="0">
              <a:buNone/>
            </a:pPr>
            <a:r>
              <a:rPr lang="en-US" sz="2400" dirty="0"/>
              <a:t> </a:t>
            </a:r>
            <a:r>
              <a:rPr lang="en-US" sz="2400" dirty="0" smtClean="0"/>
              <a:t>           4.  Facebook page for notifications  (wells, water samples, rabies)   (IT managers/ 6 months )</a:t>
            </a:r>
          </a:p>
          <a:p>
            <a:pPr marL="0" indent="0">
              <a:buNone/>
            </a:pPr>
            <a:r>
              <a:rPr lang="en-US" sz="2400" dirty="0"/>
              <a:t> </a:t>
            </a:r>
            <a:r>
              <a:rPr lang="en-US" sz="2400" dirty="0" smtClean="0"/>
              <a:t>           5.  Continue attendance with local community groups, radio, TV  (all/ as needed)</a:t>
            </a:r>
            <a:endParaRPr lang="en-US" sz="2400" dirty="0"/>
          </a:p>
        </p:txBody>
      </p:sp>
    </p:spTree>
    <p:extLst>
      <p:ext uri="{BB962C8B-B14F-4D97-AF65-F5344CB8AC3E}">
        <p14:creationId xmlns:p14="http://schemas.microsoft.com/office/powerpoint/2010/main" val="10876526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2:  Objectives </a:t>
            </a:r>
            <a:endParaRPr lang="en-US" dirty="0"/>
          </a:p>
        </p:txBody>
      </p:sp>
      <p:sp>
        <p:nvSpPr>
          <p:cNvPr id="3" name="Content Placeholder 2"/>
          <p:cNvSpPr>
            <a:spLocks noGrp="1"/>
          </p:cNvSpPr>
          <p:nvPr>
            <p:ph idx="1"/>
          </p:nvPr>
        </p:nvSpPr>
        <p:spPr/>
        <p:txBody>
          <a:bodyPr>
            <a:normAutofit fontScale="92500"/>
          </a:bodyPr>
          <a:lstStyle/>
          <a:p>
            <a:r>
              <a:rPr lang="en-US" sz="2800" dirty="0" smtClean="0"/>
              <a:t>Objective 2:  Enhance customer service</a:t>
            </a:r>
          </a:p>
          <a:p>
            <a:pPr marL="0" indent="0">
              <a:buNone/>
            </a:pPr>
            <a:r>
              <a:rPr lang="en-US" sz="2800" dirty="0"/>
              <a:t> </a:t>
            </a:r>
            <a:r>
              <a:rPr lang="en-US" sz="2800" dirty="0" smtClean="0"/>
              <a:t>    </a:t>
            </a:r>
            <a:r>
              <a:rPr lang="en-US" sz="2400" dirty="0" smtClean="0"/>
              <a:t>  1.  DHMH customer service training  (  Rod </a:t>
            </a:r>
            <a:r>
              <a:rPr lang="en-US" sz="2400" dirty="0" err="1" smtClean="0"/>
              <a:t>MacRae</a:t>
            </a:r>
            <a:endParaRPr lang="en-US" sz="2400" dirty="0"/>
          </a:p>
          <a:p>
            <a:pPr marL="0" indent="0">
              <a:buNone/>
            </a:pPr>
            <a:r>
              <a:rPr lang="en-US" sz="2400" dirty="0" smtClean="0"/>
              <a:t>        2.  Train front office for delivery of consistent message</a:t>
            </a:r>
          </a:p>
          <a:p>
            <a:pPr marL="0" indent="0">
              <a:buNone/>
            </a:pPr>
            <a:r>
              <a:rPr lang="en-US" sz="2400" dirty="0"/>
              <a:t> </a:t>
            </a:r>
            <a:r>
              <a:rPr lang="en-US" sz="2400" dirty="0" smtClean="0"/>
              <a:t>              ( office supervisor/ hire or quarterly)</a:t>
            </a:r>
          </a:p>
          <a:p>
            <a:pPr marL="0" indent="0">
              <a:buNone/>
            </a:pPr>
            <a:r>
              <a:rPr lang="en-US" sz="2400" dirty="0"/>
              <a:t> </a:t>
            </a:r>
            <a:r>
              <a:rPr lang="en-US" sz="2400" dirty="0" smtClean="0"/>
              <a:t>       3.  Cross-training for new employees  (Supervisor/quarterly)</a:t>
            </a:r>
          </a:p>
          <a:p>
            <a:pPr marL="0" indent="0">
              <a:buNone/>
            </a:pPr>
            <a:r>
              <a:rPr lang="en-US" sz="2800" dirty="0" smtClean="0"/>
              <a:t>       </a:t>
            </a:r>
            <a:r>
              <a:rPr lang="en-US" sz="2400" dirty="0" smtClean="0"/>
              <a:t>4.  Increase education and awareness of other programs, e.g. BRF, Social Services, Habitat for Humanity etc. (managers/quarterly)</a:t>
            </a:r>
          </a:p>
          <a:p>
            <a:pPr marL="0" indent="0">
              <a:buNone/>
            </a:pPr>
            <a:r>
              <a:rPr lang="en-US" sz="2400" dirty="0"/>
              <a:t> </a:t>
            </a:r>
            <a:r>
              <a:rPr lang="en-US" sz="2400" dirty="0" smtClean="0"/>
              <a:t>        5.  Training/evaluation for each employee MS22/PEP (supervisor/6 months)</a:t>
            </a:r>
          </a:p>
          <a:p>
            <a:pPr marL="0" indent="0">
              <a:buNone/>
            </a:pPr>
            <a:r>
              <a:rPr lang="en-US" sz="2400" dirty="0"/>
              <a:t> </a:t>
            </a:r>
            <a:r>
              <a:rPr lang="en-US" sz="2400" dirty="0" smtClean="0"/>
              <a:t>        6.  Automate database and filing systems  (director, health officer/6 months)</a:t>
            </a:r>
            <a:endParaRPr lang="en-US" sz="2400" dirty="0"/>
          </a:p>
        </p:txBody>
      </p:sp>
    </p:spTree>
    <p:extLst>
      <p:ext uri="{BB962C8B-B14F-4D97-AF65-F5344CB8AC3E}">
        <p14:creationId xmlns:p14="http://schemas.microsoft.com/office/powerpoint/2010/main" val="6370937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2:  Objectives</a:t>
            </a:r>
            <a:endParaRPr lang="en-US" dirty="0"/>
          </a:p>
        </p:txBody>
      </p:sp>
      <p:sp>
        <p:nvSpPr>
          <p:cNvPr id="3" name="Content Placeholder 2"/>
          <p:cNvSpPr>
            <a:spLocks noGrp="1"/>
          </p:cNvSpPr>
          <p:nvPr>
            <p:ph idx="1"/>
          </p:nvPr>
        </p:nvSpPr>
        <p:spPr/>
        <p:txBody>
          <a:bodyPr>
            <a:normAutofit/>
          </a:bodyPr>
          <a:lstStyle/>
          <a:p>
            <a:r>
              <a:rPr lang="en-US" sz="2800" dirty="0" smtClean="0"/>
              <a:t>Objective 3:  Leverage technology</a:t>
            </a:r>
            <a:endParaRPr lang="en-US" sz="2800" dirty="0"/>
          </a:p>
          <a:p>
            <a:pPr marL="0" indent="0">
              <a:buNone/>
            </a:pPr>
            <a:r>
              <a:rPr lang="en-US" sz="2800" dirty="0" smtClean="0"/>
              <a:t>     </a:t>
            </a:r>
            <a:r>
              <a:rPr lang="en-US" sz="2400" dirty="0" smtClean="0"/>
              <a:t>1.  Acquire trained GIS staff to map data to guide strategic practices  (GIS tech, all staff/  daily)</a:t>
            </a:r>
          </a:p>
          <a:p>
            <a:pPr marL="0" indent="0">
              <a:buNone/>
            </a:pPr>
            <a:r>
              <a:rPr lang="en-US" sz="2400" dirty="0"/>
              <a:t> </a:t>
            </a:r>
            <a:r>
              <a:rPr lang="en-US" sz="2400" dirty="0" smtClean="0"/>
              <a:t>     2.  Technology (phone, PC, tablet) integration (all staff/daily)</a:t>
            </a:r>
          </a:p>
          <a:p>
            <a:pPr marL="0" indent="0">
              <a:buNone/>
            </a:pPr>
            <a:r>
              <a:rPr lang="en-US" sz="2400" dirty="0"/>
              <a:t> </a:t>
            </a:r>
            <a:r>
              <a:rPr lang="en-US" sz="2400" dirty="0" smtClean="0"/>
              <a:t>     3.   Use mapping tools for exploring potential environmental impacts   (supervisor/ as needed)</a:t>
            </a:r>
          </a:p>
          <a:p>
            <a:pPr marL="0" indent="0">
              <a:buNone/>
            </a:pPr>
            <a:r>
              <a:rPr lang="en-US" sz="2400" dirty="0"/>
              <a:t> </a:t>
            </a:r>
            <a:r>
              <a:rPr lang="en-US" sz="2400" dirty="0" smtClean="0"/>
              <a:t>     4.   Share maps with communities, local jurisdictions, state, etc.   (all staff; as needed) </a:t>
            </a:r>
          </a:p>
          <a:p>
            <a:pPr marL="0" indent="0">
              <a:buNone/>
            </a:pPr>
            <a:r>
              <a:rPr lang="en-US" sz="2400" dirty="0"/>
              <a:t> </a:t>
            </a:r>
            <a:r>
              <a:rPr lang="en-US" sz="2400" dirty="0" smtClean="0"/>
              <a:t>     5.   Provide ongoing trainings with technologies  (all staff/monthly)</a:t>
            </a:r>
          </a:p>
          <a:p>
            <a:pPr marL="0" indent="0">
              <a:buNone/>
            </a:pPr>
            <a:endParaRPr lang="en-US" sz="2800" dirty="0"/>
          </a:p>
        </p:txBody>
      </p:sp>
    </p:spTree>
    <p:extLst>
      <p:ext uri="{BB962C8B-B14F-4D97-AF65-F5344CB8AC3E}">
        <p14:creationId xmlns:p14="http://schemas.microsoft.com/office/powerpoint/2010/main" val="21806218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2: Objectives</a:t>
            </a:r>
            <a:endParaRPr lang="en-US" dirty="0"/>
          </a:p>
        </p:txBody>
      </p:sp>
      <p:sp>
        <p:nvSpPr>
          <p:cNvPr id="3" name="Content Placeholder 2"/>
          <p:cNvSpPr>
            <a:spLocks noGrp="1"/>
          </p:cNvSpPr>
          <p:nvPr>
            <p:ph idx="1"/>
          </p:nvPr>
        </p:nvSpPr>
        <p:spPr/>
        <p:txBody>
          <a:bodyPr>
            <a:normAutofit/>
          </a:bodyPr>
          <a:lstStyle/>
          <a:p>
            <a:r>
              <a:rPr lang="en-US" sz="2800" dirty="0" smtClean="0"/>
              <a:t>Develop new website within one year</a:t>
            </a:r>
          </a:p>
          <a:p>
            <a:pPr marL="0" indent="0">
              <a:buNone/>
            </a:pPr>
            <a:r>
              <a:rPr lang="en-US" sz="2800" dirty="0"/>
              <a:t> </a:t>
            </a:r>
            <a:r>
              <a:rPr lang="en-US" sz="2800" dirty="0" smtClean="0"/>
              <a:t>      </a:t>
            </a:r>
            <a:r>
              <a:rPr lang="en-US" sz="2400" dirty="0" smtClean="0"/>
              <a:t>1.  specific program information; brochure/formatting</a:t>
            </a:r>
          </a:p>
          <a:p>
            <a:pPr marL="0" indent="0">
              <a:buNone/>
            </a:pPr>
            <a:r>
              <a:rPr lang="en-US" sz="2400" dirty="0"/>
              <a:t> </a:t>
            </a:r>
            <a:r>
              <a:rPr lang="en-US" sz="2400" dirty="0" smtClean="0"/>
              <a:t>             (program staff/  Jan. 2018)</a:t>
            </a:r>
          </a:p>
          <a:p>
            <a:pPr marL="0" indent="0">
              <a:buNone/>
            </a:pPr>
            <a:r>
              <a:rPr lang="en-US" sz="2400" dirty="0"/>
              <a:t> </a:t>
            </a:r>
            <a:r>
              <a:rPr lang="en-US" sz="2400" dirty="0" smtClean="0"/>
              <a:t>        2.  updated website/ formatting </a:t>
            </a:r>
          </a:p>
          <a:p>
            <a:pPr marL="0" indent="0">
              <a:buNone/>
            </a:pPr>
            <a:r>
              <a:rPr lang="en-US" sz="2400" dirty="0"/>
              <a:t> </a:t>
            </a:r>
            <a:r>
              <a:rPr lang="en-US" sz="2400" dirty="0" smtClean="0"/>
              <a:t>              (contractor/  Jan. 2018)</a:t>
            </a:r>
          </a:p>
          <a:p>
            <a:pPr marL="0" indent="0">
              <a:buNone/>
            </a:pPr>
            <a:r>
              <a:rPr lang="en-US" sz="2400" dirty="0"/>
              <a:t> </a:t>
            </a:r>
            <a:r>
              <a:rPr lang="en-US" sz="2400" dirty="0" smtClean="0"/>
              <a:t>        3.   contract with web designer   (contractor/ Jan. 2018)</a:t>
            </a:r>
          </a:p>
          <a:p>
            <a:pPr marL="0" indent="0">
              <a:buNone/>
            </a:pPr>
            <a:r>
              <a:rPr lang="en-US" sz="2400" dirty="0"/>
              <a:t> </a:t>
            </a:r>
            <a:r>
              <a:rPr lang="en-US" sz="2400" dirty="0" smtClean="0"/>
              <a:t>        4.  self-referral and customer satisfactions surveys re consumer experience    (program staff / Jan. 2018)</a:t>
            </a:r>
          </a:p>
        </p:txBody>
      </p:sp>
    </p:spTree>
    <p:extLst>
      <p:ext uri="{BB962C8B-B14F-4D97-AF65-F5344CB8AC3E}">
        <p14:creationId xmlns:p14="http://schemas.microsoft.com/office/powerpoint/2010/main" val="8880200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304800"/>
            <a:ext cx="8001000" cy="1143000"/>
          </a:xfrm>
        </p:spPr>
        <p:txBody>
          <a:bodyPr/>
          <a:lstStyle/>
          <a:p>
            <a:r>
              <a:rPr lang="en-US" dirty="0" smtClean="0"/>
              <a:t>Strategy 3:</a:t>
            </a:r>
            <a:br>
              <a:rPr lang="en-US" dirty="0" smtClean="0"/>
            </a:br>
            <a:r>
              <a:rPr lang="en-US" dirty="0" smtClean="0"/>
              <a:t>Refine Structure for Evaluating Programs/Services</a:t>
            </a:r>
            <a:endParaRPr lang="en-US" dirty="0"/>
          </a:p>
        </p:txBody>
      </p:sp>
      <p:sp>
        <p:nvSpPr>
          <p:cNvPr id="7" name="TextBox 6"/>
          <p:cNvSpPr txBox="1"/>
          <p:nvPr/>
        </p:nvSpPr>
        <p:spPr>
          <a:xfrm>
            <a:off x="1600200" y="1676400"/>
            <a:ext cx="7543800" cy="4247317"/>
          </a:xfrm>
          <a:prstGeom prst="rect">
            <a:avLst/>
          </a:prstGeom>
          <a:noFill/>
        </p:spPr>
        <p:txBody>
          <a:bodyPr wrap="square" rtlCol="0">
            <a:spAutoFit/>
          </a:bodyPr>
          <a:lstStyle/>
          <a:p>
            <a:r>
              <a:rPr lang="en-US" dirty="0" smtClean="0">
                <a:solidFill>
                  <a:srgbClr val="000000"/>
                </a:solidFill>
                <a:latin typeface="Book Antiqua"/>
              </a:rPr>
              <a:t>Enhance capacity to evaluate and prioritize programs and services to ensure most appropriate resource allocation and department-wide efficiencies.</a:t>
            </a:r>
            <a:endParaRPr lang="en-US" dirty="0">
              <a:solidFill>
                <a:srgbClr val="000000"/>
              </a:solidFill>
              <a:latin typeface="Book Antiqua"/>
            </a:endParaRPr>
          </a:p>
          <a:p>
            <a:endParaRPr lang="en-US" dirty="0" smtClean="0">
              <a:solidFill>
                <a:srgbClr val="000000"/>
              </a:solidFill>
              <a:latin typeface="Book Antiqua"/>
            </a:endParaRPr>
          </a:p>
          <a:p>
            <a:r>
              <a:rPr lang="en-US" dirty="0" smtClean="0">
                <a:solidFill>
                  <a:srgbClr val="000000"/>
                </a:solidFill>
                <a:latin typeface="Book Antiqua"/>
              </a:rPr>
              <a:t>Rationale:</a:t>
            </a:r>
          </a:p>
          <a:p>
            <a:pPr marL="285750" indent="-285750">
              <a:buFont typeface="Arial" panose="020B0604020202020204" pitchFamily="34" charset="0"/>
              <a:buChar char="•"/>
            </a:pPr>
            <a:r>
              <a:rPr lang="en-US" dirty="0" smtClean="0">
                <a:solidFill>
                  <a:srgbClr val="000000"/>
                </a:solidFill>
                <a:latin typeface="Book Antiqua"/>
              </a:rPr>
              <a:t>Establishes framework for consistent/routine evaluation</a:t>
            </a:r>
          </a:p>
          <a:p>
            <a:pPr marL="285750" indent="-285750">
              <a:buFont typeface="Arial" panose="020B0604020202020204" pitchFamily="34" charset="0"/>
              <a:buChar char="•"/>
            </a:pPr>
            <a:r>
              <a:rPr lang="en-US" dirty="0" smtClean="0">
                <a:solidFill>
                  <a:srgbClr val="000000"/>
                </a:solidFill>
                <a:latin typeface="Book Antiqua"/>
              </a:rPr>
              <a:t>Allows WCHD to most fully leverage its core strengths</a:t>
            </a:r>
          </a:p>
          <a:p>
            <a:pPr marL="285750" indent="-285750">
              <a:buFont typeface="Arial" panose="020B0604020202020204" pitchFamily="34" charset="0"/>
              <a:buChar char="•"/>
            </a:pPr>
            <a:r>
              <a:rPr lang="en-US" dirty="0" smtClean="0">
                <a:solidFill>
                  <a:srgbClr val="000000"/>
                </a:solidFill>
                <a:latin typeface="Book Antiqua"/>
              </a:rPr>
              <a:t>Provides foundation for accelerating the improvement of our community’s health</a:t>
            </a:r>
          </a:p>
          <a:p>
            <a:pPr marL="285750" indent="-285750">
              <a:buFont typeface="Arial" panose="020B0604020202020204" pitchFamily="34" charset="0"/>
              <a:buChar char="•"/>
            </a:pPr>
            <a:r>
              <a:rPr lang="en-US" dirty="0" smtClean="0">
                <a:solidFill>
                  <a:srgbClr val="000000"/>
                </a:solidFill>
                <a:latin typeface="Book Antiqua"/>
              </a:rPr>
              <a:t>Assists WCHD and its community partners with implications of health reform and ongoing future changes</a:t>
            </a:r>
          </a:p>
          <a:p>
            <a:pPr marL="285750" indent="-285750">
              <a:buFont typeface="Arial" panose="020B0604020202020204" pitchFamily="34" charset="0"/>
              <a:buChar char="•"/>
            </a:pPr>
            <a:r>
              <a:rPr lang="en-US" dirty="0" smtClean="0">
                <a:solidFill>
                  <a:srgbClr val="000000"/>
                </a:solidFill>
                <a:latin typeface="Book Antiqua"/>
              </a:rPr>
              <a:t>Strengthens WCHD’s relevance in a rapidly evolving environment</a:t>
            </a:r>
          </a:p>
          <a:p>
            <a:pPr marL="285750" indent="-285750">
              <a:buFont typeface="Arial" panose="020B0604020202020204" pitchFamily="34" charset="0"/>
              <a:buChar char="•"/>
            </a:pPr>
            <a:r>
              <a:rPr lang="en-US" dirty="0" smtClean="0">
                <a:solidFill>
                  <a:srgbClr val="000000"/>
                </a:solidFill>
                <a:latin typeface="Book Antiqua"/>
              </a:rPr>
              <a:t>Most appropriately leverages already-limited resources, including staff</a:t>
            </a:r>
          </a:p>
          <a:p>
            <a:pPr marL="285750" indent="-285750">
              <a:buFont typeface="Arial" panose="020B0604020202020204" pitchFamily="34" charset="0"/>
              <a:buChar char="•"/>
            </a:pPr>
            <a:r>
              <a:rPr lang="en-US" dirty="0" smtClean="0">
                <a:solidFill>
                  <a:srgbClr val="000000"/>
                </a:solidFill>
                <a:latin typeface="Book Antiqua"/>
              </a:rPr>
              <a:t>Bolsters against funding instability</a:t>
            </a:r>
          </a:p>
        </p:txBody>
      </p:sp>
    </p:spTree>
    <p:extLst>
      <p:ext uri="{BB962C8B-B14F-4D97-AF65-F5344CB8AC3E}">
        <p14:creationId xmlns:p14="http://schemas.microsoft.com/office/powerpoint/2010/main" val="14359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Strategy 3: Objectives/Key Actions</a:t>
            </a:r>
            <a:br>
              <a:rPr lang="en-US" sz="3600" dirty="0" smtClean="0"/>
            </a:br>
            <a:r>
              <a:rPr lang="en-US" sz="3600" dirty="0" smtClean="0"/>
              <a:t>(responsible persons/completion)</a:t>
            </a:r>
            <a:endParaRPr lang="en-US" sz="3600" dirty="0"/>
          </a:p>
        </p:txBody>
      </p:sp>
      <p:sp>
        <p:nvSpPr>
          <p:cNvPr id="3" name="Content Placeholder 2"/>
          <p:cNvSpPr>
            <a:spLocks noGrp="1"/>
          </p:cNvSpPr>
          <p:nvPr>
            <p:ph idx="1"/>
          </p:nvPr>
        </p:nvSpPr>
        <p:spPr/>
        <p:txBody>
          <a:bodyPr>
            <a:normAutofit lnSpcReduction="10000"/>
          </a:bodyPr>
          <a:lstStyle/>
          <a:p>
            <a:r>
              <a:rPr lang="en-US" sz="2800" dirty="0" smtClean="0"/>
              <a:t>Objective 1:  Develop Performance Management/QI plans </a:t>
            </a:r>
          </a:p>
          <a:p>
            <a:pPr marL="0" indent="0">
              <a:buNone/>
            </a:pPr>
            <a:r>
              <a:rPr lang="en-US" sz="2800" dirty="0" smtClean="0"/>
              <a:t>        </a:t>
            </a:r>
            <a:r>
              <a:rPr lang="en-US" sz="2400" dirty="0" smtClean="0"/>
              <a:t>1.   Work w consultant   (</a:t>
            </a:r>
          </a:p>
          <a:p>
            <a:pPr marL="0" indent="0">
              <a:buNone/>
            </a:pPr>
            <a:endParaRPr lang="en-US" sz="2400" dirty="0"/>
          </a:p>
          <a:p>
            <a:r>
              <a:rPr lang="en-US" sz="2800" dirty="0" smtClean="0"/>
              <a:t>Objective 2:  Ensure optimal WCHD efficiencies</a:t>
            </a:r>
          </a:p>
          <a:p>
            <a:pPr marL="0" indent="0">
              <a:buNone/>
            </a:pPr>
            <a:r>
              <a:rPr lang="en-US" sz="2800" dirty="0"/>
              <a:t> </a:t>
            </a:r>
            <a:r>
              <a:rPr lang="en-US" sz="2800" dirty="0" smtClean="0"/>
              <a:t>       </a:t>
            </a:r>
            <a:r>
              <a:rPr lang="en-US" sz="2400" dirty="0" smtClean="0"/>
              <a:t>1.  Evaluate programs by PEPs, data (senior </a:t>
            </a:r>
            <a:r>
              <a:rPr lang="en-US" sz="2400" dirty="0" err="1" smtClean="0"/>
              <a:t>mgmt</a:t>
            </a:r>
            <a:r>
              <a:rPr lang="en-US" sz="2400" dirty="0" smtClean="0"/>
              <a:t>/annually)</a:t>
            </a:r>
          </a:p>
          <a:p>
            <a:pPr marL="0" indent="0">
              <a:buNone/>
            </a:pPr>
            <a:r>
              <a:rPr lang="en-US" sz="2400" dirty="0"/>
              <a:t> </a:t>
            </a:r>
            <a:r>
              <a:rPr lang="en-US" sz="2400" dirty="0" smtClean="0"/>
              <a:t>         2.  Identify areas in need of resource upgrade (</a:t>
            </a:r>
            <a:r>
              <a:rPr lang="en-US" sz="2400" dirty="0" err="1" smtClean="0"/>
              <a:t>sr.mgmt</a:t>
            </a:r>
            <a:r>
              <a:rPr lang="en-US" sz="2400" dirty="0" smtClean="0"/>
              <a:t>/annually)</a:t>
            </a:r>
          </a:p>
          <a:p>
            <a:pPr marL="0" indent="0">
              <a:buNone/>
            </a:pPr>
            <a:r>
              <a:rPr lang="en-US" sz="2400" dirty="0"/>
              <a:t> </a:t>
            </a:r>
            <a:r>
              <a:rPr lang="en-US" sz="2400" dirty="0" smtClean="0"/>
              <a:t>         3.  Automate filing systems and integrate w state, local agencies, and customers   (sr. </a:t>
            </a:r>
            <a:r>
              <a:rPr lang="en-US" sz="2400" dirty="0" err="1" smtClean="0"/>
              <a:t>mgmt</a:t>
            </a:r>
            <a:r>
              <a:rPr lang="en-US" sz="2400" dirty="0" smtClean="0"/>
              <a:t>, director / annually)</a:t>
            </a:r>
            <a:endParaRPr lang="en-US" sz="2800" dirty="0"/>
          </a:p>
        </p:txBody>
      </p:sp>
    </p:spTree>
    <p:extLst>
      <p:ext uri="{BB962C8B-B14F-4D97-AF65-F5344CB8AC3E}">
        <p14:creationId xmlns:p14="http://schemas.microsoft.com/office/powerpoint/2010/main" val="29662038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3: Objectives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Objective 3: Evaluate and prioritize programs for resource allocation</a:t>
            </a:r>
          </a:p>
          <a:p>
            <a:pPr marL="0" indent="0">
              <a:buNone/>
            </a:pPr>
            <a:r>
              <a:rPr lang="en-US" sz="2800" dirty="0"/>
              <a:t> </a:t>
            </a:r>
            <a:r>
              <a:rPr lang="en-US" sz="2800" dirty="0" smtClean="0"/>
              <a:t>       </a:t>
            </a:r>
            <a:r>
              <a:rPr lang="en-US" sz="2400" dirty="0" smtClean="0"/>
              <a:t>1.  Ensure WCHD mandated programs are fully funded</a:t>
            </a:r>
          </a:p>
          <a:p>
            <a:pPr marL="0" indent="0">
              <a:buNone/>
            </a:pPr>
            <a:r>
              <a:rPr lang="en-US" sz="2400" dirty="0"/>
              <a:t> </a:t>
            </a:r>
            <a:r>
              <a:rPr lang="en-US" sz="2400" dirty="0" smtClean="0"/>
              <a:t>              (sr. management / annually)</a:t>
            </a:r>
          </a:p>
          <a:p>
            <a:pPr marL="0" indent="0">
              <a:buNone/>
            </a:pPr>
            <a:r>
              <a:rPr lang="en-US" sz="2400" dirty="0"/>
              <a:t> </a:t>
            </a:r>
            <a:r>
              <a:rPr lang="en-US" sz="2400" dirty="0" smtClean="0"/>
              <a:t>         2.  Prioritize programs within </a:t>
            </a:r>
            <a:r>
              <a:rPr lang="en-US" sz="2400" dirty="0" err="1" smtClean="0"/>
              <a:t>envtal</a:t>
            </a:r>
            <a:r>
              <a:rPr lang="en-US" sz="2400" dirty="0" smtClean="0"/>
              <a:t> health based on public and environmental health  (director / 6 months)</a:t>
            </a:r>
          </a:p>
          <a:p>
            <a:pPr marL="0" indent="0">
              <a:buNone/>
            </a:pPr>
            <a:r>
              <a:rPr lang="en-US" sz="2400" dirty="0"/>
              <a:t> </a:t>
            </a:r>
            <a:r>
              <a:rPr lang="en-US" sz="2400" dirty="0" smtClean="0"/>
              <a:t>         3.  Prioritize WCHD programs and ensure state ratios are fulfilled  (senior management / 6 months)</a:t>
            </a:r>
          </a:p>
          <a:p>
            <a:pPr marL="0" indent="0">
              <a:buNone/>
            </a:pPr>
            <a:r>
              <a:rPr lang="en-US" sz="2400" dirty="0"/>
              <a:t> </a:t>
            </a:r>
            <a:r>
              <a:rPr lang="en-US" sz="2400" dirty="0" smtClean="0"/>
              <a:t>         4.  Prioritize funding and resources   (senior </a:t>
            </a:r>
            <a:r>
              <a:rPr lang="en-US" sz="2400" dirty="0" err="1" smtClean="0"/>
              <a:t>mgmt</a:t>
            </a:r>
            <a:r>
              <a:rPr lang="en-US" sz="2400" dirty="0" smtClean="0"/>
              <a:t>/ 6 </a:t>
            </a:r>
            <a:r>
              <a:rPr lang="en-US" sz="2400" dirty="0" err="1" smtClean="0"/>
              <a:t>mos</a:t>
            </a:r>
            <a:r>
              <a:rPr lang="en-US" sz="2400" dirty="0" smtClean="0"/>
              <a:t>)</a:t>
            </a:r>
          </a:p>
          <a:p>
            <a:pPr marL="0" indent="0">
              <a:buNone/>
            </a:pPr>
            <a:r>
              <a:rPr lang="en-US" sz="2400" dirty="0"/>
              <a:t> </a:t>
            </a:r>
            <a:r>
              <a:rPr lang="en-US" sz="2400" dirty="0" smtClean="0"/>
              <a:t>         5.  Request INC fees and coordinate w Washington County</a:t>
            </a:r>
          </a:p>
          <a:p>
            <a:pPr marL="0" indent="0">
              <a:buNone/>
            </a:pPr>
            <a:r>
              <a:rPr lang="en-US" sz="2400" dirty="0"/>
              <a:t> </a:t>
            </a:r>
            <a:r>
              <a:rPr lang="en-US" sz="2400" dirty="0" smtClean="0"/>
              <a:t>               (Health Officer, director / annually ) </a:t>
            </a:r>
            <a:endParaRPr lang="en-US" sz="2800" dirty="0"/>
          </a:p>
        </p:txBody>
      </p:sp>
    </p:spTree>
    <p:extLst>
      <p:ext uri="{BB962C8B-B14F-4D97-AF65-F5344CB8AC3E}">
        <p14:creationId xmlns:p14="http://schemas.microsoft.com/office/powerpoint/2010/main" val="8616150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Support functions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69102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p:txBody>
          <a:bodyPr/>
          <a:lstStyle/>
          <a:p>
            <a:r>
              <a:rPr lang="en-US" dirty="0" smtClean="0"/>
              <a:t>Key Components</a:t>
            </a:r>
            <a:endParaRPr lang="en-US" dirty="0"/>
          </a:p>
        </p:txBody>
      </p:sp>
      <p:sp>
        <p:nvSpPr>
          <p:cNvPr id="5" name="Text Box 30"/>
          <p:cNvSpPr txBox="1">
            <a:spLocks noChangeArrowheads="1"/>
          </p:cNvSpPr>
          <p:nvPr/>
        </p:nvSpPr>
        <p:spPr bwMode="auto">
          <a:xfrm>
            <a:off x="4648200" y="3762345"/>
            <a:ext cx="4181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000" dirty="0">
                <a:solidFill>
                  <a:srgbClr val="000000"/>
                </a:solidFill>
                <a:latin typeface="Book Antiqua" pitchFamily="18" charset="0"/>
              </a:rPr>
              <a:t>Local/Washington County Health</a:t>
            </a:r>
          </a:p>
        </p:txBody>
      </p:sp>
      <p:grpSp>
        <p:nvGrpSpPr>
          <p:cNvPr id="11" name="Group 10"/>
          <p:cNvGrpSpPr/>
          <p:nvPr/>
        </p:nvGrpSpPr>
        <p:grpSpPr>
          <a:xfrm>
            <a:off x="2323692" y="1524000"/>
            <a:ext cx="6400800" cy="1981200"/>
            <a:chOff x="2323692" y="1524000"/>
            <a:chExt cx="6400800" cy="1981200"/>
          </a:xfrm>
        </p:grpSpPr>
        <p:sp>
          <p:nvSpPr>
            <p:cNvPr id="1299486" name="Text Box 30"/>
            <p:cNvSpPr txBox="1">
              <a:spLocks noChangeArrowheads="1"/>
            </p:cNvSpPr>
            <p:nvPr/>
          </p:nvSpPr>
          <p:spPr bwMode="auto">
            <a:xfrm>
              <a:off x="4762092" y="1741488"/>
              <a:ext cx="396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000" dirty="0">
                  <a:solidFill>
                    <a:srgbClr val="000000"/>
                  </a:solidFill>
                  <a:latin typeface="Book Antiqua" pitchFamily="18" charset="0"/>
                </a:rPr>
                <a:t>External/National Factors</a:t>
              </a:r>
            </a:p>
          </p:txBody>
        </p:sp>
        <p:sp>
          <p:nvSpPr>
            <p:cNvPr id="2" name="Down Arrow 1"/>
            <p:cNvSpPr/>
            <p:nvPr/>
          </p:nvSpPr>
          <p:spPr bwMode="auto">
            <a:xfrm>
              <a:off x="5524092" y="2370198"/>
              <a:ext cx="2438400" cy="1135002"/>
            </a:xfrm>
            <a:prstGeom prst="downArrow">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b="1" dirty="0">
                  <a:solidFill>
                    <a:srgbClr val="000000"/>
                  </a:solidFill>
                  <a:latin typeface="Book Antiqua" pitchFamily="18" charset="0"/>
                </a:rPr>
                <a:t>Pressure</a:t>
              </a:r>
            </a:p>
          </p:txBody>
        </p:sp>
        <p:pic>
          <p:nvPicPr>
            <p:cNvPr id="24578" name="Picture 2" descr="https://encrypted-tbn2.gstatic.com/images?q=tbn:ANd9GcSI4N3LGNNvUWS8dlJdlefoeelJ-RKSsZHldjFUpHuu2NXSzi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692" y="1524000"/>
              <a:ext cx="1580507" cy="990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514600" y="4503798"/>
            <a:ext cx="5939244" cy="1973202"/>
            <a:chOff x="2514600" y="4503798"/>
            <a:chExt cx="5939244" cy="1973202"/>
          </a:xfrm>
        </p:grpSpPr>
        <p:sp>
          <p:nvSpPr>
            <p:cNvPr id="4" name="Text Box 30"/>
            <p:cNvSpPr txBox="1">
              <a:spLocks noChangeArrowheads="1"/>
            </p:cNvSpPr>
            <p:nvPr/>
          </p:nvSpPr>
          <p:spPr bwMode="auto">
            <a:xfrm>
              <a:off x="5029200" y="6076890"/>
              <a:ext cx="34246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000" dirty="0">
                  <a:solidFill>
                    <a:srgbClr val="000000"/>
                  </a:solidFill>
                  <a:latin typeface="Book Antiqua" pitchFamily="18" charset="0"/>
                </a:rPr>
                <a:t>Internal/WCHD Activities</a:t>
              </a:r>
            </a:p>
          </p:txBody>
        </p:sp>
        <p:sp>
          <p:nvSpPr>
            <p:cNvPr id="3" name="Up Arrow 2"/>
            <p:cNvSpPr/>
            <p:nvPr/>
          </p:nvSpPr>
          <p:spPr bwMode="auto">
            <a:xfrm>
              <a:off x="5524092" y="4503798"/>
              <a:ext cx="2438400" cy="1211202"/>
            </a:xfrm>
            <a:prstGeom prst="upArrow">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rgbClr val="000000"/>
                  </a:solidFill>
                  <a:latin typeface="Book Antiqua" pitchFamily="18" charset="0"/>
                </a:rPr>
                <a:t>Support</a:t>
              </a:r>
            </a:p>
          </p:txBody>
        </p:sp>
        <p:pic>
          <p:nvPicPr>
            <p:cNvPr id="13" name="Picture 2" descr="Image result for washington county health department mary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105400"/>
              <a:ext cx="1219200" cy="1219200"/>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descr="Image result for washington county mary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0354" y="3286873"/>
            <a:ext cx="2368958" cy="143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4097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Linkages to QI Plan and CHIP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9902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and Reporting</a:t>
            </a:r>
            <a:endParaRPr lang="en-US" dirty="0"/>
          </a:p>
        </p:txBody>
      </p:sp>
      <p:sp>
        <p:nvSpPr>
          <p:cNvPr id="3" name="Content Placeholder 2"/>
          <p:cNvSpPr>
            <a:spLocks noGrp="1"/>
          </p:cNvSpPr>
          <p:nvPr>
            <p:ph idx="1"/>
          </p:nvPr>
        </p:nvSpPr>
        <p:spPr/>
        <p:txBody>
          <a:bodyPr/>
          <a:lstStyle/>
          <a:p>
            <a:r>
              <a:rPr lang="en-US" dirty="0" smtClean="0"/>
              <a:t>Strategic Plan implementation progress will be reviewed every six months by Senior Management Group</a:t>
            </a:r>
          </a:p>
          <a:p>
            <a:r>
              <a:rPr lang="en-US" dirty="0" smtClean="0"/>
              <a:t>Assessment matrix will be developed for reporting on implementation progress</a:t>
            </a:r>
            <a:endParaRPr lang="en-US" dirty="0"/>
          </a:p>
        </p:txBody>
      </p:sp>
    </p:spTree>
    <p:extLst>
      <p:ext uri="{BB962C8B-B14F-4D97-AF65-F5344CB8AC3E}">
        <p14:creationId xmlns:p14="http://schemas.microsoft.com/office/powerpoint/2010/main" val="253684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0930" name="Rectangle 2"/>
          <p:cNvSpPr>
            <a:spLocks noChangeArrowheads="1"/>
          </p:cNvSpPr>
          <p:nvPr/>
        </p:nvSpPr>
        <p:spPr bwMode="auto">
          <a:xfrm>
            <a:off x="0" y="23622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600" u="sng" dirty="0">
              <a:solidFill>
                <a:srgbClr val="000000"/>
              </a:solidFill>
              <a:latin typeface="Book Antiqua" pitchFamily="18" charset="0"/>
            </a:endParaRPr>
          </a:p>
        </p:txBody>
      </p:sp>
      <p:sp>
        <p:nvSpPr>
          <p:cNvPr id="1660931" name="Rectangle 3"/>
          <p:cNvSpPr>
            <a:spLocks noChangeArrowheads="1"/>
          </p:cNvSpPr>
          <p:nvPr/>
        </p:nvSpPr>
        <p:spPr bwMode="auto">
          <a:xfrm>
            <a:off x="4763" y="24384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800" b="1" i="1" dirty="0">
                <a:solidFill>
                  <a:srgbClr val="4D6DAC"/>
                </a:solidFill>
                <a:latin typeface="Book Antiqua" pitchFamily="18" charset="0"/>
              </a:rPr>
              <a:t> </a:t>
            </a:r>
            <a:r>
              <a:rPr lang="en-US" sz="2600" b="1" i="1" dirty="0">
                <a:solidFill>
                  <a:srgbClr val="4D6DAC"/>
                </a:solidFill>
                <a:latin typeface="Book Antiqua" pitchFamily="18" charset="0"/>
              </a:rPr>
              <a:t>Situation Assessment Findings:</a:t>
            </a:r>
          </a:p>
          <a:p>
            <a:pPr algn="ctr" fontAlgn="base">
              <a:spcBef>
                <a:spcPct val="0"/>
              </a:spcBef>
              <a:spcAft>
                <a:spcPct val="0"/>
              </a:spcAft>
            </a:pPr>
            <a:r>
              <a:rPr lang="en-US" sz="2600" b="1" i="1" dirty="0">
                <a:solidFill>
                  <a:srgbClr val="4D6DAC"/>
                </a:solidFill>
                <a:latin typeface="Book Antiqua" pitchFamily="18" charset="0"/>
              </a:rPr>
              <a:t>External/National Factors</a:t>
            </a:r>
          </a:p>
        </p:txBody>
      </p:sp>
    </p:spTree>
    <p:extLst>
      <p:ext uri="{BB962C8B-B14F-4D97-AF65-F5344CB8AC3E}">
        <p14:creationId xmlns:p14="http://schemas.microsoft.com/office/powerpoint/2010/main" val="303928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External/National Factors:</a:t>
            </a:r>
            <a:br>
              <a:rPr lang="en-US" dirty="0" smtClean="0"/>
            </a:br>
            <a:r>
              <a:rPr lang="en-US" dirty="0" smtClean="0"/>
              <a:t>Key Takeaways</a:t>
            </a:r>
            <a:endParaRPr lang="en-US" dirty="0"/>
          </a:p>
        </p:txBody>
      </p:sp>
      <p:sp>
        <p:nvSpPr>
          <p:cNvPr id="9" name="Content Placeholder 2"/>
          <p:cNvSpPr>
            <a:spLocks noGrp="1"/>
          </p:cNvSpPr>
          <p:nvPr>
            <p:ph idx="4294967295"/>
          </p:nvPr>
        </p:nvSpPr>
        <p:spPr>
          <a:xfrm>
            <a:off x="1600200" y="1676400"/>
            <a:ext cx="7239000" cy="3352800"/>
          </a:xfrm>
        </p:spPr>
        <p:txBody>
          <a:bodyPr/>
          <a:lstStyle/>
          <a:p>
            <a:r>
              <a:rPr lang="en-US" sz="2000" dirty="0"/>
              <a:t>Health reform is expected to </a:t>
            </a:r>
            <a:r>
              <a:rPr lang="en-US" sz="2000" dirty="0" smtClean="0"/>
              <a:t>continue to change </a:t>
            </a:r>
            <a:r>
              <a:rPr lang="en-US" sz="2000" dirty="0"/>
              <a:t>the “role” of </a:t>
            </a:r>
            <a:r>
              <a:rPr lang="en-US" sz="2000" dirty="0" smtClean="0"/>
              <a:t>LHDs</a:t>
            </a:r>
          </a:p>
          <a:p>
            <a:r>
              <a:rPr lang="en-US" sz="2000" dirty="0" smtClean="0"/>
              <a:t>Continued cost/spending growth is not sustainable...care must be “shifted” to lower cost settings</a:t>
            </a:r>
          </a:p>
          <a:p>
            <a:r>
              <a:rPr lang="en-US" sz="2000" dirty="0" smtClean="0"/>
              <a:t>Prevention will become more of a priority...transitioning focus from sick care to true health care</a:t>
            </a:r>
          </a:p>
          <a:p>
            <a:r>
              <a:rPr lang="en-US" sz="2000" dirty="0" smtClean="0"/>
              <a:t>Near-term the volume of direct care services likely to be impacted given increased insurance coverage/access</a:t>
            </a:r>
          </a:p>
          <a:p>
            <a:r>
              <a:rPr lang="en-US" sz="2000" dirty="0" smtClean="0"/>
              <a:t>Increased patient accountability/participation is essential... but limited incentives and/or penalties likely present in the short-term</a:t>
            </a:r>
          </a:p>
          <a:p>
            <a:r>
              <a:rPr lang="en-US" sz="2000" dirty="0"/>
              <a:t>Increased </a:t>
            </a:r>
            <a:r>
              <a:rPr lang="en-US" sz="2000" dirty="0" smtClean="0"/>
              <a:t>coordination within LHDs, the community, and other governmental </a:t>
            </a:r>
            <a:r>
              <a:rPr lang="en-US" sz="2000" dirty="0"/>
              <a:t>non-governmental </a:t>
            </a:r>
            <a:r>
              <a:rPr lang="en-US" sz="2000" dirty="0" smtClean="0"/>
              <a:t>organizations</a:t>
            </a:r>
            <a:r>
              <a:rPr lang="en-US" sz="2000" dirty="0"/>
              <a:t> </a:t>
            </a:r>
            <a:r>
              <a:rPr lang="en-US" sz="2000" dirty="0" smtClean="0"/>
              <a:t>will be critical.</a:t>
            </a:r>
            <a:endParaRPr lang="en-US" sz="2000" dirty="0"/>
          </a:p>
          <a:p>
            <a:endParaRPr lang="en-US" sz="2000" dirty="0" smtClean="0"/>
          </a:p>
        </p:txBody>
      </p:sp>
    </p:spTree>
    <p:extLst>
      <p:ext uri="{BB962C8B-B14F-4D97-AF65-F5344CB8AC3E}">
        <p14:creationId xmlns:p14="http://schemas.microsoft.com/office/powerpoint/2010/main" val="208628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8051" y="1516746"/>
            <a:ext cx="7331149" cy="552373"/>
          </a:xfrm>
          <a:prstGeom prst="rect">
            <a:avLst/>
          </a:prstGeom>
          <a:noFill/>
        </p:spPr>
        <p:txBody>
          <a:bodyPr wrap="square" rtlCol="0">
            <a:spAutoFit/>
          </a:bodyPr>
          <a:lstStyle/>
          <a:p>
            <a:r>
              <a:rPr lang="en-US" sz="1600" dirty="0">
                <a:solidFill>
                  <a:srgbClr val="000000"/>
                </a:solidFill>
                <a:latin typeface="Book Antiqua"/>
              </a:rPr>
              <a:t>It has taken us nearly 25 years to add the same amount of expenses expected in the next decade alone...this growth is not sustainable</a:t>
            </a:r>
          </a:p>
        </p:txBody>
      </p:sp>
      <p:sp>
        <p:nvSpPr>
          <p:cNvPr id="1299458" name="Rectangle 2"/>
          <p:cNvSpPr>
            <a:spLocks noGrp="1" noChangeArrowheads="1"/>
          </p:cNvSpPr>
          <p:nvPr>
            <p:ph type="title" idx="4294967295"/>
          </p:nvPr>
        </p:nvSpPr>
        <p:spPr>
          <a:xfrm>
            <a:off x="1143000" y="304800"/>
            <a:ext cx="8001000" cy="1143000"/>
          </a:xfrm>
        </p:spPr>
        <p:txBody>
          <a:bodyPr/>
          <a:lstStyle/>
          <a:p>
            <a:r>
              <a:rPr lang="en-US" dirty="0"/>
              <a:t>Total </a:t>
            </a:r>
            <a:r>
              <a:rPr lang="en-US" dirty="0" smtClean="0"/>
              <a:t>U.S. Healthcare </a:t>
            </a:r>
            <a:r>
              <a:rPr lang="en-US" dirty="0"/>
              <a:t>Expenditures</a:t>
            </a:r>
          </a:p>
        </p:txBody>
      </p:sp>
      <p:graphicFrame>
        <p:nvGraphicFramePr>
          <p:cNvPr id="2" name="Chart 1"/>
          <p:cNvGraphicFramePr/>
          <p:nvPr>
            <p:extLst>
              <p:ext uri="{D42A27DB-BD31-4B8C-83A1-F6EECF244321}">
                <p14:modId xmlns:p14="http://schemas.microsoft.com/office/powerpoint/2010/main" val="1371501063"/>
              </p:ext>
            </p:extLst>
          </p:nvPr>
        </p:nvGraphicFramePr>
        <p:xfrm>
          <a:off x="1524000" y="2082800"/>
          <a:ext cx="7162800" cy="4622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p:cNvSpPr txBox="1">
            <a:spLocks noChangeArrowheads="1"/>
          </p:cNvSpPr>
          <p:nvPr/>
        </p:nvSpPr>
        <p:spPr bwMode="auto">
          <a:xfrm>
            <a:off x="1508051" y="6611779"/>
            <a:ext cx="1768549" cy="246221"/>
          </a:xfrm>
          <a:prstGeom prst="rect">
            <a:avLst/>
          </a:prstGeom>
          <a:noFill/>
          <a:ln w="9525" cap="sq">
            <a:noFill/>
            <a:miter lim="800000"/>
            <a:headEnd type="none" w="sm" len="sm"/>
            <a:tailEnd type="none" w="sm" len="sm"/>
          </a:ln>
        </p:spPr>
        <p:txBody>
          <a:bodyPr wrap="square">
            <a:spAutoFit/>
          </a:bodyPr>
          <a:lstStyle/>
          <a:p>
            <a:pPr>
              <a:defRPr/>
            </a:pPr>
            <a:r>
              <a:rPr lang="en-US" sz="1000" i="1" dirty="0">
                <a:solidFill>
                  <a:srgbClr val="000000"/>
                </a:solidFill>
                <a:latin typeface="Book Antiqua"/>
              </a:rPr>
              <a:t>Source: www.CMS.gov</a:t>
            </a:r>
          </a:p>
        </p:txBody>
      </p:sp>
      <p:sp>
        <p:nvSpPr>
          <p:cNvPr id="3" name="Left Brace 2"/>
          <p:cNvSpPr/>
          <p:nvPr/>
        </p:nvSpPr>
        <p:spPr bwMode="auto">
          <a:xfrm>
            <a:off x="7026273" y="2514601"/>
            <a:ext cx="381000" cy="1490336"/>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4" name="TextBox 3"/>
          <p:cNvSpPr txBox="1"/>
          <p:nvPr/>
        </p:nvSpPr>
        <p:spPr>
          <a:xfrm>
            <a:off x="5943600" y="3107266"/>
            <a:ext cx="1219200" cy="307777"/>
          </a:xfrm>
          <a:prstGeom prst="rect">
            <a:avLst/>
          </a:prstGeom>
          <a:noFill/>
        </p:spPr>
        <p:txBody>
          <a:bodyPr wrap="square" rtlCol="0">
            <a:spAutoFit/>
          </a:bodyPr>
          <a:lstStyle/>
          <a:p>
            <a:r>
              <a:rPr lang="en-US" sz="1400" dirty="0">
                <a:solidFill>
                  <a:srgbClr val="000000"/>
                </a:solidFill>
                <a:latin typeface="Book Antiqua"/>
              </a:rPr>
              <a:t>$2.3 Trillion</a:t>
            </a:r>
          </a:p>
        </p:txBody>
      </p:sp>
    </p:spTree>
    <p:extLst>
      <p:ext uri="{BB962C8B-B14F-4D97-AF65-F5344CB8AC3E}">
        <p14:creationId xmlns:p14="http://schemas.microsoft.com/office/powerpoint/2010/main" val="3319341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Yes...We’re All Getting Older</a:t>
            </a:r>
            <a:endParaRPr lang="en-US" dirty="0"/>
          </a:p>
        </p:txBody>
      </p:sp>
      <p:grpSp>
        <p:nvGrpSpPr>
          <p:cNvPr id="8" name="Group 227"/>
          <p:cNvGrpSpPr>
            <a:grpSpLocks/>
          </p:cNvGrpSpPr>
          <p:nvPr/>
        </p:nvGrpSpPr>
        <p:grpSpPr bwMode="auto">
          <a:xfrm>
            <a:off x="1371827" y="1502313"/>
            <a:ext cx="7771948" cy="5360450"/>
            <a:chOff x="951" y="1067"/>
            <a:chExt cx="4808" cy="3256"/>
          </a:xfrm>
        </p:grpSpPr>
        <p:sp>
          <p:nvSpPr>
            <p:cNvPr id="9" name="AutoShape 206"/>
            <p:cNvSpPr>
              <a:spLocks noChangeArrowheads="1"/>
            </p:cNvSpPr>
            <p:nvPr/>
          </p:nvSpPr>
          <p:spPr bwMode="auto">
            <a:xfrm rot="1376422">
              <a:off x="2784" y="2015"/>
              <a:ext cx="1392" cy="431"/>
            </a:xfrm>
            <a:prstGeom prst="rightArrow">
              <a:avLst>
                <a:gd name="adj1" fmla="val 50000"/>
                <a:gd name="adj2" fmla="val 8074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10" name="Text Box 4"/>
            <p:cNvSpPr txBox="1">
              <a:spLocks noChangeArrowheads="1"/>
            </p:cNvSpPr>
            <p:nvPr/>
          </p:nvSpPr>
          <p:spPr bwMode="auto">
            <a:xfrm>
              <a:off x="1056" y="1269"/>
              <a:ext cx="2158"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sz="1400" b="1" i="1" dirty="0">
                  <a:solidFill>
                    <a:srgbClr val="4D6DAC"/>
                  </a:solidFill>
                  <a:latin typeface="Book Antiqua" pitchFamily="18" charset="0"/>
                </a:rPr>
                <a:t>Today for every person older than 65, there are approximately 5 people in the workforce*</a:t>
              </a:r>
            </a:p>
          </p:txBody>
        </p:sp>
        <p:sp>
          <p:nvSpPr>
            <p:cNvPr id="11" name="Text Box 11"/>
            <p:cNvSpPr txBox="1">
              <a:spLocks noChangeArrowheads="1"/>
            </p:cNvSpPr>
            <p:nvPr/>
          </p:nvSpPr>
          <p:spPr bwMode="auto">
            <a:xfrm>
              <a:off x="3544" y="1278"/>
              <a:ext cx="2121"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sz="1400" b="1" i="1" dirty="0">
                  <a:solidFill>
                    <a:srgbClr val="4D6DAC"/>
                  </a:solidFill>
                  <a:latin typeface="Book Antiqua" pitchFamily="18" charset="0"/>
                </a:rPr>
                <a:t>In 2030 there will only be approximately 3 people in the workforce for every person older than 65. </a:t>
              </a:r>
            </a:p>
          </p:txBody>
        </p:sp>
        <p:sp>
          <p:nvSpPr>
            <p:cNvPr id="12" name="Text Box 18"/>
            <p:cNvSpPr txBox="1">
              <a:spLocks noChangeArrowheads="1"/>
            </p:cNvSpPr>
            <p:nvPr/>
          </p:nvSpPr>
          <p:spPr bwMode="auto">
            <a:xfrm>
              <a:off x="951" y="1067"/>
              <a:ext cx="238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sz="1400" b="1" i="1" dirty="0" smtClean="0">
                  <a:solidFill>
                    <a:srgbClr val="000000"/>
                  </a:solidFill>
                  <a:latin typeface="Book Antiqua" pitchFamily="18" charset="0"/>
                </a:rPr>
                <a:t>2017</a:t>
              </a:r>
              <a:endParaRPr lang="en-US" sz="1400" b="1" i="1" dirty="0">
                <a:solidFill>
                  <a:srgbClr val="000000"/>
                </a:solidFill>
                <a:latin typeface="Book Antiqua" pitchFamily="18" charset="0"/>
              </a:endParaRPr>
            </a:p>
          </p:txBody>
        </p:sp>
        <p:sp>
          <p:nvSpPr>
            <p:cNvPr id="13" name="Text Box 19"/>
            <p:cNvSpPr txBox="1">
              <a:spLocks noChangeArrowheads="1"/>
            </p:cNvSpPr>
            <p:nvPr/>
          </p:nvSpPr>
          <p:spPr bwMode="auto">
            <a:xfrm>
              <a:off x="3402" y="1081"/>
              <a:ext cx="235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sz="1400" b="1" i="1" dirty="0">
                  <a:solidFill>
                    <a:srgbClr val="000000"/>
                  </a:solidFill>
                  <a:latin typeface="Book Antiqua" pitchFamily="18" charset="0"/>
                </a:rPr>
                <a:t>2030</a:t>
              </a:r>
            </a:p>
          </p:txBody>
        </p:sp>
        <p:sp>
          <p:nvSpPr>
            <p:cNvPr id="14" name="Text Box 20"/>
            <p:cNvSpPr txBox="1">
              <a:spLocks noChangeArrowheads="1"/>
            </p:cNvSpPr>
            <p:nvPr/>
          </p:nvSpPr>
          <p:spPr bwMode="auto">
            <a:xfrm>
              <a:off x="998" y="4073"/>
              <a:ext cx="12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1000">
                  <a:solidFill>
                    <a:srgbClr val="000000"/>
                  </a:solidFill>
                  <a:latin typeface="Book Antiqua" pitchFamily="18" charset="0"/>
                </a:rPr>
                <a:t>* (between the ages of 19 and 64)</a:t>
              </a:r>
            </a:p>
            <a:p>
              <a:endParaRPr lang="en-US" sz="1000">
                <a:solidFill>
                  <a:srgbClr val="000000"/>
                </a:solidFill>
                <a:latin typeface="Book Antiqua" pitchFamily="18" charset="0"/>
              </a:endParaRPr>
            </a:p>
          </p:txBody>
        </p:sp>
        <p:sp>
          <p:nvSpPr>
            <p:cNvPr id="15" name="AutoShape 22"/>
            <p:cNvSpPr>
              <a:spLocks noChangeArrowheads="1"/>
            </p:cNvSpPr>
            <p:nvPr/>
          </p:nvSpPr>
          <p:spPr bwMode="auto">
            <a:xfrm rot="1376422">
              <a:off x="2784" y="1968"/>
              <a:ext cx="1392" cy="431"/>
            </a:xfrm>
            <a:prstGeom prst="rightArrow">
              <a:avLst>
                <a:gd name="adj1" fmla="val 50000"/>
                <a:gd name="adj2" fmla="val 8074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16" name="Text Box 24"/>
            <p:cNvSpPr txBox="1">
              <a:spLocks noChangeArrowheads="1"/>
            </p:cNvSpPr>
            <p:nvPr/>
          </p:nvSpPr>
          <p:spPr bwMode="auto">
            <a:xfrm rot="1376422">
              <a:off x="2927" y="2015"/>
              <a:ext cx="8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1400" b="1">
                  <a:solidFill>
                    <a:srgbClr val="000000"/>
                  </a:solidFill>
                  <a:latin typeface="Book Antiqua" pitchFamily="18" charset="0"/>
                </a:rPr>
                <a:t>40% Decrease</a:t>
              </a:r>
            </a:p>
          </p:txBody>
        </p:sp>
        <p:pic>
          <p:nvPicPr>
            <p:cNvPr id="17" name="Picture 2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 y="2208"/>
              <a:ext cx="68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 y="2256"/>
              <a:ext cx="68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1968"/>
              <a:ext cx="45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1968"/>
              <a:ext cx="45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784"/>
              <a:ext cx="45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 y="2784"/>
              <a:ext cx="45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2400"/>
              <a:ext cx="45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 y="2064"/>
              <a:ext cx="45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 y="2880"/>
              <a:ext cx="45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 y="2448"/>
              <a:ext cx="45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25"/>
            <p:cNvSpPr>
              <a:spLocks noChangeArrowheads="1"/>
            </p:cNvSpPr>
            <p:nvPr/>
          </p:nvSpPr>
          <p:spPr bwMode="auto">
            <a:xfrm>
              <a:off x="2304" y="2160"/>
              <a:ext cx="720" cy="1296"/>
            </a:xfrm>
            <a:prstGeom prst="rect">
              <a:avLst/>
            </a:prstGeom>
            <a:solidFill>
              <a:srgbClr val="FFFFFF">
                <a:alpha val="6784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8" name="Rectangle 226"/>
            <p:cNvSpPr>
              <a:spLocks noChangeArrowheads="1"/>
            </p:cNvSpPr>
            <p:nvPr/>
          </p:nvSpPr>
          <p:spPr bwMode="auto">
            <a:xfrm>
              <a:off x="4992" y="2160"/>
              <a:ext cx="720" cy="1296"/>
            </a:xfrm>
            <a:prstGeom prst="rect">
              <a:avLst/>
            </a:prstGeom>
            <a:solidFill>
              <a:srgbClr val="FFFFFF">
                <a:alpha val="6784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3120588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Majority of Cost is “Centralized”</a:t>
            </a:r>
            <a:endParaRPr lang="en-US" dirty="0"/>
          </a:p>
        </p:txBody>
      </p:sp>
      <p:pic>
        <p:nvPicPr>
          <p:cNvPr id="104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33600"/>
            <a:ext cx="7315200" cy="365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67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Rate of Obesity – 1991 to 2010</a:t>
            </a:r>
            <a:endParaRPr lang="en-US" dirty="0"/>
          </a:p>
        </p:txBody>
      </p:sp>
      <p:sp>
        <p:nvSpPr>
          <p:cNvPr id="41" name="Text Box 9"/>
          <p:cNvSpPr txBox="1">
            <a:spLocks noChangeArrowheads="1"/>
          </p:cNvSpPr>
          <p:nvPr/>
        </p:nvSpPr>
        <p:spPr bwMode="auto">
          <a:xfrm>
            <a:off x="898525" y="1659466"/>
            <a:ext cx="74072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a:solidFill>
                  <a:srgbClr val="000000"/>
                </a:solidFill>
                <a:latin typeface="Book Antiqua" pitchFamily="18" charset="0"/>
              </a:rPr>
              <a:t>Percentage of the population with BMI ≥30 (30 lbs. overweight for 5’ 4” person)</a:t>
            </a:r>
          </a:p>
        </p:txBody>
      </p:sp>
      <p:sp>
        <p:nvSpPr>
          <p:cNvPr id="42" name="Text Box 8"/>
          <p:cNvSpPr txBox="1">
            <a:spLocks noChangeArrowheads="1"/>
          </p:cNvSpPr>
          <p:nvPr/>
        </p:nvSpPr>
        <p:spPr bwMode="auto">
          <a:xfrm>
            <a:off x="1423987" y="6535737"/>
            <a:ext cx="31480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1" dirty="0">
                <a:solidFill>
                  <a:srgbClr val="000000"/>
                </a:solidFill>
                <a:latin typeface="Book Antiqua" pitchFamily="18" charset="0"/>
              </a:rPr>
              <a:t>Source: CDC Behavioral Risk Factor Surveillance Survey</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074"/>
          <a:stretch/>
        </p:blipFill>
        <p:spPr bwMode="auto">
          <a:xfrm>
            <a:off x="1295400" y="1963736"/>
            <a:ext cx="6934200" cy="4039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2" t="88915" r="14042"/>
          <a:stretch/>
        </p:blipFill>
        <p:spPr bwMode="auto">
          <a:xfrm>
            <a:off x="2464064" y="6096000"/>
            <a:ext cx="4774936" cy="41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318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Care Has to be Delivered Differently</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789" y="2504420"/>
            <a:ext cx="3271424" cy="307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366510" y="4240381"/>
            <a:ext cx="2743200" cy="646331"/>
          </a:xfrm>
          <a:prstGeom prst="rect">
            <a:avLst/>
          </a:prstGeom>
          <a:noFill/>
        </p:spPr>
        <p:txBody>
          <a:bodyPr wrap="square" rtlCol="0">
            <a:spAutoFit/>
          </a:bodyPr>
          <a:lstStyle/>
          <a:p>
            <a:pPr algn="ctr"/>
            <a:r>
              <a:rPr lang="en-US" dirty="0">
                <a:solidFill>
                  <a:srgbClr val="000000"/>
                </a:solidFill>
                <a:latin typeface="Book Antiqua"/>
              </a:rPr>
              <a:t>Improving the Patient Experience of Care</a:t>
            </a:r>
          </a:p>
        </p:txBody>
      </p:sp>
      <p:sp>
        <p:nvSpPr>
          <p:cNvPr id="11" name="TextBox 10"/>
          <p:cNvSpPr txBox="1"/>
          <p:nvPr/>
        </p:nvSpPr>
        <p:spPr>
          <a:xfrm>
            <a:off x="3733799" y="1752600"/>
            <a:ext cx="2438400" cy="646331"/>
          </a:xfrm>
          <a:prstGeom prst="rect">
            <a:avLst/>
          </a:prstGeom>
          <a:noFill/>
        </p:spPr>
        <p:txBody>
          <a:bodyPr wrap="square" rtlCol="0">
            <a:spAutoFit/>
          </a:bodyPr>
          <a:lstStyle/>
          <a:p>
            <a:pPr algn="ctr"/>
            <a:r>
              <a:rPr lang="en-US" dirty="0">
                <a:solidFill>
                  <a:srgbClr val="000000"/>
                </a:solidFill>
                <a:latin typeface="Book Antiqua"/>
              </a:rPr>
              <a:t>Improving the Health of Populations</a:t>
            </a:r>
          </a:p>
        </p:txBody>
      </p:sp>
      <p:sp>
        <p:nvSpPr>
          <p:cNvPr id="12" name="TextBox 11"/>
          <p:cNvSpPr txBox="1"/>
          <p:nvPr/>
        </p:nvSpPr>
        <p:spPr>
          <a:xfrm rot="10800000" flipV="1">
            <a:off x="1523998" y="4170431"/>
            <a:ext cx="2209801" cy="646331"/>
          </a:xfrm>
          <a:prstGeom prst="rect">
            <a:avLst/>
          </a:prstGeom>
          <a:noFill/>
        </p:spPr>
        <p:txBody>
          <a:bodyPr wrap="square" rtlCol="0">
            <a:spAutoFit/>
          </a:bodyPr>
          <a:lstStyle/>
          <a:p>
            <a:pPr algn="ctr"/>
            <a:r>
              <a:rPr lang="en-US" dirty="0">
                <a:solidFill>
                  <a:srgbClr val="000000"/>
                </a:solidFill>
                <a:latin typeface="Book Antiqua"/>
              </a:rPr>
              <a:t>Reducing the Per Capita Cost of Care</a:t>
            </a:r>
          </a:p>
        </p:txBody>
      </p:sp>
    </p:spTree>
    <p:extLst>
      <p:ext uri="{BB962C8B-B14F-4D97-AF65-F5344CB8AC3E}">
        <p14:creationId xmlns:p14="http://schemas.microsoft.com/office/powerpoint/2010/main" val="747219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document</a:t>
            </a:r>
            <a:endParaRPr lang="en-US" dirty="0"/>
          </a:p>
        </p:txBody>
      </p:sp>
      <p:sp>
        <p:nvSpPr>
          <p:cNvPr id="3" name="Content Placeholder 2"/>
          <p:cNvSpPr>
            <a:spLocks noGrp="1"/>
          </p:cNvSpPr>
          <p:nvPr>
            <p:ph idx="1"/>
          </p:nvPr>
        </p:nvSpPr>
        <p:spPr/>
        <p:txBody>
          <a:bodyPr/>
          <a:lstStyle/>
          <a:p>
            <a:r>
              <a:rPr lang="en-US" dirty="0" smtClean="0"/>
              <a:t>This Strategic Plan will serve to guide the operations of the Washington County Health Department for the next three to five years. </a:t>
            </a:r>
            <a:endParaRPr lang="en-US" dirty="0"/>
          </a:p>
        </p:txBody>
      </p:sp>
    </p:spTree>
    <p:extLst>
      <p:ext uri="{BB962C8B-B14F-4D97-AF65-F5344CB8AC3E}">
        <p14:creationId xmlns:p14="http://schemas.microsoft.com/office/powerpoint/2010/main" val="3207625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Increased Coordination and “Push” </a:t>
            </a:r>
            <a:br>
              <a:rPr lang="en-US" dirty="0" smtClean="0"/>
            </a:br>
            <a:r>
              <a:rPr lang="en-US" dirty="0" smtClean="0"/>
              <a:t>to Lower Cost Settings</a:t>
            </a:r>
            <a:endParaRPr lang="en-US" dirty="0"/>
          </a:p>
        </p:txBody>
      </p:sp>
      <p:grpSp>
        <p:nvGrpSpPr>
          <p:cNvPr id="4" name="Group 3"/>
          <p:cNvGrpSpPr/>
          <p:nvPr/>
        </p:nvGrpSpPr>
        <p:grpSpPr>
          <a:xfrm>
            <a:off x="762000" y="1981200"/>
            <a:ext cx="7357812" cy="4791360"/>
            <a:chOff x="1447800" y="1524001"/>
            <a:chExt cx="7620000" cy="5062109"/>
          </a:xfrm>
        </p:grpSpPr>
        <p:sp>
          <p:nvSpPr>
            <p:cNvPr id="5" name="Freeform 4"/>
            <p:cNvSpPr/>
            <p:nvPr/>
          </p:nvSpPr>
          <p:spPr bwMode="auto">
            <a:xfrm>
              <a:off x="1679932" y="1794750"/>
              <a:ext cx="6716316" cy="4334649"/>
            </a:xfrm>
            <a:custGeom>
              <a:avLst/>
              <a:gdLst>
                <a:gd name="connsiteX0" fmla="*/ 2583724 w 6716316"/>
                <a:gd name="connsiteY0" fmla="*/ 4180748 h 4334649"/>
                <a:gd name="connsiteX1" fmla="*/ 1828812 w 6716316"/>
                <a:gd name="connsiteY1" fmla="*/ 4010627 h 4334649"/>
                <a:gd name="connsiteX2" fmla="*/ 1828812 w 6716316"/>
                <a:gd name="connsiteY2" fmla="*/ 4010627 h 4334649"/>
                <a:gd name="connsiteX3" fmla="*/ 265826 w 6716316"/>
                <a:gd name="connsiteY3" fmla="*/ 3978729 h 4334649"/>
                <a:gd name="connsiteX4" fmla="*/ 63808 w 6716316"/>
                <a:gd name="connsiteY4" fmla="*/ 2490171 h 4334649"/>
                <a:gd name="connsiteX5" fmla="*/ 31910 w 6716316"/>
                <a:gd name="connsiteY5" fmla="*/ 1044143 h 4334649"/>
                <a:gd name="connsiteX6" fmla="*/ 489110 w 6716316"/>
                <a:gd name="connsiteY6" fmla="*/ 87213 h 4334649"/>
                <a:gd name="connsiteX7" fmla="*/ 1616161 w 6716316"/>
                <a:gd name="connsiteY7" fmla="*/ 937817 h 4334649"/>
                <a:gd name="connsiteX8" fmla="*/ 1626794 w 6716316"/>
                <a:gd name="connsiteY8" fmla="*/ 2256255 h 4334649"/>
                <a:gd name="connsiteX9" fmla="*/ 2498663 w 6716316"/>
                <a:gd name="connsiteY9" fmla="*/ 23417 h 4334649"/>
                <a:gd name="connsiteX10" fmla="*/ 2838905 w 6716316"/>
                <a:gd name="connsiteY10" fmla="*/ 1086673 h 4334649"/>
                <a:gd name="connsiteX11" fmla="*/ 4082915 w 6716316"/>
                <a:gd name="connsiteY11" fmla="*/ 1086673 h 4334649"/>
                <a:gd name="connsiteX12" fmla="*/ 2860170 w 6716316"/>
                <a:gd name="connsiteY12" fmla="*/ 2447641 h 4334649"/>
                <a:gd name="connsiteX13" fmla="*/ 4199873 w 6716316"/>
                <a:gd name="connsiteY13" fmla="*/ 2351948 h 4334649"/>
                <a:gd name="connsiteX14" fmla="*/ 4731501 w 6716316"/>
                <a:gd name="connsiteY14" fmla="*/ 299864 h 4334649"/>
                <a:gd name="connsiteX15" fmla="*/ 5539575 w 6716316"/>
                <a:gd name="connsiteY15" fmla="*/ 735799 h 4334649"/>
                <a:gd name="connsiteX16" fmla="*/ 6709156 w 6716316"/>
                <a:gd name="connsiteY16" fmla="*/ 788962 h 4334649"/>
                <a:gd name="connsiteX17" fmla="*/ 6049938 w 6716316"/>
                <a:gd name="connsiteY17" fmla="*/ 1586403 h 4334649"/>
                <a:gd name="connsiteX18" fmla="*/ 6443342 w 6716316"/>
                <a:gd name="connsiteY18" fmla="*/ 2064869 h 4334649"/>
                <a:gd name="connsiteX19" fmla="*/ 6602831 w 6716316"/>
                <a:gd name="connsiteY19" fmla="*/ 3000534 h 4334649"/>
                <a:gd name="connsiteX20" fmla="*/ 5433249 w 6716316"/>
                <a:gd name="connsiteY20" fmla="*/ 3468366 h 4334649"/>
                <a:gd name="connsiteX21" fmla="*/ 6049938 w 6716316"/>
                <a:gd name="connsiteY21" fmla="*/ 3776710 h 4334649"/>
                <a:gd name="connsiteX22" fmla="*/ 4752766 w 6716316"/>
                <a:gd name="connsiteY22" fmla="*/ 4318971 h 4334649"/>
                <a:gd name="connsiteX23" fmla="*/ 3700142 w 6716316"/>
                <a:gd name="connsiteY23" fmla="*/ 4170115 h 4334649"/>
                <a:gd name="connsiteX24" fmla="*/ 3657612 w 6716316"/>
                <a:gd name="connsiteY24" fmla="*/ 3978729 h 4334649"/>
                <a:gd name="connsiteX25" fmla="*/ 3848998 w 6716316"/>
                <a:gd name="connsiteY25" fmla="*/ 4138217 h 4334649"/>
                <a:gd name="connsiteX26" fmla="*/ 3806468 w 6716316"/>
                <a:gd name="connsiteY26" fmla="*/ 4042524 h 4334649"/>
                <a:gd name="connsiteX27" fmla="*/ 3806468 w 6716316"/>
                <a:gd name="connsiteY27" fmla="*/ 4042524 h 433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16316" h="4334649">
                  <a:moveTo>
                    <a:pt x="2583724" y="4180748"/>
                  </a:moveTo>
                  <a:lnTo>
                    <a:pt x="1828812" y="4010627"/>
                  </a:lnTo>
                  <a:lnTo>
                    <a:pt x="1828812" y="4010627"/>
                  </a:lnTo>
                  <a:cubicBezTo>
                    <a:pt x="1568314" y="4005311"/>
                    <a:pt x="559993" y="4232138"/>
                    <a:pt x="265826" y="3978729"/>
                  </a:cubicBezTo>
                  <a:cubicBezTo>
                    <a:pt x="-28341" y="3725320"/>
                    <a:pt x="102794" y="2979269"/>
                    <a:pt x="63808" y="2490171"/>
                  </a:cubicBezTo>
                  <a:cubicBezTo>
                    <a:pt x="24822" y="2001073"/>
                    <a:pt x="-38974" y="1444636"/>
                    <a:pt x="31910" y="1044143"/>
                  </a:cubicBezTo>
                  <a:cubicBezTo>
                    <a:pt x="102794" y="643650"/>
                    <a:pt x="225068" y="104934"/>
                    <a:pt x="489110" y="87213"/>
                  </a:cubicBezTo>
                  <a:cubicBezTo>
                    <a:pt x="753152" y="69492"/>
                    <a:pt x="1426547" y="576310"/>
                    <a:pt x="1616161" y="937817"/>
                  </a:cubicBezTo>
                  <a:cubicBezTo>
                    <a:pt x="1805775" y="1299324"/>
                    <a:pt x="1479710" y="2408655"/>
                    <a:pt x="1626794" y="2256255"/>
                  </a:cubicBezTo>
                  <a:cubicBezTo>
                    <a:pt x="1773878" y="2103855"/>
                    <a:pt x="2296644" y="218347"/>
                    <a:pt x="2498663" y="23417"/>
                  </a:cubicBezTo>
                  <a:cubicBezTo>
                    <a:pt x="2700682" y="-171513"/>
                    <a:pt x="2574863" y="909464"/>
                    <a:pt x="2838905" y="1086673"/>
                  </a:cubicBezTo>
                  <a:cubicBezTo>
                    <a:pt x="3102947" y="1263882"/>
                    <a:pt x="4079371" y="859845"/>
                    <a:pt x="4082915" y="1086673"/>
                  </a:cubicBezTo>
                  <a:cubicBezTo>
                    <a:pt x="4086459" y="1313501"/>
                    <a:pt x="2840677" y="2236762"/>
                    <a:pt x="2860170" y="2447641"/>
                  </a:cubicBezTo>
                  <a:cubicBezTo>
                    <a:pt x="2879663" y="2658520"/>
                    <a:pt x="3887985" y="2709911"/>
                    <a:pt x="4199873" y="2351948"/>
                  </a:cubicBezTo>
                  <a:cubicBezTo>
                    <a:pt x="4511761" y="1993985"/>
                    <a:pt x="4508217" y="569222"/>
                    <a:pt x="4731501" y="299864"/>
                  </a:cubicBezTo>
                  <a:cubicBezTo>
                    <a:pt x="4954785" y="30506"/>
                    <a:pt x="5209966" y="654283"/>
                    <a:pt x="5539575" y="735799"/>
                  </a:cubicBezTo>
                  <a:cubicBezTo>
                    <a:pt x="5869184" y="817315"/>
                    <a:pt x="6624096" y="647195"/>
                    <a:pt x="6709156" y="788962"/>
                  </a:cubicBezTo>
                  <a:cubicBezTo>
                    <a:pt x="6794216" y="930729"/>
                    <a:pt x="6094240" y="1373752"/>
                    <a:pt x="6049938" y="1586403"/>
                  </a:cubicBezTo>
                  <a:cubicBezTo>
                    <a:pt x="6005636" y="1799054"/>
                    <a:pt x="6351193" y="1829180"/>
                    <a:pt x="6443342" y="2064869"/>
                  </a:cubicBezTo>
                  <a:cubicBezTo>
                    <a:pt x="6535491" y="2300558"/>
                    <a:pt x="6771180" y="2766618"/>
                    <a:pt x="6602831" y="3000534"/>
                  </a:cubicBezTo>
                  <a:cubicBezTo>
                    <a:pt x="6434482" y="3234450"/>
                    <a:pt x="5525398" y="3339003"/>
                    <a:pt x="5433249" y="3468366"/>
                  </a:cubicBezTo>
                  <a:cubicBezTo>
                    <a:pt x="5341100" y="3597729"/>
                    <a:pt x="6163352" y="3634942"/>
                    <a:pt x="6049938" y="3776710"/>
                  </a:cubicBezTo>
                  <a:cubicBezTo>
                    <a:pt x="5936524" y="3918477"/>
                    <a:pt x="5144399" y="4253404"/>
                    <a:pt x="4752766" y="4318971"/>
                  </a:cubicBezTo>
                  <a:cubicBezTo>
                    <a:pt x="4361133" y="4384538"/>
                    <a:pt x="3882668" y="4226822"/>
                    <a:pt x="3700142" y="4170115"/>
                  </a:cubicBezTo>
                  <a:cubicBezTo>
                    <a:pt x="3517616" y="4113408"/>
                    <a:pt x="3632803" y="3984045"/>
                    <a:pt x="3657612" y="3978729"/>
                  </a:cubicBezTo>
                  <a:cubicBezTo>
                    <a:pt x="3682421" y="3973413"/>
                    <a:pt x="3824189" y="4127585"/>
                    <a:pt x="3848998" y="4138217"/>
                  </a:cubicBezTo>
                  <a:cubicBezTo>
                    <a:pt x="3873807" y="4148849"/>
                    <a:pt x="3806468" y="4042524"/>
                    <a:pt x="3806468" y="4042524"/>
                  </a:cubicBezTo>
                  <a:lnTo>
                    <a:pt x="3806468" y="4042524"/>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pic>
          <p:nvPicPr>
            <p:cNvPr id="6" name="Picture 16" descr="C:\Documents and Settings\Dawn Carter\Local Settings\Temporary Internet Files\Content.IE5\XNRVL1HG\MC9004413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8380" y="5450042"/>
              <a:ext cx="660451" cy="660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1" descr="C:\Documents and Settings\Dawn Carter\Local Settings\Temporary Internet Files\Content.IE5\GYOW0LFZ\MP9004231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2877" y="1600200"/>
              <a:ext cx="498605" cy="738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C:\Documents and Settings\Dawn Carter\Local Settings\Temporary Internet Files\Content.IE5\LB87G1TY\MC90001443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2678" y="2557019"/>
              <a:ext cx="661839" cy="7997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3" descr="C:\Documents and Settings\Dawn Carter\Local Settings\Temporary Internet Files\Content.IE5\HAR3D1XW\MP90044395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2055" y="2743200"/>
              <a:ext cx="796776" cy="5296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23" r="25979"/>
            <a:stretch/>
          </p:blipFill>
          <p:spPr bwMode="auto">
            <a:xfrm>
              <a:off x="4042369" y="4240808"/>
              <a:ext cx="1107454" cy="46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8112" y="1828800"/>
              <a:ext cx="815713" cy="45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2701" y="4038600"/>
              <a:ext cx="771844" cy="56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721" r="35429"/>
            <a:stretch/>
          </p:blipFill>
          <p:spPr bwMode="auto">
            <a:xfrm>
              <a:off x="4237619" y="2915687"/>
              <a:ext cx="600416" cy="78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8"/>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0757" t="-1515" r="5934" b="1515"/>
            <a:stretch/>
          </p:blipFill>
          <p:spPr bwMode="auto">
            <a:xfrm>
              <a:off x="5530941" y="4135657"/>
              <a:ext cx="879093"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9"/>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1201"/>
            <a:stretch/>
          </p:blipFill>
          <p:spPr bwMode="auto">
            <a:xfrm>
              <a:off x="5139821" y="1674283"/>
              <a:ext cx="1270213" cy="42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43825" y="2892380"/>
              <a:ext cx="746692" cy="56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53350" y="4075589"/>
              <a:ext cx="1004966" cy="67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2" descr="C:\Documents and Settings\Dawn Carter\Local Settings\Temporary Internet Files\Content.IE5\EODUMSWL\MC900391080[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48600" y="1524001"/>
              <a:ext cx="1156259" cy="10752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3" descr="C:\Documents and Settings\Dawn Carter\Local Settings\Temporary Internet Files\Content.IE5\N2K8JEVJ\MC900438706[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15589" y="1600200"/>
              <a:ext cx="743977" cy="9491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18063" y="5571654"/>
              <a:ext cx="1087737" cy="49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53863" y="5668729"/>
              <a:ext cx="712342" cy="47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83024" y="4724400"/>
              <a:ext cx="808177" cy="53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35172" y="4807114"/>
              <a:ext cx="970440" cy="44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35422" y="3048000"/>
              <a:ext cx="1115845" cy="68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91589" y="3879323"/>
              <a:ext cx="895350" cy="48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3016482" y="6170611"/>
              <a:ext cx="724617" cy="276999"/>
            </a:xfrm>
            <a:prstGeom prst="rect">
              <a:avLst/>
            </a:prstGeom>
            <a:noFill/>
          </p:spPr>
          <p:txBody>
            <a:bodyPr wrap="square" rtlCol="0">
              <a:spAutoFit/>
            </a:bodyPr>
            <a:lstStyle/>
            <a:p>
              <a:r>
                <a:rPr lang="en-US" sz="1200" dirty="0">
                  <a:solidFill>
                    <a:srgbClr val="000000"/>
                  </a:solidFill>
                  <a:latin typeface="Book Antiqua"/>
                </a:rPr>
                <a:t>Mobile</a:t>
              </a:r>
            </a:p>
          </p:txBody>
        </p:sp>
        <p:sp>
          <p:nvSpPr>
            <p:cNvPr id="28" name="TextBox 27"/>
            <p:cNvSpPr txBox="1"/>
            <p:nvPr/>
          </p:nvSpPr>
          <p:spPr>
            <a:xfrm>
              <a:off x="1524000" y="5603545"/>
              <a:ext cx="859095" cy="276999"/>
            </a:xfrm>
            <a:prstGeom prst="rect">
              <a:avLst/>
            </a:prstGeom>
            <a:noFill/>
          </p:spPr>
          <p:txBody>
            <a:bodyPr wrap="square" rtlCol="0">
              <a:spAutoFit/>
            </a:bodyPr>
            <a:lstStyle/>
            <a:p>
              <a:pPr algn="ctr"/>
              <a:r>
                <a:rPr lang="en-US" sz="1200" dirty="0">
                  <a:solidFill>
                    <a:srgbClr val="000000"/>
                  </a:solidFill>
                  <a:latin typeface="Book Antiqua"/>
                </a:rPr>
                <a:t>Wellness</a:t>
              </a:r>
            </a:p>
          </p:txBody>
        </p:sp>
        <p:sp>
          <p:nvSpPr>
            <p:cNvPr id="29" name="TextBox 28"/>
            <p:cNvSpPr txBox="1"/>
            <p:nvPr/>
          </p:nvSpPr>
          <p:spPr>
            <a:xfrm>
              <a:off x="1730064" y="4564546"/>
              <a:ext cx="936936" cy="276999"/>
            </a:xfrm>
            <a:prstGeom prst="rect">
              <a:avLst/>
            </a:prstGeom>
            <a:noFill/>
          </p:spPr>
          <p:txBody>
            <a:bodyPr wrap="square" rtlCol="0">
              <a:spAutoFit/>
            </a:bodyPr>
            <a:lstStyle/>
            <a:p>
              <a:pPr algn="ctr"/>
              <a:r>
                <a:rPr lang="en-US" sz="1200" dirty="0">
                  <a:solidFill>
                    <a:srgbClr val="000000"/>
                  </a:solidFill>
                  <a:latin typeface="Book Antiqua"/>
                </a:rPr>
                <a:t>Pharmacy</a:t>
              </a:r>
            </a:p>
          </p:txBody>
        </p:sp>
        <p:sp>
          <p:nvSpPr>
            <p:cNvPr id="30" name="TextBox 29"/>
            <p:cNvSpPr txBox="1"/>
            <p:nvPr/>
          </p:nvSpPr>
          <p:spPr>
            <a:xfrm>
              <a:off x="1447800" y="3272135"/>
              <a:ext cx="907522" cy="461665"/>
            </a:xfrm>
            <a:prstGeom prst="rect">
              <a:avLst/>
            </a:prstGeom>
            <a:noFill/>
          </p:spPr>
          <p:txBody>
            <a:bodyPr wrap="square" rtlCol="0">
              <a:spAutoFit/>
            </a:bodyPr>
            <a:lstStyle/>
            <a:p>
              <a:pPr algn="ctr"/>
              <a:r>
                <a:rPr lang="en-US" sz="1200" dirty="0">
                  <a:solidFill>
                    <a:srgbClr val="000000"/>
                  </a:solidFill>
                  <a:latin typeface="Book Antiqua"/>
                </a:rPr>
                <a:t>Physician Office</a:t>
              </a:r>
            </a:p>
          </p:txBody>
        </p:sp>
        <p:sp>
          <p:nvSpPr>
            <p:cNvPr id="31" name="TextBox 30"/>
            <p:cNvSpPr txBox="1"/>
            <p:nvPr/>
          </p:nvSpPr>
          <p:spPr>
            <a:xfrm>
              <a:off x="1905000" y="2374990"/>
              <a:ext cx="1066800" cy="276999"/>
            </a:xfrm>
            <a:prstGeom prst="rect">
              <a:avLst/>
            </a:prstGeom>
            <a:noFill/>
          </p:spPr>
          <p:txBody>
            <a:bodyPr wrap="square" rtlCol="0">
              <a:spAutoFit/>
            </a:bodyPr>
            <a:lstStyle/>
            <a:p>
              <a:pPr algn="ctr"/>
              <a:r>
                <a:rPr lang="en-US" sz="1200" dirty="0">
                  <a:solidFill>
                    <a:srgbClr val="000000"/>
                  </a:solidFill>
                  <a:latin typeface="Book Antiqua"/>
                </a:rPr>
                <a:t>Health </a:t>
              </a:r>
              <a:r>
                <a:rPr lang="en-US" sz="1200" dirty="0" err="1">
                  <a:solidFill>
                    <a:srgbClr val="000000"/>
                  </a:solidFill>
                  <a:latin typeface="Book Antiqua"/>
                </a:rPr>
                <a:t>Dept</a:t>
              </a:r>
              <a:endParaRPr lang="en-US" sz="1200" dirty="0">
                <a:solidFill>
                  <a:srgbClr val="000000"/>
                </a:solidFill>
                <a:latin typeface="Book Antiqua"/>
              </a:endParaRPr>
            </a:p>
          </p:txBody>
        </p:sp>
        <p:sp>
          <p:nvSpPr>
            <p:cNvPr id="32" name="TextBox 31"/>
            <p:cNvSpPr txBox="1"/>
            <p:nvPr/>
          </p:nvSpPr>
          <p:spPr>
            <a:xfrm>
              <a:off x="2514600" y="3240376"/>
              <a:ext cx="1472158" cy="461665"/>
            </a:xfrm>
            <a:prstGeom prst="rect">
              <a:avLst/>
            </a:prstGeom>
            <a:noFill/>
          </p:spPr>
          <p:txBody>
            <a:bodyPr wrap="square" rtlCol="0">
              <a:spAutoFit/>
            </a:bodyPr>
            <a:lstStyle/>
            <a:p>
              <a:pPr algn="ctr"/>
              <a:r>
                <a:rPr lang="en-US" sz="1200" dirty="0">
                  <a:solidFill>
                    <a:srgbClr val="000000"/>
                  </a:solidFill>
                  <a:latin typeface="Book Antiqua"/>
                </a:rPr>
                <a:t>Multi-Specialty Office</a:t>
              </a:r>
            </a:p>
          </p:txBody>
        </p:sp>
        <p:sp>
          <p:nvSpPr>
            <p:cNvPr id="33" name="TextBox 32"/>
            <p:cNvSpPr txBox="1"/>
            <p:nvPr/>
          </p:nvSpPr>
          <p:spPr>
            <a:xfrm>
              <a:off x="2615158" y="4702087"/>
              <a:ext cx="1351654" cy="461665"/>
            </a:xfrm>
            <a:prstGeom prst="rect">
              <a:avLst/>
            </a:prstGeom>
            <a:noFill/>
          </p:spPr>
          <p:txBody>
            <a:bodyPr wrap="square" rtlCol="0">
              <a:spAutoFit/>
            </a:bodyPr>
            <a:lstStyle/>
            <a:p>
              <a:pPr algn="ctr"/>
              <a:r>
                <a:rPr lang="en-US" sz="1200" dirty="0">
                  <a:solidFill>
                    <a:srgbClr val="000000"/>
                  </a:solidFill>
                  <a:latin typeface="Book Antiqua"/>
                </a:rPr>
                <a:t>Community Mental Health</a:t>
              </a:r>
            </a:p>
          </p:txBody>
        </p:sp>
        <p:sp>
          <p:nvSpPr>
            <p:cNvPr id="34" name="TextBox 33"/>
            <p:cNvSpPr txBox="1"/>
            <p:nvPr/>
          </p:nvSpPr>
          <p:spPr>
            <a:xfrm>
              <a:off x="3639283" y="2250745"/>
              <a:ext cx="1237517" cy="276999"/>
            </a:xfrm>
            <a:prstGeom prst="rect">
              <a:avLst/>
            </a:prstGeom>
            <a:noFill/>
          </p:spPr>
          <p:txBody>
            <a:bodyPr wrap="square" rtlCol="0">
              <a:spAutoFit/>
            </a:bodyPr>
            <a:lstStyle/>
            <a:p>
              <a:pPr algn="ctr"/>
              <a:r>
                <a:rPr lang="en-US" sz="1200" dirty="0">
                  <a:solidFill>
                    <a:srgbClr val="000000"/>
                  </a:solidFill>
                  <a:latin typeface="Book Antiqua"/>
                </a:rPr>
                <a:t>Imaging Center</a:t>
              </a:r>
            </a:p>
          </p:txBody>
        </p:sp>
        <p:sp>
          <p:nvSpPr>
            <p:cNvPr id="35" name="TextBox 34"/>
            <p:cNvSpPr txBox="1"/>
            <p:nvPr/>
          </p:nvSpPr>
          <p:spPr>
            <a:xfrm>
              <a:off x="5139821" y="2115712"/>
              <a:ext cx="1237517" cy="276999"/>
            </a:xfrm>
            <a:prstGeom prst="rect">
              <a:avLst/>
            </a:prstGeom>
            <a:noFill/>
          </p:spPr>
          <p:txBody>
            <a:bodyPr wrap="square" rtlCol="0">
              <a:spAutoFit/>
            </a:bodyPr>
            <a:lstStyle/>
            <a:p>
              <a:pPr algn="ctr"/>
              <a:r>
                <a:rPr lang="en-US" sz="1200" dirty="0">
                  <a:solidFill>
                    <a:srgbClr val="000000"/>
                  </a:solidFill>
                  <a:latin typeface="Book Antiqua"/>
                </a:rPr>
                <a:t>Surgery Center</a:t>
              </a:r>
            </a:p>
          </p:txBody>
        </p:sp>
        <p:sp>
          <p:nvSpPr>
            <p:cNvPr id="36" name="TextBox 35"/>
            <p:cNvSpPr txBox="1"/>
            <p:nvPr/>
          </p:nvSpPr>
          <p:spPr>
            <a:xfrm>
              <a:off x="3962400" y="3685401"/>
              <a:ext cx="1237517" cy="276999"/>
            </a:xfrm>
            <a:prstGeom prst="rect">
              <a:avLst/>
            </a:prstGeom>
            <a:noFill/>
          </p:spPr>
          <p:txBody>
            <a:bodyPr wrap="square" rtlCol="0">
              <a:spAutoFit/>
            </a:bodyPr>
            <a:lstStyle/>
            <a:p>
              <a:pPr algn="ctr"/>
              <a:r>
                <a:rPr lang="en-US" sz="1200" dirty="0">
                  <a:solidFill>
                    <a:srgbClr val="000000"/>
                  </a:solidFill>
                  <a:latin typeface="Book Antiqua"/>
                </a:rPr>
                <a:t>Retail Clinics</a:t>
              </a:r>
            </a:p>
          </p:txBody>
        </p:sp>
        <p:sp>
          <p:nvSpPr>
            <p:cNvPr id="37" name="TextBox 36"/>
            <p:cNvSpPr txBox="1"/>
            <p:nvPr/>
          </p:nvSpPr>
          <p:spPr>
            <a:xfrm>
              <a:off x="5172441" y="3460796"/>
              <a:ext cx="1237517" cy="276999"/>
            </a:xfrm>
            <a:prstGeom prst="rect">
              <a:avLst/>
            </a:prstGeom>
            <a:noFill/>
          </p:spPr>
          <p:txBody>
            <a:bodyPr wrap="square" rtlCol="0">
              <a:spAutoFit/>
            </a:bodyPr>
            <a:lstStyle/>
            <a:p>
              <a:pPr algn="ctr"/>
              <a:r>
                <a:rPr lang="en-US" sz="1200" dirty="0">
                  <a:solidFill>
                    <a:srgbClr val="000000"/>
                  </a:solidFill>
                  <a:latin typeface="Book Antiqua"/>
                </a:rPr>
                <a:t>Urgent Care</a:t>
              </a:r>
            </a:p>
          </p:txBody>
        </p:sp>
        <p:sp>
          <p:nvSpPr>
            <p:cNvPr id="38" name="TextBox 37"/>
            <p:cNvSpPr txBox="1"/>
            <p:nvPr/>
          </p:nvSpPr>
          <p:spPr>
            <a:xfrm>
              <a:off x="5315683" y="4668614"/>
              <a:ext cx="1237517" cy="276999"/>
            </a:xfrm>
            <a:prstGeom prst="rect">
              <a:avLst/>
            </a:prstGeom>
            <a:noFill/>
          </p:spPr>
          <p:txBody>
            <a:bodyPr wrap="square" rtlCol="0">
              <a:spAutoFit/>
            </a:bodyPr>
            <a:lstStyle/>
            <a:p>
              <a:pPr algn="ctr"/>
              <a:r>
                <a:rPr lang="en-US" sz="1200" dirty="0">
                  <a:solidFill>
                    <a:srgbClr val="000000"/>
                  </a:solidFill>
                  <a:latin typeface="Book Antiqua"/>
                </a:rPr>
                <a:t>F/S Emergency</a:t>
              </a:r>
            </a:p>
          </p:txBody>
        </p:sp>
        <p:sp>
          <p:nvSpPr>
            <p:cNvPr id="39" name="TextBox 38"/>
            <p:cNvSpPr txBox="1"/>
            <p:nvPr/>
          </p:nvSpPr>
          <p:spPr>
            <a:xfrm>
              <a:off x="4020283" y="4676001"/>
              <a:ext cx="1237517" cy="276999"/>
            </a:xfrm>
            <a:prstGeom prst="rect">
              <a:avLst/>
            </a:prstGeom>
            <a:noFill/>
          </p:spPr>
          <p:txBody>
            <a:bodyPr wrap="square" rtlCol="0">
              <a:spAutoFit/>
            </a:bodyPr>
            <a:lstStyle/>
            <a:p>
              <a:pPr algn="ctr"/>
              <a:r>
                <a:rPr lang="en-US" sz="1200" dirty="0">
                  <a:solidFill>
                    <a:srgbClr val="000000"/>
                  </a:solidFill>
                  <a:latin typeface="Book Antiqua"/>
                </a:rPr>
                <a:t>“</a:t>
              </a:r>
              <a:r>
                <a:rPr lang="en-US" sz="1200" dirty="0" err="1">
                  <a:solidFill>
                    <a:srgbClr val="000000"/>
                  </a:solidFill>
                  <a:latin typeface="Book Antiqua"/>
                </a:rPr>
                <a:t>HealthPlex</a:t>
              </a:r>
              <a:r>
                <a:rPr lang="en-US" sz="1200" dirty="0">
                  <a:solidFill>
                    <a:srgbClr val="000000"/>
                  </a:solidFill>
                  <a:latin typeface="Book Antiqua"/>
                </a:rPr>
                <a:t>”</a:t>
              </a:r>
            </a:p>
          </p:txBody>
        </p:sp>
        <p:sp>
          <p:nvSpPr>
            <p:cNvPr id="40" name="TextBox 39"/>
            <p:cNvSpPr txBox="1"/>
            <p:nvPr/>
          </p:nvSpPr>
          <p:spPr>
            <a:xfrm>
              <a:off x="5849083" y="6091535"/>
              <a:ext cx="1237517" cy="461665"/>
            </a:xfrm>
            <a:prstGeom prst="rect">
              <a:avLst/>
            </a:prstGeom>
            <a:noFill/>
          </p:spPr>
          <p:txBody>
            <a:bodyPr wrap="square" rtlCol="0">
              <a:spAutoFit/>
            </a:bodyPr>
            <a:lstStyle/>
            <a:p>
              <a:pPr algn="ctr"/>
              <a:r>
                <a:rPr lang="en-US" sz="1200" dirty="0">
                  <a:solidFill>
                    <a:srgbClr val="000000"/>
                  </a:solidFill>
                  <a:latin typeface="Book Antiqua"/>
                </a:rPr>
                <a:t>Home Monitoring</a:t>
              </a:r>
            </a:p>
          </p:txBody>
        </p:sp>
        <p:sp>
          <p:nvSpPr>
            <p:cNvPr id="41" name="TextBox 40"/>
            <p:cNvSpPr txBox="1"/>
            <p:nvPr/>
          </p:nvSpPr>
          <p:spPr>
            <a:xfrm>
              <a:off x="7144483" y="6015335"/>
              <a:ext cx="1237517" cy="461665"/>
            </a:xfrm>
            <a:prstGeom prst="rect">
              <a:avLst/>
            </a:prstGeom>
            <a:noFill/>
          </p:spPr>
          <p:txBody>
            <a:bodyPr wrap="square" rtlCol="0">
              <a:spAutoFit/>
            </a:bodyPr>
            <a:lstStyle/>
            <a:p>
              <a:pPr algn="ctr"/>
              <a:r>
                <a:rPr lang="en-US" sz="1200" dirty="0">
                  <a:solidFill>
                    <a:srgbClr val="000000"/>
                  </a:solidFill>
                  <a:latin typeface="Book Antiqua"/>
                </a:rPr>
                <a:t>Hospice Facility</a:t>
              </a:r>
            </a:p>
          </p:txBody>
        </p:sp>
        <p:sp>
          <p:nvSpPr>
            <p:cNvPr id="42" name="TextBox 41"/>
            <p:cNvSpPr txBox="1"/>
            <p:nvPr/>
          </p:nvSpPr>
          <p:spPr>
            <a:xfrm>
              <a:off x="6477000" y="5249045"/>
              <a:ext cx="1237517" cy="276999"/>
            </a:xfrm>
            <a:prstGeom prst="rect">
              <a:avLst/>
            </a:prstGeom>
            <a:noFill/>
          </p:spPr>
          <p:txBody>
            <a:bodyPr wrap="square" rtlCol="0">
              <a:spAutoFit/>
            </a:bodyPr>
            <a:lstStyle/>
            <a:p>
              <a:pPr algn="ctr"/>
              <a:r>
                <a:rPr lang="en-US" sz="1200" dirty="0">
                  <a:solidFill>
                    <a:srgbClr val="000000"/>
                  </a:solidFill>
                  <a:latin typeface="Book Antiqua"/>
                </a:rPr>
                <a:t>Dialysis Center</a:t>
              </a:r>
            </a:p>
          </p:txBody>
        </p:sp>
        <p:sp>
          <p:nvSpPr>
            <p:cNvPr id="43" name="TextBox 42"/>
            <p:cNvSpPr txBox="1"/>
            <p:nvPr/>
          </p:nvSpPr>
          <p:spPr>
            <a:xfrm>
              <a:off x="7677883" y="5209401"/>
              <a:ext cx="1389917" cy="276999"/>
            </a:xfrm>
            <a:prstGeom prst="rect">
              <a:avLst/>
            </a:prstGeom>
            <a:noFill/>
          </p:spPr>
          <p:txBody>
            <a:bodyPr wrap="square" rtlCol="0">
              <a:spAutoFit/>
            </a:bodyPr>
            <a:lstStyle/>
            <a:p>
              <a:pPr algn="ctr"/>
              <a:r>
                <a:rPr lang="en-US" sz="1200" dirty="0">
                  <a:solidFill>
                    <a:srgbClr val="000000"/>
                  </a:solidFill>
                  <a:latin typeface="Book Antiqua"/>
                </a:rPr>
                <a:t>Nursing Facility</a:t>
              </a:r>
            </a:p>
          </p:txBody>
        </p:sp>
        <p:sp>
          <p:nvSpPr>
            <p:cNvPr id="44" name="TextBox 43"/>
            <p:cNvSpPr txBox="1"/>
            <p:nvPr/>
          </p:nvSpPr>
          <p:spPr>
            <a:xfrm>
              <a:off x="7525483" y="4324991"/>
              <a:ext cx="1237517" cy="276999"/>
            </a:xfrm>
            <a:prstGeom prst="rect">
              <a:avLst/>
            </a:prstGeom>
            <a:noFill/>
          </p:spPr>
          <p:txBody>
            <a:bodyPr wrap="square" rtlCol="0">
              <a:spAutoFit/>
            </a:bodyPr>
            <a:lstStyle/>
            <a:p>
              <a:pPr algn="ctr"/>
              <a:r>
                <a:rPr lang="en-US" sz="1200" dirty="0">
                  <a:solidFill>
                    <a:srgbClr val="000000"/>
                  </a:solidFill>
                  <a:latin typeface="Book Antiqua"/>
                </a:rPr>
                <a:t>Rehab Hospital</a:t>
              </a:r>
            </a:p>
          </p:txBody>
        </p:sp>
        <p:sp>
          <p:nvSpPr>
            <p:cNvPr id="45" name="TextBox 44"/>
            <p:cNvSpPr txBox="1"/>
            <p:nvPr/>
          </p:nvSpPr>
          <p:spPr>
            <a:xfrm>
              <a:off x="6553200" y="3727234"/>
              <a:ext cx="1237517" cy="461665"/>
            </a:xfrm>
            <a:prstGeom prst="rect">
              <a:avLst/>
            </a:prstGeom>
            <a:noFill/>
          </p:spPr>
          <p:txBody>
            <a:bodyPr wrap="square" rtlCol="0">
              <a:spAutoFit/>
            </a:bodyPr>
            <a:lstStyle/>
            <a:p>
              <a:pPr algn="ctr"/>
              <a:r>
                <a:rPr lang="en-US" sz="1200" dirty="0">
                  <a:solidFill>
                    <a:srgbClr val="000000"/>
                  </a:solidFill>
                  <a:latin typeface="Book Antiqua"/>
                </a:rPr>
                <a:t>Psychiatric Hospital</a:t>
              </a:r>
            </a:p>
          </p:txBody>
        </p:sp>
        <p:sp>
          <p:nvSpPr>
            <p:cNvPr id="46" name="TextBox 45"/>
            <p:cNvSpPr txBox="1"/>
            <p:nvPr/>
          </p:nvSpPr>
          <p:spPr>
            <a:xfrm>
              <a:off x="7754083" y="2590800"/>
              <a:ext cx="1237517" cy="461665"/>
            </a:xfrm>
            <a:prstGeom prst="rect">
              <a:avLst/>
            </a:prstGeom>
            <a:noFill/>
          </p:spPr>
          <p:txBody>
            <a:bodyPr wrap="square" rtlCol="0">
              <a:spAutoFit/>
            </a:bodyPr>
            <a:lstStyle/>
            <a:p>
              <a:pPr algn="ctr"/>
              <a:r>
                <a:rPr lang="en-US" sz="1200" dirty="0">
                  <a:solidFill>
                    <a:srgbClr val="000000"/>
                  </a:solidFill>
                  <a:latin typeface="Book Antiqua"/>
                </a:rPr>
                <a:t>Academic Medical Center</a:t>
              </a:r>
            </a:p>
          </p:txBody>
        </p:sp>
        <p:sp>
          <p:nvSpPr>
            <p:cNvPr id="47" name="TextBox 46"/>
            <p:cNvSpPr txBox="1"/>
            <p:nvPr/>
          </p:nvSpPr>
          <p:spPr>
            <a:xfrm>
              <a:off x="6458683" y="2565476"/>
              <a:ext cx="1237517" cy="276999"/>
            </a:xfrm>
            <a:prstGeom prst="rect">
              <a:avLst/>
            </a:prstGeom>
            <a:noFill/>
          </p:spPr>
          <p:txBody>
            <a:bodyPr wrap="square" rtlCol="0">
              <a:spAutoFit/>
            </a:bodyPr>
            <a:lstStyle/>
            <a:p>
              <a:pPr algn="ctr"/>
              <a:r>
                <a:rPr lang="en-US" sz="1200" dirty="0">
                  <a:solidFill>
                    <a:srgbClr val="000000"/>
                  </a:solidFill>
                  <a:latin typeface="Book Antiqua"/>
                </a:rPr>
                <a:t>Hospital</a:t>
              </a:r>
            </a:p>
          </p:txBody>
        </p:sp>
        <p:pic>
          <p:nvPicPr>
            <p:cNvPr id="48" name="Picture 17" descr="C:\Documents and Settings\Dawn Carter\Local Settings\Temporary Internet Files\Content.IE5\HAR3D1XW\MP900438716[1].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60060" y="5569099"/>
              <a:ext cx="1105189" cy="740082"/>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4486487" y="6309111"/>
              <a:ext cx="724617" cy="276999"/>
            </a:xfrm>
            <a:prstGeom prst="rect">
              <a:avLst/>
            </a:prstGeom>
            <a:noFill/>
          </p:spPr>
          <p:txBody>
            <a:bodyPr wrap="square" rtlCol="0">
              <a:spAutoFit/>
            </a:bodyPr>
            <a:lstStyle/>
            <a:p>
              <a:pPr algn="ctr"/>
              <a:r>
                <a:rPr lang="en-US" sz="1200" dirty="0">
                  <a:solidFill>
                    <a:srgbClr val="000000"/>
                  </a:solidFill>
                  <a:latin typeface="Book Antiqua"/>
                </a:rPr>
                <a:t>Home</a:t>
              </a:r>
            </a:p>
          </p:txBody>
        </p:sp>
        <p:sp>
          <p:nvSpPr>
            <p:cNvPr id="50" name="Rectangle 49"/>
            <p:cNvSpPr/>
            <p:nvPr/>
          </p:nvSpPr>
          <p:spPr bwMode="auto">
            <a:xfrm>
              <a:off x="5365249" y="5742044"/>
              <a:ext cx="425950" cy="19709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pic>
          <p:nvPicPr>
            <p:cNvPr id="51" name="Picture 18" descr="C:\Documents and Settings\Dawn Carter\Local Settings\Temporary Internet Files\Content.IE5\ZGLTEXUC\MC900001302[1].wmf"/>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38500" y="4993482"/>
              <a:ext cx="630091" cy="6266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518282" y="1809750"/>
            <a:ext cx="6863718" cy="4641049"/>
            <a:chOff x="1518282" y="1809750"/>
            <a:chExt cx="6863718" cy="4641049"/>
          </a:xfrm>
        </p:grpSpPr>
        <p:cxnSp>
          <p:nvCxnSpPr>
            <p:cNvPr id="3" name="Straight Arrow Connector 2"/>
            <p:cNvCxnSpPr/>
            <p:nvPr/>
          </p:nvCxnSpPr>
          <p:spPr bwMode="auto">
            <a:xfrm flipH="1">
              <a:off x="1518282" y="1809750"/>
              <a:ext cx="4653918"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p:nvPr/>
          </p:nvCxnSpPr>
          <p:spPr bwMode="auto">
            <a:xfrm>
              <a:off x="8382000" y="3733800"/>
              <a:ext cx="0" cy="2716999"/>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12195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stCxn id="9" idx="0"/>
          </p:cNvCxnSpPr>
          <p:nvPr/>
        </p:nvCxnSpPr>
        <p:spPr bwMode="auto">
          <a:xfrm flipH="1" flipV="1">
            <a:off x="7442202" y="2184399"/>
            <a:ext cx="12699" cy="4355812"/>
          </a:xfrm>
          <a:prstGeom prst="line">
            <a:avLst/>
          </a:prstGeom>
          <a:solidFill>
            <a:schemeClr val="accent1"/>
          </a:solidFill>
          <a:ln w="127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Total U.S. Healthcare Expenditures:</a:t>
            </a:r>
            <a:br>
              <a:rPr lang="en-US" dirty="0" smtClean="0"/>
            </a:br>
            <a:r>
              <a:rPr lang="en-US" dirty="0" smtClean="0"/>
              <a:t>Projected Change By Type of Expenditure</a:t>
            </a:r>
            <a:endParaRPr lang="en-US" dirty="0"/>
          </a:p>
        </p:txBody>
      </p:sp>
      <p:graphicFrame>
        <p:nvGraphicFramePr>
          <p:cNvPr id="2" name="Chart 1"/>
          <p:cNvGraphicFramePr/>
          <p:nvPr>
            <p:extLst>
              <p:ext uri="{D42A27DB-BD31-4B8C-83A1-F6EECF244321}">
                <p14:modId xmlns:p14="http://schemas.microsoft.com/office/powerpoint/2010/main" val="3754434456"/>
              </p:ext>
            </p:extLst>
          </p:nvPr>
        </p:nvGraphicFramePr>
        <p:xfrm>
          <a:off x="1676400" y="1875710"/>
          <a:ext cx="7315200" cy="48591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p:cNvSpPr txBox="1">
            <a:spLocks noChangeArrowheads="1"/>
          </p:cNvSpPr>
          <p:nvPr/>
        </p:nvSpPr>
        <p:spPr bwMode="auto">
          <a:xfrm>
            <a:off x="1508051" y="6611779"/>
            <a:ext cx="1768549" cy="246221"/>
          </a:xfrm>
          <a:prstGeom prst="rect">
            <a:avLst/>
          </a:prstGeom>
          <a:noFill/>
          <a:ln w="9525" cap="sq">
            <a:noFill/>
            <a:miter lim="800000"/>
            <a:headEnd type="none" w="sm" len="sm"/>
            <a:tailEnd type="none" w="sm" len="sm"/>
          </a:ln>
        </p:spPr>
        <p:txBody>
          <a:bodyPr wrap="square">
            <a:spAutoFit/>
          </a:bodyPr>
          <a:lstStyle/>
          <a:p>
            <a:pPr>
              <a:defRPr/>
            </a:pPr>
            <a:r>
              <a:rPr lang="en-US" sz="1000" i="1" dirty="0">
                <a:solidFill>
                  <a:srgbClr val="000000"/>
                </a:solidFill>
                <a:latin typeface="Book Antiqua"/>
              </a:rPr>
              <a:t>Source: www.CMS.gov</a:t>
            </a:r>
          </a:p>
        </p:txBody>
      </p:sp>
      <p:sp>
        <p:nvSpPr>
          <p:cNvPr id="3" name="TextBox 2"/>
          <p:cNvSpPr txBox="1"/>
          <p:nvPr/>
        </p:nvSpPr>
        <p:spPr>
          <a:xfrm>
            <a:off x="1676400" y="1577202"/>
            <a:ext cx="3581400" cy="276999"/>
          </a:xfrm>
          <a:prstGeom prst="rect">
            <a:avLst/>
          </a:prstGeom>
          <a:noFill/>
        </p:spPr>
        <p:txBody>
          <a:bodyPr wrap="square" rtlCol="0">
            <a:spAutoFit/>
          </a:bodyPr>
          <a:lstStyle/>
          <a:p>
            <a:r>
              <a:rPr lang="en-US" sz="1200" b="1" u="sng" dirty="0">
                <a:solidFill>
                  <a:srgbClr val="000000"/>
                </a:solidFill>
                <a:latin typeface="Book Antiqua"/>
              </a:rPr>
              <a:t>Expenditure Category (‘16 Expenditure)</a:t>
            </a:r>
          </a:p>
        </p:txBody>
      </p:sp>
      <p:sp>
        <p:nvSpPr>
          <p:cNvPr id="7" name="TextBox 6"/>
          <p:cNvSpPr txBox="1"/>
          <p:nvPr/>
        </p:nvSpPr>
        <p:spPr>
          <a:xfrm>
            <a:off x="4876800" y="1574799"/>
            <a:ext cx="3581400" cy="276999"/>
          </a:xfrm>
          <a:prstGeom prst="rect">
            <a:avLst/>
          </a:prstGeom>
          <a:noFill/>
        </p:spPr>
        <p:txBody>
          <a:bodyPr wrap="square" rtlCol="0">
            <a:spAutoFit/>
          </a:bodyPr>
          <a:lstStyle/>
          <a:p>
            <a:pPr algn="ctr"/>
            <a:r>
              <a:rPr lang="en-US" sz="1200" b="1" u="sng" dirty="0">
                <a:solidFill>
                  <a:srgbClr val="000000"/>
                </a:solidFill>
                <a:latin typeface="Book Antiqua"/>
              </a:rPr>
              <a:t>Projected 10-Year Increase</a:t>
            </a:r>
          </a:p>
        </p:txBody>
      </p:sp>
      <p:sp>
        <p:nvSpPr>
          <p:cNvPr id="9" name="Text Box 3"/>
          <p:cNvSpPr txBox="1">
            <a:spLocks noChangeArrowheads="1"/>
          </p:cNvSpPr>
          <p:nvPr/>
        </p:nvSpPr>
        <p:spPr bwMode="auto">
          <a:xfrm>
            <a:off x="7188201" y="6540211"/>
            <a:ext cx="533400" cy="292388"/>
          </a:xfrm>
          <a:prstGeom prst="rect">
            <a:avLst/>
          </a:prstGeom>
          <a:noFill/>
          <a:ln w="9525" cap="sq">
            <a:noFill/>
            <a:miter lim="800000"/>
            <a:headEnd type="none" w="sm" len="sm"/>
            <a:tailEnd type="none" w="sm" len="sm"/>
          </a:ln>
        </p:spPr>
        <p:txBody>
          <a:bodyPr wrap="square">
            <a:spAutoFit/>
          </a:bodyPr>
          <a:lstStyle/>
          <a:p>
            <a:pPr algn="ctr">
              <a:defRPr/>
            </a:pPr>
            <a:r>
              <a:rPr lang="en-US" sz="1300" b="1" i="1" dirty="0">
                <a:solidFill>
                  <a:srgbClr val="FF0000"/>
                </a:solidFill>
                <a:latin typeface="Book Antiqua"/>
              </a:rPr>
              <a:t>73%</a:t>
            </a:r>
          </a:p>
        </p:txBody>
      </p:sp>
      <p:sp>
        <p:nvSpPr>
          <p:cNvPr id="4" name="Right Arrow 3"/>
          <p:cNvSpPr/>
          <p:nvPr/>
        </p:nvSpPr>
        <p:spPr bwMode="auto">
          <a:xfrm>
            <a:off x="1566335" y="5664201"/>
            <a:ext cx="609600" cy="304800"/>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Tree>
    <p:extLst>
      <p:ext uri="{BB962C8B-B14F-4D97-AF65-F5344CB8AC3E}">
        <p14:creationId xmlns:p14="http://schemas.microsoft.com/office/powerpoint/2010/main" val="1155333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External/National Factors:</a:t>
            </a:r>
            <a:br>
              <a:rPr lang="en-US" dirty="0" smtClean="0"/>
            </a:br>
            <a:r>
              <a:rPr lang="en-US" dirty="0" smtClean="0"/>
              <a:t>Implications for WCHD</a:t>
            </a:r>
            <a:endParaRPr lang="en-US" dirty="0"/>
          </a:p>
        </p:txBody>
      </p:sp>
      <p:sp>
        <p:nvSpPr>
          <p:cNvPr id="4" name="Content Placeholder 2"/>
          <p:cNvSpPr txBox="1">
            <a:spLocks/>
          </p:cNvSpPr>
          <p:nvPr/>
        </p:nvSpPr>
        <p:spPr bwMode="auto">
          <a:xfrm>
            <a:off x="1600200" y="1676400"/>
            <a:ext cx="7239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j-lt"/>
                <a:ea typeface="+mn-ea"/>
                <a:cs typeface="+mn-cs"/>
              </a:defRPr>
            </a:lvl1pPr>
            <a:lvl2pPr marL="742950" indent="-285750" algn="l" rtl="0" fontAlgn="base">
              <a:spcBef>
                <a:spcPct val="20000"/>
              </a:spcBef>
              <a:spcAft>
                <a:spcPct val="0"/>
              </a:spcAft>
              <a:buChar char="–"/>
              <a:defRPr sz="2800">
                <a:solidFill>
                  <a:schemeClr val="tx1"/>
                </a:solidFill>
                <a:latin typeface="+mj-lt"/>
              </a:defRPr>
            </a:lvl2pPr>
            <a:lvl3pPr marL="1143000" indent="-228600" algn="l" rtl="0" fontAlgn="base">
              <a:spcBef>
                <a:spcPct val="20000"/>
              </a:spcBef>
              <a:spcAft>
                <a:spcPct val="0"/>
              </a:spcAft>
              <a:buChar char="•"/>
              <a:defRPr sz="2400">
                <a:solidFill>
                  <a:schemeClr val="tx1"/>
                </a:solidFill>
                <a:latin typeface="+mj-lt"/>
              </a:defRPr>
            </a:lvl3pPr>
            <a:lvl4pPr marL="1600200" indent="-228600" algn="l" rtl="0" fontAlgn="base">
              <a:spcBef>
                <a:spcPct val="20000"/>
              </a:spcBef>
              <a:spcAft>
                <a:spcPct val="0"/>
              </a:spcAft>
              <a:buChar char="–"/>
              <a:defRPr sz="2000">
                <a:solidFill>
                  <a:schemeClr val="tx1"/>
                </a:solidFill>
                <a:latin typeface="+mj-lt"/>
              </a:defRPr>
            </a:lvl4pPr>
            <a:lvl5pPr marL="2057400" indent="-228600" algn="l" rtl="0" fontAlgn="base">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smtClean="0">
                <a:solidFill>
                  <a:srgbClr val="000000"/>
                </a:solidFill>
              </a:rPr>
              <a:t>Health reform is expected to continue to change the “role” of LHDs</a:t>
            </a:r>
          </a:p>
          <a:p>
            <a:r>
              <a:rPr lang="en-US" sz="2000" kern="0" smtClean="0">
                <a:solidFill>
                  <a:srgbClr val="000000"/>
                </a:solidFill>
              </a:rPr>
              <a:t>Continued cost/spending growth is not sustainable...care must be “shifted” to lower cost settings</a:t>
            </a:r>
          </a:p>
          <a:p>
            <a:r>
              <a:rPr lang="en-US" sz="2000" kern="0" smtClean="0">
                <a:solidFill>
                  <a:srgbClr val="000000"/>
                </a:solidFill>
              </a:rPr>
              <a:t>Prevention will become more of a priority...transitioning focus from sick care to true health care</a:t>
            </a:r>
          </a:p>
          <a:p>
            <a:r>
              <a:rPr lang="en-US" sz="2000" kern="0" smtClean="0">
                <a:solidFill>
                  <a:srgbClr val="000000"/>
                </a:solidFill>
              </a:rPr>
              <a:t>Near-term the volume of direct care services likely to be impacted given increased insurance coverage/access</a:t>
            </a:r>
          </a:p>
          <a:p>
            <a:r>
              <a:rPr lang="en-US" sz="2000" kern="0" smtClean="0">
                <a:solidFill>
                  <a:srgbClr val="000000"/>
                </a:solidFill>
              </a:rPr>
              <a:t>Increased patient accountability/participation is essential... but limited incentives and/or penalties likely present in the short-term</a:t>
            </a:r>
          </a:p>
          <a:p>
            <a:r>
              <a:rPr lang="en-US" sz="2000" kern="0" smtClean="0">
                <a:solidFill>
                  <a:srgbClr val="000000"/>
                </a:solidFill>
              </a:rPr>
              <a:t>Increased coordination within LHDs, the community, and other governmental non-governmental organizations will be critical.</a:t>
            </a:r>
          </a:p>
          <a:p>
            <a:endParaRPr lang="en-US" sz="2000" kern="0" dirty="0" smtClean="0">
              <a:solidFill>
                <a:srgbClr val="000000"/>
              </a:solidFill>
            </a:endParaRPr>
          </a:p>
        </p:txBody>
      </p:sp>
    </p:spTree>
    <p:extLst>
      <p:ext uri="{BB962C8B-B14F-4D97-AF65-F5344CB8AC3E}">
        <p14:creationId xmlns:p14="http://schemas.microsoft.com/office/powerpoint/2010/main" val="554567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National </a:t>
            </a:r>
            <a:r>
              <a:rPr lang="en-US" dirty="0"/>
              <a:t>Factors:</a:t>
            </a:r>
            <a:br>
              <a:rPr lang="en-US" dirty="0"/>
            </a:br>
            <a:r>
              <a:rPr lang="en-US" dirty="0" smtClean="0"/>
              <a:t>Impact on 10 Essential Public Health Services</a:t>
            </a:r>
            <a:endParaRPr lang="en-US" dirty="0"/>
          </a:p>
        </p:txBody>
      </p:sp>
      <p:sp>
        <p:nvSpPr>
          <p:cNvPr id="9" name="Content Placeholder 2"/>
          <p:cNvSpPr>
            <a:spLocks noGrp="1"/>
          </p:cNvSpPr>
          <p:nvPr>
            <p:ph idx="4294967295"/>
          </p:nvPr>
        </p:nvSpPr>
        <p:spPr>
          <a:xfrm>
            <a:off x="1600200" y="1676400"/>
            <a:ext cx="7239000" cy="2743200"/>
          </a:xfrm>
        </p:spPr>
        <p:txBody>
          <a:bodyPr/>
          <a:lstStyle/>
          <a:p>
            <a:pPr marL="0" indent="0">
              <a:buNone/>
            </a:pPr>
            <a:r>
              <a:rPr lang="en-US" sz="2000" dirty="0" smtClean="0"/>
              <a:t>Any major public health activity should be able to fit into at least one of these 10 essential services:</a:t>
            </a:r>
          </a:p>
          <a:p>
            <a:pPr marL="0" indent="0">
              <a:buNone/>
            </a:pPr>
            <a:endParaRPr lang="en-US" sz="2000" dirty="0" smtClean="0"/>
          </a:p>
          <a:p>
            <a:pPr marL="457200" indent="-457200">
              <a:buFont typeface="+mj-lt"/>
              <a:buAutoNum type="arabicPeriod"/>
            </a:pPr>
            <a:r>
              <a:rPr lang="en-US" sz="2000" dirty="0" smtClean="0"/>
              <a:t>Monitor health </a:t>
            </a:r>
            <a:r>
              <a:rPr lang="en-US" sz="2000" dirty="0"/>
              <a:t>status to identify and solve community health problems.</a:t>
            </a:r>
          </a:p>
          <a:p>
            <a:pPr marL="457200" indent="-457200">
              <a:buFont typeface="+mj-lt"/>
              <a:buAutoNum type="arabicPeriod"/>
            </a:pPr>
            <a:r>
              <a:rPr lang="en-US" sz="2000" dirty="0" smtClean="0"/>
              <a:t>Diagnose and investigate health </a:t>
            </a:r>
            <a:r>
              <a:rPr lang="en-US" sz="2000" dirty="0"/>
              <a:t>problems and health hazards in the community.</a:t>
            </a:r>
          </a:p>
          <a:p>
            <a:pPr marL="457200" indent="-457200">
              <a:buFont typeface="+mj-lt"/>
              <a:buAutoNum type="arabicPeriod"/>
            </a:pPr>
            <a:r>
              <a:rPr lang="en-US" sz="2000" dirty="0"/>
              <a:t>Inform, educate, and empower people about health issues.</a:t>
            </a:r>
          </a:p>
          <a:p>
            <a:pPr marL="457200" indent="-457200">
              <a:buFont typeface="+mj-lt"/>
              <a:buAutoNum type="arabicPeriod"/>
            </a:pPr>
            <a:r>
              <a:rPr lang="en-US" sz="2000" dirty="0"/>
              <a:t>Mobilize community partnerships and action to identify and solve health problems.</a:t>
            </a:r>
          </a:p>
          <a:p>
            <a:pPr marL="457200" indent="-457200">
              <a:buFont typeface="+mj-lt"/>
              <a:buAutoNum type="arabicPeriod"/>
            </a:pPr>
            <a:r>
              <a:rPr lang="en-US" sz="2000" dirty="0"/>
              <a:t>Develop policies and plans that support individual and community health efforts</a:t>
            </a:r>
            <a:r>
              <a:rPr lang="en-US" sz="2000" dirty="0" smtClean="0"/>
              <a:t>.</a:t>
            </a:r>
            <a:endParaRPr lang="en-US" sz="2000" dirty="0"/>
          </a:p>
        </p:txBody>
      </p:sp>
      <p:grpSp>
        <p:nvGrpSpPr>
          <p:cNvPr id="2" name="Group 1"/>
          <p:cNvGrpSpPr/>
          <p:nvPr/>
        </p:nvGrpSpPr>
        <p:grpSpPr>
          <a:xfrm>
            <a:off x="1481136" y="2709864"/>
            <a:ext cx="619128" cy="2138360"/>
            <a:chOff x="1481136" y="2709864"/>
            <a:chExt cx="619128" cy="2138360"/>
          </a:xfrm>
        </p:grpSpPr>
        <p:sp>
          <p:nvSpPr>
            <p:cNvPr id="4" name="Freeform 31"/>
            <p:cNvSpPr>
              <a:spLocks/>
            </p:cNvSpPr>
            <p:nvPr/>
          </p:nvSpPr>
          <p:spPr bwMode="auto">
            <a:xfrm>
              <a:off x="1490664" y="2709864"/>
              <a:ext cx="609600" cy="409575"/>
            </a:xfrm>
            <a:custGeom>
              <a:avLst/>
              <a:gdLst>
                <a:gd name="T0" fmla="*/ 40817003 w 3884"/>
                <a:gd name="T1" fmla="*/ 88200701 h 1600"/>
                <a:gd name="T2" fmla="*/ 317464966 w 3884"/>
                <a:gd name="T3" fmla="*/ 94884451 h 1600"/>
                <a:gd name="T4" fmla="*/ 523611201 w 3884"/>
                <a:gd name="T5" fmla="*/ 57926703 h 1600"/>
                <a:gd name="T6" fmla="*/ 267302955 w 3884"/>
                <a:gd name="T7" fmla="*/ 8977373 h 1600"/>
                <a:gd name="T8" fmla="*/ 10169867 w 3884"/>
                <a:gd name="T9" fmla="*/ 47442354 h 1600"/>
                <a:gd name="T10" fmla="*/ 107333576 w 3884"/>
                <a:gd name="T11" fmla="*/ 70245963 h 1600"/>
                <a:gd name="T12" fmla="*/ 0 w 3884"/>
                <a:gd name="T13" fmla="*/ 47442354 h 1600"/>
                <a:gd name="T14" fmla="*/ 268127428 w 3884"/>
                <a:gd name="T15" fmla="*/ 4455921 h 1600"/>
                <a:gd name="T16" fmla="*/ 532956592 w 3884"/>
                <a:gd name="T17" fmla="*/ 57926703 h 1600"/>
                <a:gd name="T18" fmla="*/ 312792456 w 3884"/>
                <a:gd name="T19" fmla="*/ 99799094 h 1600"/>
                <a:gd name="T20" fmla="*/ 40817003 w 3884"/>
                <a:gd name="T21" fmla="*/ 88200701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06C245"/>
            </a:solidFill>
            <a:ln w="9525">
              <a:solidFill>
                <a:srgbClr val="06C245"/>
              </a:solidFill>
              <a:round/>
              <a:headEnd/>
              <a:tailEnd/>
            </a:ln>
          </p:spPr>
          <p:txBody>
            <a:bodyPr tIns="91440" bIns="91440" anchor="ctr"/>
            <a:lstStyle/>
            <a:p>
              <a:endParaRPr lang="en-US" dirty="0">
                <a:solidFill>
                  <a:srgbClr val="000000"/>
                </a:solidFill>
              </a:endParaRPr>
            </a:p>
          </p:txBody>
        </p:sp>
        <p:sp>
          <p:nvSpPr>
            <p:cNvPr id="5" name="Freeform 31"/>
            <p:cNvSpPr>
              <a:spLocks/>
            </p:cNvSpPr>
            <p:nvPr/>
          </p:nvSpPr>
          <p:spPr bwMode="auto">
            <a:xfrm>
              <a:off x="1481136" y="4438649"/>
              <a:ext cx="609600" cy="409575"/>
            </a:xfrm>
            <a:custGeom>
              <a:avLst/>
              <a:gdLst>
                <a:gd name="T0" fmla="*/ 40817003 w 3884"/>
                <a:gd name="T1" fmla="*/ 88200701 h 1600"/>
                <a:gd name="T2" fmla="*/ 317464966 w 3884"/>
                <a:gd name="T3" fmla="*/ 94884451 h 1600"/>
                <a:gd name="T4" fmla="*/ 523611201 w 3884"/>
                <a:gd name="T5" fmla="*/ 57926703 h 1600"/>
                <a:gd name="T6" fmla="*/ 267302955 w 3884"/>
                <a:gd name="T7" fmla="*/ 8977373 h 1600"/>
                <a:gd name="T8" fmla="*/ 10169867 w 3884"/>
                <a:gd name="T9" fmla="*/ 47442354 h 1600"/>
                <a:gd name="T10" fmla="*/ 107333576 w 3884"/>
                <a:gd name="T11" fmla="*/ 70245963 h 1600"/>
                <a:gd name="T12" fmla="*/ 0 w 3884"/>
                <a:gd name="T13" fmla="*/ 47442354 h 1600"/>
                <a:gd name="T14" fmla="*/ 268127428 w 3884"/>
                <a:gd name="T15" fmla="*/ 4455921 h 1600"/>
                <a:gd name="T16" fmla="*/ 532956592 w 3884"/>
                <a:gd name="T17" fmla="*/ 57926703 h 1600"/>
                <a:gd name="T18" fmla="*/ 312792456 w 3884"/>
                <a:gd name="T19" fmla="*/ 99799094 h 1600"/>
                <a:gd name="T20" fmla="*/ 40817003 w 3884"/>
                <a:gd name="T21" fmla="*/ 88200701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06C245"/>
            </a:solidFill>
            <a:ln w="9525">
              <a:solidFill>
                <a:srgbClr val="06C245"/>
              </a:solidFill>
              <a:round/>
              <a:headEnd/>
              <a:tailEnd/>
            </a:ln>
          </p:spPr>
          <p:txBody>
            <a:bodyPr tIns="91440" bIns="91440" anchor="ctr"/>
            <a:lstStyle/>
            <a:p>
              <a:endParaRPr lang="en-US" dirty="0">
                <a:solidFill>
                  <a:srgbClr val="000000"/>
                </a:solidFill>
              </a:endParaRPr>
            </a:p>
          </p:txBody>
        </p:sp>
        <p:sp>
          <p:nvSpPr>
            <p:cNvPr id="6" name="Freeform 31"/>
            <p:cNvSpPr>
              <a:spLocks/>
            </p:cNvSpPr>
            <p:nvPr/>
          </p:nvSpPr>
          <p:spPr bwMode="auto">
            <a:xfrm>
              <a:off x="1481136" y="4052888"/>
              <a:ext cx="609600" cy="409575"/>
            </a:xfrm>
            <a:custGeom>
              <a:avLst/>
              <a:gdLst>
                <a:gd name="T0" fmla="*/ 40817003 w 3884"/>
                <a:gd name="T1" fmla="*/ 88200701 h 1600"/>
                <a:gd name="T2" fmla="*/ 317464966 w 3884"/>
                <a:gd name="T3" fmla="*/ 94884451 h 1600"/>
                <a:gd name="T4" fmla="*/ 523611201 w 3884"/>
                <a:gd name="T5" fmla="*/ 57926703 h 1600"/>
                <a:gd name="T6" fmla="*/ 267302955 w 3884"/>
                <a:gd name="T7" fmla="*/ 8977373 h 1600"/>
                <a:gd name="T8" fmla="*/ 10169867 w 3884"/>
                <a:gd name="T9" fmla="*/ 47442354 h 1600"/>
                <a:gd name="T10" fmla="*/ 107333576 w 3884"/>
                <a:gd name="T11" fmla="*/ 70245963 h 1600"/>
                <a:gd name="T12" fmla="*/ 0 w 3884"/>
                <a:gd name="T13" fmla="*/ 47442354 h 1600"/>
                <a:gd name="T14" fmla="*/ 268127428 w 3884"/>
                <a:gd name="T15" fmla="*/ 4455921 h 1600"/>
                <a:gd name="T16" fmla="*/ 532956592 w 3884"/>
                <a:gd name="T17" fmla="*/ 57926703 h 1600"/>
                <a:gd name="T18" fmla="*/ 312792456 w 3884"/>
                <a:gd name="T19" fmla="*/ 99799094 h 1600"/>
                <a:gd name="T20" fmla="*/ 40817003 w 3884"/>
                <a:gd name="T21" fmla="*/ 88200701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06C245"/>
            </a:solidFill>
            <a:ln w="9525">
              <a:solidFill>
                <a:srgbClr val="06C245"/>
              </a:solidFill>
              <a:round/>
              <a:headEnd/>
              <a:tailEnd/>
            </a:ln>
          </p:spPr>
          <p:txBody>
            <a:bodyPr tIns="91440" bIns="91440" anchor="ctr"/>
            <a:lstStyle/>
            <a:p>
              <a:endParaRPr lang="en-US" dirty="0">
                <a:solidFill>
                  <a:srgbClr val="000000"/>
                </a:solidFill>
              </a:endParaRPr>
            </a:p>
          </p:txBody>
        </p:sp>
      </p:grpSp>
    </p:spTree>
    <p:extLst>
      <p:ext uri="{BB962C8B-B14F-4D97-AF65-F5344CB8AC3E}">
        <p14:creationId xmlns:p14="http://schemas.microsoft.com/office/powerpoint/2010/main" val="251714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National </a:t>
            </a:r>
            <a:r>
              <a:rPr lang="en-US" dirty="0"/>
              <a:t>Factors:</a:t>
            </a:r>
            <a:br>
              <a:rPr lang="en-US" dirty="0"/>
            </a:br>
            <a:r>
              <a:rPr lang="en-US" dirty="0"/>
              <a:t>Impact on 10 Essential Public Health Services</a:t>
            </a:r>
          </a:p>
        </p:txBody>
      </p:sp>
      <p:sp>
        <p:nvSpPr>
          <p:cNvPr id="9" name="Content Placeholder 2"/>
          <p:cNvSpPr>
            <a:spLocks noGrp="1"/>
          </p:cNvSpPr>
          <p:nvPr>
            <p:ph idx="4294967295"/>
          </p:nvPr>
        </p:nvSpPr>
        <p:spPr>
          <a:xfrm>
            <a:off x="1676400" y="1600200"/>
            <a:ext cx="7239000" cy="2743200"/>
          </a:xfrm>
        </p:spPr>
        <p:txBody>
          <a:bodyPr/>
          <a:lstStyle/>
          <a:p>
            <a:pPr marL="457200" indent="-457200">
              <a:buFont typeface="+mj-lt"/>
              <a:buAutoNum type="arabicPeriod" startAt="6"/>
            </a:pPr>
            <a:r>
              <a:rPr lang="en-US" sz="2000" dirty="0"/>
              <a:t>Enforce laws and regulations that protect health and ensure safety</a:t>
            </a:r>
            <a:r>
              <a:rPr lang="en-US" sz="2000" dirty="0" smtClean="0"/>
              <a:t>.</a:t>
            </a:r>
          </a:p>
          <a:p>
            <a:pPr marL="457200" indent="-457200">
              <a:buFont typeface="+mj-lt"/>
              <a:buAutoNum type="arabicPeriod" startAt="6"/>
            </a:pPr>
            <a:r>
              <a:rPr lang="en-US" sz="2000" dirty="0" smtClean="0"/>
              <a:t>Link </a:t>
            </a:r>
            <a:r>
              <a:rPr lang="en-US" sz="2000" dirty="0"/>
              <a:t>people to needed personal health services and assure the provision of health care when otherwise unavailable.</a:t>
            </a:r>
          </a:p>
          <a:p>
            <a:pPr marL="457200" indent="-457200">
              <a:buFont typeface="+mj-lt"/>
              <a:buAutoNum type="arabicPeriod" startAt="6"/>
            </a:pPr>
            <a:r>
              <a:rPr lang="en-US" sz="2000" dirty="0"/>
              <a:t>Assure competent public and personal health care workforce.</a:t>
            </a:r>
          </a:p>
          <a:p>
            <a:pPr marL="457200" indent="-457200">
              <a:buFont typeface="+mj-lt"/>
              <a:buAutoNum type="arabicPeriod" startAt="6"/>
            </a:pPr>
            <a:r>
              <a:rPr lang="en-US" sz="2000" dirty="0"/>
              <a:t>Evaluate effectiveness, accessibility, and quality of personal and population-based health services.</a:t>
            </a:r>
          </a:p>
          <a:p>
            <a:pPr marL="457200" indent="-457200">
              <a:buFont typeface="+mj-lt"/>
              <a:buAutoNum type="arabicPeriod" startAt="6"/>
            </a:pPr>
            <a:r>
              <a:rPr lang="en-US" sz="2000" dirty="0"/>
              <a:t>Research for new insights and innovative solutions to health problems.</a:t>
            </a:r>
          </a:p>
          <a:p>
            <a:pPr>
              <a:defRPr/>
            </a:pPr>
            <a:endParaRPr lang="en-US" sz="2000" dirty="0"/>
          </a:p>
        </p:txBody>
      </p:sp>
      <p:grpSp>
        <p:nvGrpSpPr>
          <p:cNvPr id="2" name="Group 1"/>
          <p:cNvGrpSpPr/>
          <p:nvPr/>
        </p:nvGrpSpPr>
        <p:grpSpPr>
          <a:xfrm>
            <a:off x="1524000" y="2257425"/>
            <a:ext cx="609600" cy="1733550"/>
            <a:chOff x="1524000" y="2257425"/>
            <a:chExt cx="609600" cy="1733550"/>
          </a:xfrm>
        </p:grpSpPr>
        <p:sp>
          <p:nvSpPr>
            <p:cNvPr id="4" name="Freeform 31"/>
            <p:cNvSpPr>
              <a:spLocks/>
            </p:cNvSpPr>
            <p:nvPr/>
          </p:nvSpPr>
          <p:spPr bwMode="auto">
            <a:xfrm>
              <a:off x="1524000" y="3581400"/>
              <a:ext cx="609600" cy="409575"/>
            </a:xfrm>
            <a:custGeom>
              <a:avLst/>
              <a:gdLst>
                <a:gd name="T0" fmla="*/ 40817003 w 3884"/>
                <a:gd name="T1" fmla="*/ 88200701 h 1600"/>
                <a:gd name="T2" fmla="*/ 317464966 w 3884"/>
                <a:gd name="T3" fmla="*/ 94884451 h 1600"/>
                <a:gd name="T4" fmla="*/ 523611201 w 3884"/>
                <a:gd name="T5" fmla="*/ 57926703 h 1600"/>
                <a:gd name="T6" fmla="*/ 267302955 w 3884"/>
                <a:gd name="T7" fmla="*/ 8977373 h 1600"/>
                <a:gd name="T8" fmla="*/ 10169867 w 3884"/>
                <a:gd name="T9" fmla="*/ 47442354 h 1600"/>
                <a:gd name="T10" fmla="*/ 107333576 w 3884"/>
                <a:gd name="T11" fmla="*/ 70245963 h 1600"/>
                <a:gd name="T12" fmla="*/ 0 w 3884"/>
                <a:gd name="T13" fmla="*/ 47442354 h 1600"/>
                <a:gd name="T14" fmla="*/ 268127428 w 3884"/>
                <a:gd name="T15" fmla="*/ 4455921 h 1600"/>
                <a:gd name="T16" fmla="*/ 532956592 w 3884"/>
                <a:gd name="T17" fmla="*/ 57926703 h 1600"/>
                <a:gd name="T18" fmla="*/ 312792456 w 3884"/>
                <a:gd name="T19" fmla="*/ 99799094 h 1600"/>
                <a:gd name="T20" fmla="*/ 40817003 w 3884"/>
                <a:gd name="T21" fmla="*/ 88200701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06C245"/>
            </a:solidFill>
            <a:ln w="9525">
              <a:solidFill>
                <a:srgbClr val="06C245"/>
              </a:solidFill>
              <a:round/>
              <a:headEnd/>
              <a:tailEnd/>
            </a:ln>
          </p:spPr>
          <p:txBody>
            <a:bodyPr tIns="91440" bIns="91440" anchor="ctr"/>
            <a:lstStyle/>
            <a:p>
              <a:endParaRPr lang="en-US" dirty="0">
                <a:solidFill>
                  <a:srgbClr val="000000"/>
                </a:solidFill>
              </a:endParaRPr>
            </a:p>
          </p:txBody>
        </p:sp>
        <p:sp>
          <p:nvSpPr>
            <p:cNvPr id="5" name="Freeform 31"/>
            <p:cNvSpPr>
              <a:spLocks/>
            </p:cNvSpPr>
            <p:nvPr/>
          </p:nvSpPr>
          <p:spPr bwMode="auto">
            <a:xfrm>
              <a:off x="1524000" y="2257425"/>
              <a:ext cx="609600" cy="409575"/>
            </a:xfrm>
            <a:custGeom>
              <a:avLst/>
              <a:gdLst>
                <a:gd name="T0" fmla="*/ 40817003 w 3884"/>
                <a:gd name="T1" fmla="*/ 88200701 h 1600"/>
                <a:gd name="T2" fmla="*/ 317464966 w 3884"/>
                <a:gd name="T3" fmla="*/ 94884451 h 1600"/>
                <a:gd name="T4" fmla="*/ 523611201 w 3884"/>
                <a:gd name="T5" fmla="*/ 57926703 h 1600"/>
                <a:gd name="T6" fmla="*/ 267302955 w 3884"/>
                <a:gd name="T7" fmla="*/ 8977373 h 1600"/>
                <a:gd name="T8" fmla="*/ 10169867 w 3884"/>
                <a:gd name="T9" fmla="*/ 47442354 h 1600"/>
                <a:gd name="T10" fmla="*/ 107333576 w 3884"/>
                <a:gd name="T11" fmla="*/ 70245963 h 1600"/>
                <a:gd name="T12" fmla="*/ 0 w 3884"/>
                <a:gd name="T13" fmla="*/ 47442354 h 1600"/>
                <a:gd name="T14" fmla="*/ 268127428 w 3884"/>
                <a:gd name="T15" fmla="*/ 4455921 h 1600"/>
                <a:gd name="T16" fmla="*/ 532956592 w 3884"/>
                <a:gd name="T17" fmla="*/ 57926703 h 1600"/>
                <a:gd name="T18" fmla="*/ 312792456 w 3884"/>
                <a:gd name="T19" fmla="*/ 99799094 h 1600"/>
                <a:gd name="T20" fmla="*/ 40817003 w 3884"/>
                <a:gd name="T21" fmla="*/ 88200701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06C245"/>
            </a:solidFill>
            <a:ln w="9525">
              <a:solidFill>
                <a:srgbClr val="06C245"/>
              </a:solidFill>
              <a:round/>
              <a:headEnd/>
              <a:tailEnd/>
            </a:ln>
          </p:spPr>
          <p:txBody>
            <a:bodyPr tIns="91440" bIns="91440" anchor="ctr"/>
            <a:lstStyle/>
            <a:p>
              <a:endParaRPr lang="en-US" dirty="0">
                <a:solidFill>
                  <a:srgbClr val="000000"/>
                </a:solidFill>
              </a:endParaRPr>
            </a:p>
          </p:txBody>
        </p:sp>
      </p:grpSp>
    </p:spTree>
    <p:extLst>
      <p:ext uri="{BB962C8B-B14F-4D97-AF65-F5344CB8AC3E}">
        <p14:creationId xmlns:p14="http://schemas.microsoft.com/office/powerpoint/2010/main" val="24152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0930" name="Rectangle 2"/>
          <p:cNvSpPr>
            <a:spLocks noChangeArrowheads="1"/>
          </p:cNvSpPr>
          <p:nvPr/>
        </p:nvSpPr>
        <p:spPr bwMode="auto">
          <a:xfrm>
            <a:off x="0" y="23622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u="sng">
              <a:solidFill>
                <a:srgbClr val="000000"/>
              </a:solidFill>
              <a:latin typeface="Book Antiqua" pitchFamily="18" charset="0"/>
            </a:endParaRPr>
          </a:p>
        </p:txBody>
      </p:sp>
      <p:sp>
        <p:nvSpPr>
          <p:cNvPr id="1660931" name="Rectangle 3"/>
          <p:cNvSpPr>
            <a:spLocks noChangeArrowheads="1"/>
          </p:cNvSpPr>
          <p:nvPr/>
        </p:nvSpPr>
        <p:spPr bwMode="auto">
          <a:xfrm>
            <a:off x="4763" y="24384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600" b="1" i="1" dirty="0">
                <a:solidFill>
                  <a:srgbClr val="4D6DAC"/>
                </a:solidFill>
                <a:latin typeface="Book Antiqua" pitchFamily="18" charset="0"/>
              </a:rPr>
              <a:t> Situation Assessment Findings:</a:t>
            </a:r>
          </a:p>
          <a:p>
            <a:pPr algn="ctr" fontAlgn="base">
              <a:spcBef>
                <a:spcPct val="0"/>
              </a:spcBef>
              <a:spcAft>
                <a:spcPct val="0"/>
              </a:spcAft>
            </a:pPr>
            <a:r>
              <a:rPr lang="en-US" sz="2600" b="1" i="1" dirty="0">
                <a:solidFill>
                  <a:srgbClr val="4D6DAC"/>
                </a:solidFill>
                <a:latin typeface="Book Antiqua" pitchFamily="18" charset="0"/>
              </a:rPr>
              <a:t>State Considerations</a:t>
            </a:r>
          </a:p>
        </p:txBody>
      </p:sp>
    </p:spTree>
    <p:extLst>
      <p:ext uri="{BB962C8B-B14F-4D97-AF65-F5344CB8AC3E}">
        <p14:creationId xmlns:p14="http://schemas.microsoft.com/office/powerpoint/2010/main" val="2091899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Key State Considerations</a:t>
            </a:r>
            <a:endParaRPr lang="en-US" dirty="0"/>
          </a:p>
        </p:txBody>
      </p:sp>
      <p:sp>
        <p:nvSpPr>
          <p:cNvPr id="9" name="Content Placeholder 2"/>
          <p:cNvSpPr>
            <a:spLocks noGrp="1"/>
          </p:cNvSpPr>
          <p:nvPr>
            <p:ph idx="4294967295"/>
          </p:nvPr>
        </p:nvSpPr>
        <p:spPr>
          <a:xfrm>
            <a:off x="1600200" y="1676400"/>
            <a:ext cx="7467600" cy="3352800"/>
          </a:xfrm>
        </p:spPr>
        <p:txBody>
          <a:bodyPr/>
          <a:lstStyle/>
          <a:p>
            <a:pPr marL="0" indent="0">
              <a:buNone/>
            </a:pPr>
            <a:r>
              <a:rPr lang="en-US" sz="2000" dirty="0" smtClean="0"/>
              <a:t>The Maryland Department of Legislative Services (MDLS) released a report in 2013, titled </a:t>
            </a:r>
            <a:r>
              <a:rPr lang="en-US" sz="2000" i="1" dirty="0" smtClean="0"/>
              <a:t>Survey of Local Health Departments in Maryland</a:t>
            </a:r>
            <a:r>
              <a:rPr lang="en-US" sz="2000" dirty="0" smtClean="0"/>
              <a:t>.  The report and research provides one of the most comprehensive looks at health departments across the State and was completed in order to assess:</a:t>
            </a:r>
          </a:p>
          <a:p>
            <a:pPr marL="0" indent="0">
              <a:buNone/>
            </a:pPr>
            <a:endParaRPr lang="en-US" sz="2000" dirty="0" smtClean="0"/>
          </a:p>
          <a:p>
            <a:pPr marL="457200" indent="-457200">
              <a:buFont typeface="+mj-lt"/>
              <a:buAutoNum type="arabicPeriod"/>
            </a:pPr>
            <a:r>
              <a:rPr lang="en-US" sz="2000" dirty="0" smtClean="0"/>
              <a:t>How LHD finance public health services;</a:t>
            </a:r>
          </a:p>
          <a:p>
            <a:pPr marL="457200" indent="-457200">
              <a:buFont typeface="+mj-lt"/>
              <a:buAutoNum type="arabicPeriod"/>
            </a:pPr>
            <a:r>
              <a:rPr lang="en-US" sz="2000" dirty="0" smtClean="0"/>
              <a:t>The impact of health care reform on LHD; and,</a:t>
            </a:r>
          </a:p>
          <a:p>
            <a:pPr marL="457200" indent="-457200">
              <a:buFont typeface="+mj-lt"/>
              <a:buAutoNum type="arabicPeriod"/>
            </a:pPr>
            <a:r>
              <a:rPr lang="en-US" sz="2000" dirty="0" smtClean="0"/>
              <a:t>The regionalization of public health services in the State.</a:t>
            </a:r>
          </a:p>
        </p:txBody>
      </p:sp>
    </p:spTree>
    <p:extLst>
      <p:ext uri="{BB962C8B-B14F-4D97-AF65-F5344CB8AC3E}">
        <p14:creationId xmlns:p14="http://schemas.microsoft.com/office/powerpoint/2010/main" val="266527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State Considerations:</a:t>
            </a:r>
            <a:br>
              <a:rPr lang="en-US" dirty="0" smtClean="0"/>
            </a:br>
            <a:r>
              <a:rPr lang="en-US" dirty="0" smtClean="0"/>
              <a:t>Key Findings</a:t>
            </a:r>
            <a:endParaRPr lang="en-US" dirty="0"/>
          </a:p>
        </p:txBody>
      </p:sp>
      <p:sp>
        <p:nvSpPr>
          <p:cNvPr id="9" name="Content Placeholder 2"/>
          <p:cNvSpPr>
            <a:spLocks noGrp="1"/>
          </p:cNvSpPr>
          <p:nvPr>
            <p:ph idx="4294967295"/>
          </p:nvPr>
        </p:nvSpPr>
        <p:spPr>
          <a:xfrm>
            <a:off x="1600200" y="1676400"/>
            <a:ext cx="7239000" cy="4800600"/>
          </a:xfrm>
        </p:spPr>
        <p:txBody>
          <a:bodyPr/>
          <a:lstStyle/>
          <a:p>
            <a:pPr marL="0" indent="0" algn="ctr">
              <a:buNone/>
            </a:pPr>
            <a:r>
              <a:rPr lang="en-US" sz="1800" dirty="0" smtClean="0"/>
              <a:t>“Upon </a:t>
            </a:r>
            <a:r>
              <a:rPr lang="en-US" sz="1800" dirty="0"/>
              <a:t>full implementation of the federal </a:t>
            </a:r>
            <a:r>
              <a:rPr lang="en-US" sz="1800" dirty="0" smtClean="0"/>
              <a:t>health reform the </a:t>
            </a:r>
            <a:r>
              <a:rPr lang="en-US" sz="1800" u="sng" dirty="0"/>
              <a:t>role of LHDs in Maryland will likely change</a:t>
            </a:r>
            <a:r>
              <a:rPr lang="en-US" sz="1800" dirty="0" smtClean="0"/>
              <a:t>.” </a:t>
            </a:r>
          </a:p>
          <a:p>
            <a:pPr marL="0" indent="0" algn="ctr">
              <a:buNone/>
            </a:pPr>
            <a:endParaRPr lang="en-US" sz="1800" dirty="0"/>
          </a:p>
          <a:p>
            <a:pPr marL="0" indent="0" algn="ctr">
              <a:buNone/>
            </a:pPr>
            <a:r>
              <a:rPr lang="en-US" sz="1800" dirty="0" smtClean="0"/>
              <a:t>Services </a:t>
            </a:r>
            <a:r>
              <a:rPr lang="en-US" sz="1800" dirty="0"/>
              <a:t>related </a:t>
            </a:r>
            <a:r>
              <a:rPr lang="en-US" sz="1800" dirty="0" smtClean="0"/>
              <a:t>to communicable </a:t>
            </a:r>
            <a:r>
              <a:rPr lang="en-US" sz="1800" dirty="0"/>
              <a:t>disease surveillance, as well as environmental health programs, such as those </a:t>
            </a:r>
            <a:r>
              <a:rPr lang="en-US" sz="1800" dirty="0" smtClean="0"/>
              <a:t>related </a:t>
            </a:r>
            <a:r>
              <a:rPr lang="en-US" sz="1800" dirty="0"/>
              <a:t>to food safety, will largely go unaffected; however, the </a:t>
            </a:r>
            <a:r>
              <a:rPr lang="en-US" sz="1800" u="sng" dirty="0"/>
              <a:t>volume of direct care services </a:t>
            </a:r>
            <a:r>
              <a:rPr lang="en-US" sz="1800" u="sng" dirty="0" smtClean="0"/>
              <a:t>provided </a:t>
            </a:r>
            <a:r>
              <a:rPr lang="en-US" sz="1800" u="sng" dirty="0"/>
              <a:t>by LHDs will </a:t>
            </a:r>
            <a:r>
              <a:rPr lang="en-US" sz="1800" u="sng" dirty="0" smtClean="0"/>
              <a:t>change</a:t>
            </a:r>
            <a:r>
              <a:rPr lang="en-US" sz="1800" dirty="0" smtClean="0"/>
              <a:t> </a:t>
            </a:r>
            <a:r>
              <a:rPr lang="en-US" sz="1800" dirty="0"/>
              <a:t>to the extent that a greater percentage of individuals begin to </a:t>
            </a:r>
            <a:r>
              <a:rPr lang="en-US" sz="1800" dirty="0" smtClean="0"/>
              <a:t>obtain </a:t>
            </a:r>
            <a:r>
              <a:rPr lang="en-US" sz="1800" dirty="0"/>
              <a:t>private insurance</a:t>
            </a:r>
            <a:r>
              <a:rPr lang="en-US" sz="1800" dirty="0" smtClean="0"/>
              <a:t>.</a:t>
            </a:r>
          </a:p>
          <a:p>
            <a:pPr marL="0" indent="0">
              <a:buNone/>
            </a:pPr>
            <a:endParaRPr lang="en-US" sz="1800" dirty="0"/>
          </a:p>
          <a:p>
            <a:pPr marL="0" indent="0" algn="ctr">
              <a:buNone/>
            </a:pPr>
            <a:r>
              <a:rPr lang="en-US" sz="1800" dirty="0" smtClean="0"/>
              <a:t>Accordingly</a:t>
            </a:r>
            <a:r>
              <a:rPr lang="en-US" sz="1800" dirty="0"/>
              <a:t>, LHDs must determine whether it is advisable for them to </a:t>
            </a:r>
            <a:r>
              <a:rPr lang="en-US" sz="1800" dirty="0" smtClean="0"/>
              <a:t>continue to </a:t>
            </a:r>
            <a:r>
              <a:rPr lang="en-US" sz="1800" dirty="0"/>
              <a:t>provide direct care services within their jurisdictions. </a:t>
            </a:r>
            <a:r>
              <a:rPr lang="en-US" sz="1800" i="1" dirty="0"/>
              <a:t>(Some LHDs in Maryland </a:t>
            </a:r>
            <a:r>
              <a:rPr lang="en-US" sz="1800" i="1" dirty="0" smtClean="0"/>
              <a:t>have </a:t>
            </a:r>
            <a:r>
              <a:rPr lang="en-US" sz="1800" i="1" dirty="0"/>
              <a:t>already moved away from providing direct care, either by choice or due to State and local </a:t>
            </a:r>
            <a:r>
              <a:rPr lang="en-US" sz="1800" i="1" dirty="0" smtClean="0"/>
              <a:t>budget </a:t>
            </a:r>
            <a:r>
              <a:rPr lang="en-US" sz="1800" i="1" dirty="0"/>
              <a:t>cuts</a:t>
            </a:r>
            <a:r>
              <a:rPr lang="en-US" sz="1800" i="1" dirty="0" smtClean="0"/>
              <a:t>.) </a:t>
            </a:r>
            <a:r>
              <a:rPr lang="en-US" sz="1800" dirty="0" smtClean="0"/>
              <a:t>...It </a:t>
            </a:r>
            <a:r>
              <a:rPr lang="en-US" sz="1800" dirty="0"/>
              <a:t>is critical that LHDs </a:t>
            </a:r>
            <a:r>
              <a:rPr lang="en-US" sz="1800" dirty="0" smtClean="0"/>
              <a:t>examine </a:t>
            </a:r>
            <a:r>
              <a:rPr lang="en-US" sz="1800" dirty="0"/>
              <a:t>the services that they provide and adjust to the evolving health care system</a:t>
            </a:r>
            <a:r>
              <a:rPr lang="en-US" sz="1800" dirty="0" smtClean="0"/>
              <a:t>.</a:t>
            </a:r>
            <a:endParaRPr lang="en-US" sz="1800" dirty="0"/>
          </a:p>
          <a:p>
            <a:pPr marL="0" indent="0">
              <a:buNone/>
            </a:pPr>
            <a:endParaRPr lang="en-US" sz="1800" dirty="0" smtClean="0"/>
          </a:p>
        </p:txBody>
      </p:sp>
    </p:spTree>
    <p:extLst>
      <p:ext uri="{BB962C8B-B14F-4D97-AF65-F5344CB8AC3E}">
        <p14:creationId xmlns:p14="http://schemas.microsoft.com/office/powerpoint/2010/main" val="161828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MD Health Department Revenues</a:t>
            </a:r>
            <a:endParaRPr lang="en-US" dirty="0"/>
          </a:p>
        </p:txBody>
      </p:sp>
      <p:graphicFrame>
        <p:nvGraphicFramePr>
          <p:cNvPr id="6" name="Chart 5"/>
          <p:cNvGraphicFramePr/>
          <p:nvPr>
            <p:extLst>
              <p:ext uri="{D42A27DB-BD31-4B8C-83A1-F6EECF244321}">
                <p14:modId xmlns:p14="http://schemas.microsoft.com/office/powerpoint/2010/main" val="3736717788"/>
              </p:ext>
            </p:extLst>
          </p:nvPr>
        </p:nvGraphicFramePr>
        <p:xfrm>
          <a:off x="1524000" y="1600200"/>
          <a:ext cx="73914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548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MDLS Findings –</a:t>
            </a:r>
            <a:br>
              <a:rPr lang="en-US" dirty="0" smtClean="0"/>
            </a:br>
            <a:r>
              <a:rPr lang="en-US" dirty="0" smtClean="0"/>
              <a:t>Local Health Department Revenues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85125893"/>
              </p:ext>
            </p:extLst>
          </p:nvPr>
        </p:nvGraphicFramePr>
        <p:xfrm>
          <a:off x="1524000" y="1905000"/>
          <a:ext cx="5845182" cy="4450080"/>
        </p:xfrm>
        <a:graphic>
          <a:graphicData uri="http://schemas.openxmlformats.org/drawingml/2006/table">
            <a:tbl>
              <a:tblPr firstRow="1" bandRow="1">
                <a:tableStyleId>{5C22544A-7EE6-4342-B048-85BDC9FD1C3A}</a:tableStyleId>
              </a:tblPr>
              <a:tblGrid>
                <a:gridCol w="3000380"/>
                <a:gridCol w="1422401"/>
                <a:gridCol w="1422401"/>
              </a:tblGrid>
              <a:tr h="370840">
                <a:tc>
                  <a:txBody>
                    <a:bodyPr/>
                    <a:lstStyle/>
                    <a:p>
                      <a:pPr algn="ctr"/>
                      <a:r>
                        <a:rPr lang="en-US" sz="1400" b="1" dirty="0" smtClean="0">
                          <a:solidFill>
                            <a:schemeClr val="tx1"/>
                          </a:solidFill>
                          <a:latin typeface="+mj-lt"/>
                        </a:rPr>
                        <a:t>Category</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1" dirty="0" smtClean="0">
                          <a:solidFill>
                            <a:schemeClr val="tx1"/>
                          </a:solidFill>
                          <a:latin typeface="+mj-lt"/>
                        </a:rPr>
                        <a:t>Maryland</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1" dirty="0" smtClean="0">
                          <a:solidFill>
                            <a:schemeClr val="tx1"/>
                          </a:solidFill>
                          <a:latin typeface="+mj-lt"/>
                        </a:rPr>
                        <a:t>Washington</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algn="l" fontAlgn="b"/>
                      <a:r>
                        <a:rPr lang="en-US" sz="1400" b="0" i="0" u="none" strike="noStrike" dirty="0" smtClean="0">
                          <a:solidFill>
                            <a:srgbClr val="000000"/>
                          </a:solidFill>
                          <a:effectLst/>
                          <a:latin typeface="+mj-lt"/>
                        </a:rPr>
                        <a:t>  County </a:t>
                      </a:r>
                      <a:r>
                        <a:rPr lang="en-US" sz="1400" b="0" i="0" u="none" strike="noStrike" dirty="0">
                          <a:solidFill>
                            <a:srgbClr val="000000"/>
                          </a:solidFill>
                          <a:effectLst/>
                          <a:latin typeface="+mj-lt"/>
                        </a:rPr>
                        <a:t>Sources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mj-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mj-lt"/>
                        </a:rPr>
                        <a:t>26%</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fontAlgn="b"/>
                      <a:r>
                        <a:rPr lang="en-US" sz="1400" b="0" i="0" u="none" strike="noStrike" dirty="0" smtClean="0">
                          <a:solidFill>
                            <a:srgbClr val="000000"/>
                          </a:solidFill>
                          <a:effectLst/>
                          <a:latin typeface="+mj-lt"/>
                        </a:rPr>
                        <a:t>  Federal </a:t>
                      </a:r>
                      <a:r>
                        <a:rPr lang="en-US" sz="1400" b="0" i="0" u="none" strike="noStrike" dirty="0">
                          <a:solidFill>
                            <a:srgbClr val="000000"/>
                          </a:solidFill>
                          <a:effectLst/>
                          <a:latin typeface="+mj-lt"/>
                        </a:rPr>
                        <a:t>Pass-through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mj-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mj-lt"/>
                        </a:rPr>
                        <a:t>46%</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fontAlgn="b"/>
                      <a:r>
                        <a:rPr lang="en-US" sz="1400" b="0" i="0" u="none" strike="noStrike" dirty="0" smtClean="0">
                          <a:solidFill>
                            <a:srgbClr val="000000"/>
                          </a:solidFill>
                          <a:effectLst/>
                          <a:latin typeface="+mj-lt"/>
                        </a:rPr>
                        <a:t>  Other </a:t>
                      </a:r>
                      <a:r>
                        <a:rPr lang="en-US" sz="1400" b="0" i="0" u="none" strike="noStrike" dirty="0">
                          <a:solidFill>
                            <a:srgbClr val="000000"/>
                          </a:solidFill>
                          <a:effectLst/>
                          <a:latin typeface="+mj-lt"/>
                        </a:rPr>
                        <a:t>DHMH Grants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mj-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mj-lt"/>
                        </a:rPr>
                        <a:t>-</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fontAlgn="b"/>
                      <a:r>
                        <a:rPr lang="en-US" sz="1400" b="0" i="0" u="none" strike="noStrike" dirty="0" smtClean="0">
                          <a:solidFill>
                            <a:srgbClr val="000000"/>
                          </a:solidFill>
                          <a:effectLst/>
                          <a:latin typeface="+mj-lt"/>
                        </a:rPr>
                        <a:t>  Federal-direct</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mj-lt"/>
                        </a:rPr>
                        <a:t>8%</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fontAlgn="b"/>
                      <a:r>
                        <a:rPr lang="en-US" sz="1400" b="0" i="0" u="none" strike="noStrike" dirty="0" smtClean="0">
                          <a:solidFill>
                            <a:srgbClr val="000000"/>
                          </a:solidFill>
                          <a:effectLst/>
                          <a:latin typeface="+mj-lt"/>
                        </a:rPr>
                        <a:t>  Collections</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mj-lt"/>
                        </a:rPr>
                        <a:t>12%</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fontAlgn="b"/>
                      <a:r>
                        <a:rPr lang="en-US" sz="1400" b="0" i="0" u="none" strike="noStrike" dirty="0" smtClean="0">
                          <a:solidFill>
                            <a:srgbClr val="000000"/>
                          </a:solidFill>
                          <a:effectLst/>
                          <a:latin typeface="+mj-lt"/>
                        </a:rPr>
                        <a:t>  Core </a:t>
                      </a:r>
                      <a:r>
                        <a:rPr lang="en-US" sz="1400" b="0" i="0" u="none" strike="noStrike" dirty="0">
                          <a:solidFill>
                            <a:srgbClr val="000000"/>
                          </a:solidFill>
                          <a:effectLst/>
                          <a:latin typeface="+mj-lt"/>
                        </a:rPr>
                        <a:t>Funding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mj-lt"/>
                        </a:rPr>
                        <a:t>7%</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fontAlgn="b"/>
                      <a:r>
                        <a:rPr lang="en-US" sz="1400" b="0" i="0" u="none" strike="noStrike" dirty="0" smtClean="0">
                          <a:solidFill>
                            <a:srgbClr val="000000"/>
                          </a:solidFill>
                          <a:effectLst/>
                          <a:latin typeface="+mj-lt"/>
                        </a:rPr>
                        <a:t>  Funding </a:t>
                      </a:r>
                      <a:r>
                        <a:rPr lang="en-US" sz="1400" b="0" i="0" u="none" strike="noStrike" dirty="0">
                          <a:solidFill>
                            <a:srgbClr val="000000"/>
                          </a:solidFill>
                          <a:effectLst/>
                          <a:latin typeface="+mj-lt"/>
                        </a:rPr>
                        <a:t>from Other </a:t>
                      </a:r>
                      <a:r>
                        <a:rPr lang="en-US" sz="1400" b="0" i="0" u="none" strike="noStrike" dirty="0" smtClean="0">
                          <a:solidFill>
                            <a:srgbClr val="000000"/>
                          </a:solidFill>
                          <a:effectLst/>
                          <a:latin typeface="+mj-lt"/>
                        </a:rPr>
                        <a:t> State </a:t>
                      </a:r>
                      <a:r>
                        <a:rPr lang="en-US" sz="1400" b="0" i="0" u="none" strike="noStrike" dirty="0">
                          <a:solidFill>
                            <a:srgbClr val="000000"/>
                          </a:solidFill>
                          <a:effectLst/>
                          <a:latin typeface="+mj-lt"/>
                        </a:rPr>
                        <a:t>Agencies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mj-lt"/>
                        </a:rPr>
                        <a:t>-</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fontAlgn="b"/>
                      <a:r>
                        <a:rPr lang="en-US" sz="1400" b="0" i="0" u="none" strike="noStrike" dirty="0" smtClean="0">
                          <a:solidFill>
                            <a:srgbClr val="000000"/>
                          </a:solidFill>
                          <a:effectLst/>
                          <a:latin typeface="+mj-lt"/>
                        </a:rPr>
                        <a:t>  CRF </a:t>
                      </a:r>
                      <a:r>
                        <a:rPr lang="en-US" sz="1400" b="0" i="0" u="none" strike="noStrike" dirty="0">
                          <a:solidFill>
                            <a:srgbClr val="000000"/>
                          </a:solidFill>
                          <a:effectLst/>
                          <a:latin typeface="+mj-lt"/>
                        </a:rPr>
                        <a:t>Grants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mj-lt"/>
                        </a:rPr>
                        <a:t>2%</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fontAlgn="b"/>
                      <a:r>
                        <a:rPr lang="en-US" sz="1400" b="0" i="0" u="none" strike="noStrike" dirty="0" smtClean="0">
                          <a:solidFill>
                            <a:srgbClr val="000000"/>
                          </a:solidFill>
                          <a:effectLst/>
                          <a:latin typeface="+mj-lt"/>
                        </a:rPr>
                        <a:t>  Private </a:t>
                      </a:r>
                      <a:r>
                        <a:rPr lang="en-US" sz="1400" b="0" i="0" u="none" strike="noStrike" dirty="0">
                          <a:solidFill>
                            <a:srgbClr val="000000"/>
                          </a:solidFill>
                          <a:effectLst/>
                          <a:latin typeface="+mj-lt"/>
                        </a:rPr>
                        <a:t>Organizations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mj-lt"/>
                        </a:rPr>
                        <a:t>-</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fontAlgn="b"/>
                      <a:r>
                        <a:rPr lang="en-US" sz="1400" b="0" i="0" u="none" strike="noStrike" dirty="0" smtClean="0">
                          <a:solidFill>
                            <a:srgbClr val="000000"/>
                          </a:solidFill>
                          <a:effectLst/>
                          <a:latin typeface="+mj-lt"/>
                        </a:rPr>
                        <a:t>  Other</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mj-lt"/>
                        </a:rPr>
                        <a:t>-</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fontAlgn="b"/>
                      <a:r>
                        <a:rPr lang="en-US" sz="1400" b="1" i="0" u="none" strike="noStrike" dirty="0" smtClean="0">
                          <a:solidFill>
                            <a:srgbClr val="000000"/>
                          </a:solidFill>
                          <a:effectLst/>
                          <a:latin typeface="+mj-lt"/>
                        </a:rPr>
                        <a:t>  Total </a:t>
                      </a:r>
                      <a:r>
                        <a:rPr lang="en-US" sz="1000" b="1" i="0" u="none" strike="noStrike" dirty="0" smtClean="0">
                          <a:solidFill>
                            <a:srgbClr val="000000"/>
                          </a:solidFill>
                          <a:effectLst/>
                          <a:latin typeface="+mj-lt"/>
                        </a:rPr>
                        <a:t>(in millions)</a:t>
                      </a:r>
                      <a:endParaRPr lang="en-US" sz="10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a:t>
                      </a:r>
                      <a:r>
                        <a:rPr lang="en-US" sz="1400" b="1" i="0" u="none" strike="noStrike" baseline="0" dirty="0" smtClean="0">
                          <a:solidFill>
                            <a:srgbClr val="000000"/>
                          </a:solidFill>
                          <a:effectLst/>
                          <a:latin typeface="+mj-lt"/>
                        </a:rPr>
                        <a:t> </a:t>
                      </a:r>
                      <a:r>
                        <a:rPr lang="en-US" sz="1400" b="1" i="0" u="none" strike="noStrike" dirty="0" smtClean="0">
                          <a:solidFill>
                            <a:srgbClr val="000000"/>
                          </a:solidFill>
                          <a:effectLst/>
                          <a:latin typeface="+mj-lt"/>
                        </a:rPr>
                        <a:t>639.0 </a:t>
                      </a:r>
                      <a:endParaRPr lang="en-US"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smtClean="0">
                          <a:solidFill>
                            <a:srgbClr val="000000"/>
                          </a:solidFill>
                          <a:effectLst/>
                          <a:latin typeface="+mj-lt"/>
                        </a:rPr>
                        <a:t>$22.9</a:t>
                      </a:r>
                      <a:endParaRPr lang="en-US"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Freeform 31"/>
          <p:cNvSpPr>
            <a:spLocks/>
          </p:cNvSpPr>
          <p:nvPr/>
        </p:nvSpPr>
        <p:spPr bwMode="auto">
          <a:xfrm>
            <a:off x="6333067" y="2616201"/>
            <a:ext cx="609600" cy="409575"/>
          </a:xfrm>
          <a:custGeom>
            <a:avLst/>
            <a:gdLst>
              <a:gd name="T0" fmla="*/ 40817003 w 3884"/>
              <a:gd name="T1" fmla="*/ 88200701 h 1600"/>
              <a:gd name="T2" fmla="*/ 317464966 w 3884"/>
              <a:gd name="T3" fmla="*/ 94884451 h 1600"/>
              <a:gd name="T4" fmla="*/ 523611201 w 3884"/>
              <a:gd name="T5" fmla="*/ 57926703 h 1600"/>
              <a:gd name="T6" fmla="*/ 267302955 w 3884"/>
              <a:gd name="T7" fmla="*/ 8977373 h 1600"/>
              <a:gd name="T8" fmla="*/ 10169867 w 3884"/>
              <a:gd name="T9" fmla="*/ 47442354 h 1600"/>
              <a:gd name="T10" fmla="*/ 107333576 w 3884"/>
              <a:gd name="T11" fmla="*/ 70245963 h 1600"/>
              <a:gd name="T12" fmla="*/ 0 w 3884"/>
              <a:gd name="T13" fmla="*/ 47442354 h 1600"/>
              <a:gd name="T14" fmla="*/ 268127428 w 3884"/>
              <a:gd name="T15" fmla="*/ 4455921 h 1600"/>
              <a:gd name="T16" fmla="*/ 532956592 w 3884"/>
              <a:gd name="T17" fmla="*/ 57926703 h 1600"/>
              <a:gd name="T18" fmla="*/ 312792456 w 3884"/>
              <a:gd name="T19" fmla="*/ 99799094 h 1600"/>
              <a:gd name="T20" fmla="*/ 40817003 w 3884"/>
              <a:gd name="T21" fmla="*/ 88200701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tx1"/>
          </a:solidFill>
          <a:ln w="9525">
            <a:solidFill>
              <a:schemeClr val="tx1"/>
            </a:solidFill>
            <a:round/>
            <a:headEnd/>
            <a:tailEnd/>
          </a:ln>
        </p:spPr>
        <p:txBody>
          <a:bodyPr tIns="91440" bIns="91440" anchor="ctr"/>
          <a:lstStyle/>
          <a:p>
            <a:endParaRPr lang="en-US" dirty="0">
              <a:solidFill>
                <a:srgbClr val="000000"/>
              </a:solidFill>
            </a:endParaRPr>
          </a:p>
        </p:txBody>
      </p:sp>
    </p:spTree>
    <p:extLst>
      <p:ext uri="{BB962C8B-B14F-4D97-AF65-F5344CB8AC3E}">
        <p14:creationId xmlns:p14="http://schemas.microsoft.com/office/powerpoint/2010/main" val="3461250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Description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J</a:t>
            </a:r>
            <a:r>
              <a:rPr lang="en-US" dirty="0" smtClean="0"/>
              <a:t>ointly governed by the Maryland Department of Health and Mental Hygiene and the Washington County Board of County Commissioners.  The Board of County Commissioners serves as the local Board of Health. </a:t>
            </a:r>
          </a:p>
          <a:p>
            <a:r>
              <a:rPr lang="en-US" dirty="0" smtClean="0"/>
              <a:t>203 employees</a:t>
            </a:r>
          </a:p>
          <a:p>
            <a:r>
              <a:rPr lang="en-US" dirty="0" smtClean="0"/>
              <a:t>Main office: 1302 Pennsylvania Avenue, Behavioral Health: 925 </a:t>
            </a:r>
            <a:r>
              <a:rPr lang="en-US" dirty="0" err="1" smtClean="0"/>
              <a:t>Burhans</a:t>
            </a:r>
            <a:r>
              <a:rPr lang="en-US" dirty="0" smtClean="0"/>
              <a:t> Blvd. </a:t>
            </a:r>
          </a:p>
          <a:p>
            <a:pPr marL="0" indent="0">
              <a:buNone/>
            </a:pPr>
            <a:r>
              <a:rPr lang="en-US" dirty="0"/>
              <a:t> </a:t>
            </a:r>
            <a:r>
              <a:rPr lang="en-US" dirty="0" smtClean="0"/>
              <a:t>   Residential facilities:  CSAP,  Cameo </a:t>
            </a:r>
          </a:p>
          <a:p>
            <a:pPr marL="0" indent="0">
              <a:buNone/>
            </a:pPr>
            <a:r>
              <a:rPr lang="en-US" dirty="0" smtClean="0"/>
              <a:t> </a:t>
            </a:r>
            <a:endParaRPr lang="en-US" dirty="0"/>
          </a:p>
        </p:txBody>
      </p:sp>
    </p:spTree>
    <p:extLst>
      <p:ext uri="{BB962C8B-B14F-4D97-AF65-F5344CB8AC3E}">
        <p14:creationId xmlns:p14="http://schemas.microsoft.com/office/powerpoint/2010/main" val="429676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MD Health Department Expenditures</a:t>
            </a:r>
            <a:endParaRPr lang="en-US" dirty="0"/>
          </a:p>
        </p:txBody>
      </p:sp>
      <p:graphicFrame>
        <p:nvGraphicFramePr>
          <p:cNvPr id="6" name="Chart 5"/>
          <p:cNvGraphicFramePr/>
          <p:nvPr>
            <p:extLst>
              <p:ext uri="{D42A27DB-BD31-4B8C-83A1-F6EECF244321}">
                <p14:modId xmlns:p14="http://schemas.microsoft.com/office/powerpoint/2010/main" val="1142823792"/>
              </p:ext>
            </p:extLst>
          </p:nvPr>
        </p:nvGraphicFramePr>
        <p:xfrm>
          <a:off x="1524000" y="1600200"/>
          <a:ext cx="73914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0753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MDLS Findings – </a:t>
            </a:r>
            <a:br>
              <a:rPr lang="en-US" dirty="0" smtClean="0"/>
            </a:br>
            <a:r>
              <a:rPr lang="en-US" dirty="0" smtClean="0"/>
              <a:t>Local Health Department Expenditures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12995012"/>
              </p:ext>
            </p:extLst>
          </p:nvPr>
        </p:nvGraphicFramePr>
        <p:xfrm>
          <a:off x="1524000" y="1808480"/>
          <a:ext cx="6400800" cy="4820920"/>
        </p:xfrm>
        <a:graphic>
          <a:graphicData uri="http://schemas.openxmlformats.org/drawingml/2006/table">
            <a:tbl>
              <a:tblPr firstRow="1" bandRow="1">
                <a:tableStyleId>{5C22544A-7EE6-4342-B048-85BDC9FD1C3A}</a:tableStyleId>
              </a:tblPr>
              <a:tblGrid>
                <a:gridCol w="3000380"/>
                <a:gridCol w="1952620"/>
                <a:gridCol w="1447800"/>
              </a:tblGrid>
              <a:tr h="370840">
                <a:tc>
                  <a:txBody>
                    <a:bodyPr/>
                    <a:lstStyle/>
                    <a:p>
                      <a:pPr algn="ctr"/>
                      <a:r>
                        <a:rPr lang="en-US" sz="1400" b="1" dirty="0" smtClean="0">
                          <a:solidFill>
                            <a:schemeClr val="tx1"/>
                          </a:solidFill>
                          <a:latin typeface="+mj-lt"/>
                        </a:rPr>
                        <a:t>Category</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1" dirty="0" smtClean="0">
                          <a:solidFill>
                            <a:schemeClr val="tx1"/>
                          </a:solidFill>
                          <a:latin typeface="+mj-lt"/>
                        </a:rPr>
                        <a:t>Maryland</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1" dirty="0" smtClean="0">
                          <a:solidFill>
                            <a:schemeClr val="tx1"/>
                          </a:solidFill>
                          <a:latin typeface="+mj-lt"/>
                        </a:rPr>
                        <a:t>Washington</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algn="l" fontAlgn="b"/>
                      <a:r>
                        <a:rPr lang="en-US" sz="1400" b="0" i="0" u="none" strike="noStrike" dirty="0" smtClean="0">
                          <a:solidFill>
                            <a:srgbClr val="000000"/>
                          </a:solidFill>
                          <a:effectLst/>
                          <a:latin typeface="+mj-lt"/>
                        </a:rPr>
                        <a:t>  Maternal </a:t>
                      </a:r>
                      <a:r>
                        <a:rPr lang="en-US" sz="1400" b="0" i="0" u="none" strike="noStrike" dirty="0">
                          <a:solidFill>
                            <a:srgbClr val="000000"/>
                          </a:solidFill>
                          <a:effectLst/>
                          <a:latin typeface="+mj-lt"/>
                        </a:rPr>
                        <a:t>and Child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28%</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Substance</a:t>
                      </a:r>
                      <a:r>
                        <a:rPr lang="en-US" sz="1400" b="0" i="0" u="none" strike="noStrike" baseline="0" dirty="0" smtClean="0">
                          <a:solidFill>
                            <a:srgbClr val="000000"/>
                          </a:solidFill>
                          <a:effectLst/>
                          <a:latin typeface="+mj-lt"/>
                        </a:rPr>
                        <a:t> </a:t>
                      </a:r>
                      <a:r>
                        <a:rPr lang="en-US" sz="1400" b="0" i="0" u="none" strike="noStrike" dirty="0" smtClean="0">
                          <a:solidFill>
                            <a:srgbClr val="000000"/>
                          </a:solidFill>
                          <a:effectLst/>
                          <a:latin typeface="+mj-lt"/>
                        </a:rPr>
                        <a:t>Abuse</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12%</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Communicable </a:t>
                      </a:r>
                      <a:r>
                        <a:rPr lang="en-US" sz="1400" b="0" i="0" u="none" strike="noStrike" dirty="0">
                          <a:solidFill>
                            <a:srgbClr val="000000"/>
                          </a:solidFill>
                          <a:effectLst/>
                          <a:latin typeface="+mj-lt"/>
                        </a:rPr>
                        <a:t>Disease Control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2%</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Environmental </a:t>
                      </a:r>
                      <a:r>
                        <a:rPr lang="en-US" sz="1400" b="0" i="0" u="none" strike="noStrike" dirty="0">
                          <a:solidFill>
                            <a:srgbClr val="000000"/>
                          </a:solidFill>
                          <a:effectLst/>
                          <a:latin typeface="+mj-lt"/>
                        </a:rPr>
                        <a:t>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5%</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Admin </a:t>
                      </a:r>
                      <a:r>
                        <a:rPr lang="en-US" sz="1400" b="0" i="0" u="none" strike="noStrike" dirty="0">
                          <a:solidFill>
                            <a:srgbClr val="000000"/>
                          </a:solidFill>
                          <a:effectLst/>
                          <a:latin typeface="+mj-lt"/>
                        </a:rPr>
                        <a:t>and Communications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mj-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9%</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Adult </a:t>
                      </a:r>
                      <a:r>
                        <a:rPr lang="en-US" sz="1400" b="0" i="0" u="none" strike="noStrike" dirty="0">
                          <a:solidFill>
                            <a:srgbClr val="000000"/>
                          </a:solidFill>
                          <a:effectLst/>
                          <a:latin typeface="+mj-lt"/>
                        </a:rPr>
                        <a:t>and Geriatric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8%</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Mental </a:t>
                      </a:r>
                      <a:r>
                        <a:rPr lang="en-US" sz="1400" b="0" i="0" u="none" strike="noStrike" dirty="0">
                          <a:solidFill>
                            <a:srgbClr val="000000"/>
                          </a:solidFill>
                          <a:effectLst/>
                          <a:latin typeface="+mj-lt"/>
                        </a:rPr>
                        <a:t>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12%</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Family </a:t>
                      </a:r>
                      <a:r>
                        <a:rPr lang="en-US" sz="1400" b="0" i="0" u="none" strike="noStrike" dirty="0">
                          <a:solidFill>
                            <a:srgbClr val="000000"/>
                          </a:solidFill>
                          <a:effectLst/>
                          <a:latin typeface="+mj-lt"/>
                        </a:rPr>
                        <a:t>Planning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3%</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Wellness </a:t>
                      </a:r>
                      <a:r>
                        <a:rPr lang="en-US" sz="1400" b="0" i="0" u="none" strike="noStrike" dirty="0">
                          <a:solidFill>
                            <a:srgbClr val="000000"/>
                          </a:solidFill>
                          <a:effectLst/>
                          <a:latin typeface="+mj-lt"/>
                        </a:rPr>
                        <a:t>Promotion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13%</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Emergency </a:t>
                      </a:r>
                      <a:r>
                        <a:rPr lang="en-US" sz="1400" b="0" i="0" u="none" strike="noStrike" dirty="0">
                          <a:solidFill>
                            <a:srgbClr val="000000"/>
                          </a:solidFill>
                          <a:effectLst/>
                          <a:latin typeface="+mj-lt"/>
                        </a:rPr>
                        <a:t>Preparedness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1%</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Other</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mj-lt"/>
                        </a:rPr>
                        <a:t>6%</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fontAlgn="b"/>
                      <a:r>
                        <a:rPr lang="en-US" sz="1400" b="1" i="0" u="none" strike="noStrike" dirty="0" smtClean="0">
                          <a:solidFill>
                            <a:srgbClr val="000000"/>
                          </a:solidFill>
                          <a:effectLst/>
                          <a:latin typeface="+mj-lt"/>
                        </a:rPr>
                        <a:t>  Total </a:t>
                      </a:r>
                      <a:r>
                        <a:rPr lang="en-US" sz="1000" b="1" i="0" u="none" strike="noStrike" dirty="0" smtClean="0">
                          <a:solidFill>
                            <a:srgbClr val="000000"/>
                          </a:solidFill>
                          <a:effectLst/>
                          <a:latin typeface="+mj-lt"/>
                        </a:rPr>
                        <a:t>(in millions)</a:t>
                      </a:r>
                      <a:endParaRPr lang="en-US" sz="10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a:t>
                      </a:r>
                      <a:r>
                        <a:rPr lang="en-US" sz="1400" b="1" i="0" u="none" strike="noStrike" baseline="0" dirty="0" smtClean="0">
                          <a:solidFill>
                            <a:srgbClr val="000000"/>
                          </a:solidFill>
                          <a:effectLst/>
                          <a:latin typeface="+mj-lt"/>
                        </a:rPr>
                        <a:t> </a:t>
                      </a:r>
                      <a:r>
                        <a:rPr lang="en-US" sz="1400" b="1" i="0" u="none" strike="noStrike" dirty="0" smtClean="0">
                          <a:solidFill>
                            <a:srgbClr val="000000"/>
                          </a:solidFill>
                          <a:effectLst/>
                          <a:latin typeface="+mj-lt"/>
                        </a:rPr>
                        <a:t>622.1 </a:t>
                      </a:r>
                      <a:endParaRPr lang="en-US"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smtClean="0">
                          <a:solidFill>
                            <a:srgbClr val="000000"/>
                          </a:solidFill>
                          <a:effectLst/>
                          <a:latin typeface="+mj-lt"/>
                        </a:rPr>
                        <a:t>$16.2</a:t>
                      </a:r>
                      <a:endParaRPr lang="en-US"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Freeform 31"/>
          <p:cNvSpPr>
            <a:spLocks/>
          </p:cNvSpPr>
          <p:nvPr/>
        </p:nvSpPr>
        <p:spPr bwMode="auto">
          <a:xfrm>
            <a:off x="4377268" y="2151063"/>
            <a:ext cx="3048000" cy="409575"/>
          </a:xfrm>
          <a:custGeom>
            <a:avLst/>
            <a:gdLst>
              <a:gd name="T0" fmla="*/ 40817003 w 3884"/>
              <a:gd name="T1" fmla="*/ 88200701 h 1600"/>
              <a:gd name="T2" fmla="*/ 317464966 w 3884"/>
              <a:gd name="T3" fmla="*/ 94884451 h 1600"/>
              <a:gd name="T4" fmla="*/ 523611201 w 3884"/>
              <a:gd name="T5" fmla="*/ 57926703 h 1600"/>
              <a:gd name="T6" fmla="*/ 267302955 w 3884"/>
              <a:gd name="T7" fmla="*/ 8977373 h 1600"/>
              <a:gd name="T8" fmla="*/ 10169867 w 3884"/>
              <a:gd name="T9" fmla="*/ 47442354 h 1600"/>
              <a:gd name="T10" fmla="*/ 107333576 w 3884"/>
              <a:gd name="T11" fmla="*/ 70245963 h 1600"/>
              <a:gd name="T12" fmla="*/ 0 w 3884"/>
              <a:gd name="T13" fmla="*/ 47442354 h 1600"/>
              <a:gd name="T14" fmla="*/ 268127428 w 3884"/>
              <a:gd name="T15" fmla="*/ 4455921 h 1600"/>
              <a:gd name="T16" fmla="*/ 532956592 w 3884"/>
              <a:gd name="T17" fmla="*/ 57926703 h 1600"/>
              <a:gd name="T18" fmla="*/ 312792456 w 3884"/>
              <a:gd name="T19" fmla="*/ 99799094 h 1600"/>
              <a:gd name="T20" fmla="*/ 40817003 w 3884"/>
              <a:gd name="T21" fmla="*/ 88200701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FFFF00"/>
          </a:solidFill>
          <a:ln w="9525">
            <a:solidFill>
              <a:srgbClr val="FFFF00"/>
            </a:solidFill>
            <a:round/>
            <a:headEnd/>
            <a:tailEnd/>
          </a:ln>
        </p:spPr>
        <p:txBody>
          <a:bodyPr tIns="91440" bIns="91440" anchor="ctr"/>
          <a:lstStyle/>
          <a:p>
            <a:endParaRPr lang="en-US" dirty="0">
              <a:solidFill>
                <a:srgbClr val="000000"/>
              </a:solidFill>
            </a:endParaRPr>
          </a:p>
        </p:txBody>
      </p:sp>
      <p:sp>
        <p:nvSpPr>
          <p:cNvPr id="10" name="Freeform 31"/>
          <p:cNvSpPr>
            <a:spLocks/>
          </p:cNvSpPr>
          <p:nvPr/>
        </p:nvSpPr>
        <p:spPr bwMode="auto">
          <a:xfrm>
            <a:off x="4360334" y="2883959"/>
            <a:ext cx="3048000" cy="409575"/>
          </a:xfrm>
          <a:custGeom>
            <a:avLst/>
            <a:gdLst>
              <a:gd name="T0" fmla="*/ 40817003 w 3884"/>
              <a:gd name="T1" fmla="*/ 88200701 h 1600"/>
              <a:gd name="T2" fmla="*/ 317464966 w 3884"/>
              <a:gd name="T3" fmla="*/ 94884451 h 1600"/>
              <a:gd name="T4" fmla="*/ 523611201 w 3884"/>
              <a:gd name="T5" fmla="*/ 57926703 h 1600"/>
              <a:gd name="T6" fmla="*/ 267302955 w 3884"/>
              <a:gd name="T7" fmla="*/ 8977373 h 1600"/>
              <a:gd name="T8" fmla="*/ 10169867 w 3884"/>
              <a:gd name="T9" fmla="*/ 47442354 h 1600"/>
              <a:gd name="T10" fmla="*/ 107333576 w 3884"/>
              <a:gd name="T11" fmla="*/ 70245963 h 1600"/>
              <a:gd name="T12" fmla="*/ 0 w 3884"/>
              <a:gd name="T13" fmla="*/ 47442354 h 1600"/>
              <a:gd name="T14" fmla="*/ 268127428 w 3884"/>
              <a:gd name="T15" fmla="*/ 4455921 h 1600"/>
              <a:gd name="T16" fmla="*/ 532956592 w 3884"/>
              <a:gd name="T17" fmla="*/ 57926703 h 1600"/>
              <a:gd name="T18" fmla="*/ 312792456 w 3884"/>
              <a:gd name="T19" fmla="*/ 99799094 h 1600"/>
              <a:gd name="T20" fmla="*/ 40817003 w 3884"/>
              <a:gd name="T21" fmla="*/ 88200701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FFFF00"/>
          </a:solidFill>
          <a:ln w="9525">
            <a:solidFill>
              <a:srgbClr val="FFFF00"/>
            </a:solidFill>
            <a:round/>
            <a:headEnd/>
            <a:tailEnd/>
          </a:ln>
        </p:spPr>
        <p:txBody>
          <a:bodyPr tIns="91440" bIns="91440" anchor="ctr"/>
          <a:lstStyle/>
          <a:p>
            <a:endParaRPr lang="en-US" dirty="0">
              <a:solidFill>
                <a:srgbClr val="000000"/>
              </a:solidFill>
            </a:endParaRPr>
          </a:p>
        </p:txBody>
      </p:sp>
      <p:sp>
        <p:nvSpPr>
          <p:cNvPr id="11" name="Freeform 31"/>
          <p:cNvSpPr>
            <a:spLocks/>
          </p:cNvSpPr>
          <p:nvPr/>
        </p:nvSpPr>
        <p:spPr bwMode="auto">
          <a:xfrm>
            <a:off x="4326469" y="5127624"/>
            <a:ext cx="3048000" cy="409575"/>
          </a:xfrm>
          <a:custGeom>
            <a:avLst/>
            <a:gdLst>
              <a:gd name="T0" fmla="*/ 40817003 w 3884"/>
              <a:gd name="T1" fmla="*/ 88200701 h 1600"/>
              <a:gd name="T2" fmla="*/ 317464966 w 3884"/>
              <a:gd name="T3" fmla="*/ 94884451 h 1600"/>
              <a:gd name="T4" fmla="*/ 523611201 w 3884"/>
              <a:gd name="T5" fmla="*/ 57926703 h 1600"/>
              <a:gd name="T6" fmla="*/ 267302955 w 3884"/>
              <a:gd name="T7" fmla="*/ 8977373 h 1600"/>
              <a:gd name="T8" fmla="*/ 10169867 w 3884"/>
              <a:gd name="T9" fmla="*/ 47442354 h 1600"/>
              <a:gd name="T10" fmla="*/ 107333576 w 3884"/>
              <a:gd name="T11" fmla="*/ 70245963 h 1600"/>
              <a:gd name="T12" fmla="*/ 0 w 3884"/>
              <a:gd name="T13" fmla="*/ 47442354 h 1600"/>
              <a:gd name="T14" fmla="*/ 268127428 w 3884"/>
              <a:gd name="T15" fmla="*/ 4455921 h 1600"/>
              <a:gd name="T16" fmla="*/ 532956592 w 3884"/>
              <a:gd name="T17" fmla="*/ 57926703 h 1600"/>
              <a:gd name="T18" fmla="*/ 312792456 w 3884"/>
              <a:gd name="T19" fmla="*/ 99799094 h 1600"/>
              <a:gd name="T20" fmla="*/ 40817003 w 3884"/>
              <a:gd name="T21" fmla="*/ 88200701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FFFF00"/>
          </a:solidFill>
          <a:ln w="9525">
            <a:solidFill>
              <a:srgbClr val="FFFF00"/>
            </a:solidFill>
            <a:round/>
            <a:headEnd/>
            <a:tailEnd/>
          </a:ln>
        </p:spPr>
        <p:txBody>
          <a:bodyPr tIns="91440" bIns="91440" anchor="ctr"/>
          <a:lstStyle/>
          <a:p>
            <a:endParaRPr lang="en-US" dirty="0">
              <a:solidFill>
                <a:srgbClr val="000000"/>
              </a:solidFill>
            </a:endParaRPr>
          </a:p>
        </p:txBody>
      </p:sp>
    </p:spTree>
    <p:extLst>
      <p:ext uri="{BB962C8B-B14F-4D97-AF65-F5344CB8AC3E}">
        <p14:creationId xmlns:p14="http://schemas.microsoft.com/office/powerpoint/2010/main" val="1776190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Key State Considerations:</a:t>
            </a:r>
            <a:br>
              <a:rPr lang="en-US" dirty="0" smtClean="0"/>
            </a:br>
            <a:r>
              <a:rPr lang="en-US" dirty="0" smtClean="0"/>
              <a:t>Implications for WCHD</a:t>
            </a:r>
            <a:endParaRPr lang="en-US" dirty="0"/>
          </a:p>
        </p:txBody>
      </p:sp>
      <p:sp>
        <p:nvSpPr>
          <p:cNvPr id="9" name="Content Placeholder 2"/>
          <p:cNvSpPr>
            <a:spLocks noGrp="1"/>
          </p:cNvSpPr>
          <p:nvPr>
            <p:ph idx="4294967295"/>
          </p:nvPr>
        </p:nvSpPr>
        <p:spPr>
          <a:xfrm>
            <a:off x="1600200" y="1676400"/>
            <a:ext cx="7239000" cy="4343400"/>
          </a:xfrm>
        </p:spPr>
        <p:txBody>
          <a:bodyPr/>
          <a:lstStyle/>
          <a:p>
            <a:r>
              <a:rPr lang="en-US" sz="2000" dirty="0" smtClean="0"/>
              <a:t>Health reform is expected to change the “role” of LHDs in Maryland...</a:t>
            </a:r>
          </a:p>
          <a:p>
            <a:r>
              <a:rPr lang="en-US" sz="2000" dirty="0" smtClean="0"/>
              <a:t>In many instances we believe the role of LHDs will increase in importance post-reform...due to greater focus on health vs. sick care.</a:t>
            </a:r>
          </a:p>
          <a:p>
            <a:r>
              <a:rPr lang="en-US" sz="2000" dirty="0" smtClean="0"/>
              <a:t>Near-term the volume of direct care services likely to be impacted given increased insurance coverage/access...</a:t>
            </a:r>
          </a:p>
          <a:p>
            <a:r>
              <a:rPr lang="en-US" sz="2000" dirty="0" smtClean="0"/>
              <a:t>Increasing the importance of “collections” and third-party contracting.</a:t>
            </a:r>
          </a:p>
          <a:p>
            <a:r>
              <a:rPr lang="en-US" sz="2000" dirty="0" smtClean="0"/>
              <a:t>Increased importance expected to be placed on collaboration and coordination both within LHDs as well as with other governmental and non-governmental organizations.</a:t>
            </a:r>
          </a:p>
        </p:txBody>
      </p:sp>
    </p:spTree>
    <p:extLst>
      <p:ext uri="{BB962C8B-B14F-4D97-AF65-F5344CB8AC3E}">
        <p14:creationId xmlns:p14="http://schemas.microsoft.com/office/powerpoint/2010/main" val="13669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0930" name="Rectangle 2"/>
          <p:cNvSpPr>
            <a:spLocks noChangeArrowheads="1"/>
          </p:cNvSpPr>
          <p:nvPr/>
        </p:nvSpPr>
        <p:spPr bwMode="auto">
          <a:xfrm>
            <a:off x="0" y="23622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u="sng">
              <a:solidFill>
                <a:srgbClr val="000000"/>
              </a:solidFill>
              <a:latin typeface="Book Antiqua" pitchFamily="18" charset="0"/>
            </a:endParaRPr>
          </a:p>
        </p:txBody>
      </p:sp>
      <p:sp>
        <p:nvSpPr>
          <p:cNvPr id="1660931" name="Rectangle 3"/>
          <p:cNvSpPr>
            <a:spLocks noChangeArrowheads="1"/>
          </p:cNvSpPr>
          <p:nvPr/>
        </p:nvSpPr>
        <p:spPr bwMode="auto">
          <a:xfrm>
            <a:off x="4763" y="24384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600" b="1" i="1" dirty="0">
                <a:solidFill>
                  <a:srgbClr val="4D6DAC"/>
                </a:solidFill>
                <a:latin typeface="Book Antiqua" pitchFamily="18" charset="0"/>
              </a:rPr>
              <a:t> Situation Assessment Findings:</a:t>
            </a:r>
          </a:p>
          <a:p>
            <a:pPr algn="ctr" fontAlgn="base">
              <a:spcBef>
                <a:spcPct val="0"/>
              </a:spcBef>
              <a:spcAft>
                <a:spcPct val="0"/>
              </a:spcAft>
            </a:pPr>
            <a:r>
              <a:rPr lang="en-US" sz="2600" b="1" i="1" dirty="0">
                <a:solidFill>
                  <a:srgbClr val="4D6DAC"/>
                </a:solidFill>
                <a:latin typeface="Book Antiqua" pitchFamily="18" charset="0"/>
              </a:rPr>
              <a:t>Local/Washington County Health</a:t>
            </a:r>
          </a:p>
        </p:txBody>
      </p:sp>
    </p:spTree>
    <p:extLst>
      <p:ext uri="{BB962C8B-B14F-4D97-AF65-F5344CB8AC3E}">
        <p14:creationId xmlns:p14="http://schemas.microsoft.com/office/powerpoint/2010/main" val="14109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Market Profile:</a:t>
            </a:r>
            <a:br>
              <a:rPr lang="en-US" dirty="0" smtClean="0"/>
            </a:br>
            <a:r>
              <a:rPr lang="en-US" dirty="0" smtClean="0"/>
              <a:t>Growth and Demographics</a:t>
            </a:r>
            <a:endParaRPr lang="en-US" dirty="0"/>
          </a:p>
        </p:txBody>
      </p:sp>
      <p:graphicFrame>
        <p:nvGraphicFramePr>
          <p:cNvPr id="32" name="Group 298"/>
          <p:cNvGraphicFramePr>
            <a:graphicFrameLocks noGrp="1"/>
          </p:cNvGraphicFramePr>
          <p:nvPr>
            <p:extLst>
              <p:ext uri="{D42A27DB-BD31-4B8C-83A1-F6EECF244321}">
                <p14:modId xmlns:p14="http://schemas.microsoft.com/office/powerpoint/2010/main" val="520107434"/>
              </p:ext>
            </p:extLst>
          </p:nvPr>
        </p:nvGraphicFramePr>
        <p:xfrm>
          <a:off x="228600" y="2078038"/>
          <a:ext cx="1524000" cy="1809433"/>
        </p:xfrm>
        <a:graphic>
          <a:graphicData uri="http://schemas.openxmlformats.org/drawingml/2006/table">
            <a:tbl>
              <a:tblPr/>
              <a:tblGrid>
                <a:gridCol w="1524000"/>
              </a:tblGrid>
              <a:tr h="4683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Age Group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45490"/>
                            <a:invGamma/>
                          </a:schemeClr>
                        </a:gs>
                      </a:gsLst>
                      <a:lin ang="5400000" scaled="1"/>
                    </a:gradFill>
                  </a:tcPr>
                </a:tc>
              </a:tr>
              <a:tr h="280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&lt;15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15-44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45-64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65+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3" name="Group 297"/>
          <p:cNvGraphicFramePr>
            <a:graphicFrameLocks noGrp="1"/>
          </p:cNvGraphicFramePr>
          <p:nvPr>
            <p:extLst>
              <p:ext uri="{D42A27DB-BD31-4B8C-83A1-F6EECF244321}">
                <p14:modId xmlns:p14="http://schemas.microsoft.com/office/powerpoint/2010/main" val="689881575"/>
              </p:ext>
            </p:extLst>
          </p:nvPr>
        </p:nvGraphicFramePr>
        <p:xfrm>
          <a:off x="228600" y="4160520"/>
          <a:ext cx="1524000" cy="335280"/>
        </p:xfrm>
        <a:graphic>
          <a:graphicData uri="http://schemas.openxmlformats.org/drawingml/2006/table">
            <a:tbl>
              <a:tblPr/>
              <a:tblGrid>
                <a:gridCol w="1524000"/>
              </a:tblGrid>
              <a:tr h="280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4" name="Group 298"/>
          <p:cNvGraphicFramePr>
            <a:graphicFrameLocks noGrp="1"/>
          </p:cNvGraphicFramePr>
          <p:nvPr>
            <p:extLst>
              <p:ext uri="{D42A27DB-BD31-4B8C-83A1-F6EECF244321}">
                <p14:modId xmlns:p14="http://schemas.microsoft.com/office/powerpoint/2010/main" val="1427753457"/>
              </p:ext>
            </p:extLst>
          </p:nvPr>
        </p:nvGraphicFramePr>
        <p:xfrm>
          <a:off x="2133600" y="2085110"/>
          <a:ext cx="3124200" cy="1801088"/>
        </p:xfrm>
        <a:graphic>
          <a:graphicData uri="http://schemas.openxmlformats.org/drawingml/2006/table">
            <a:tbl>
              <a:tblPr/>
              <a:tblGrid>
                <a:gridCol w="1066800"/>
                <a:gridCol w="1066800"/>
                <a:gridCol w="990600"/>
              </a:tblGrid>
              <a:tr h="52973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2016 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45490"/>
                            <a:invGamma/>
                          </a:scheme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2021 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45490"/>
                            <a:invGamma/>
                          </a:scheme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CAGR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45490"/>
                            <a:invGamma/>
                          </a:schemeClr>
                        </a:gs>
                      </a:gsLst>
                      <a:lin ang="5400000" scaled="1"/>
                    </a:gradFill>
                  </a:tcPr>
                </a:tc>
              </a:tr>
              <a:tr h="317839">
                <a:tc>
                  <a:txBody>
                    <a:bodyPr/>
                    <a:lstStyle/>
                    <a:p>
                      <a:pPr algn="ctr" fontAlgn="b"/>
                      <a:r>
                        <a:rPr lang="en-US" sz="1600" b="0" i="0" u="none" strike="noStrike" dirty="0">
                          <a:solidFill>
                            <a:srgbClr val="000000"/>
                          </a:solidFill>
                          <a:effectLst/>
                          <a:latin typeface="+mj-lt"/>
                        </a:rPr>
                        <a:t>27,117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rgbClr val="000000"/>
                          </a:solidFill>
                          <a:effectLst/>
                          <a:latin typeface="+mj-lt"/>
                        </a:rPr>
                        <a:t>26,618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a:solidFill>
                            <a:srgbClr val="000000"/>
                          </a:solidFill>
                          <a:effectLst/>
                          <a:latin typeface="+mj-lt"/>
                        </a:rPr>
                        <a:t>-0.4%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839">
                <a:tc>
                  <a:txBody>
                    <a:bodyPr/>
                    <a:lstStyle/>
                    <a:p>
                      <a:pPr algn="ctr" fontAlgn="b"/>
                      <a:r>
                        <a:rPr lang="en-US" sz="1600" b="0" i="0" u="none" strike="noStrike">
                          <a:solidFill>
                            <a:srgbClr val="000000"/>
                          </a:solidFill>
                          <a:effectLst/>
                          <a:latin typeface="+mj-lt"/>
                        </a:rPr>
                        <a:t>57,879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rgbClr val="000000"/>
                          </a:solidFill>
                          <a:effectLst/>
                          <a:latin typeface="+mj-lt"/>
                        </a:rPr>
                        <a:t>58,608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a:solidFill>
                            <a:srgbClr val="000000"/>
                          </a:solidFill>
                          <a:effectLst/>
                          <a:latin typeface="+mj-lt"/>
                        </a:rPr>
                        <a:t>0.3%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839">
                <a:tc>
                  <a:txBody>
                    <a:bodyPr/>
                    <a:lstStyle/>
                    <a:p>
                      <a:pPr algn="ctr" fontAlgn="b"/>
                      <a:r>
                        <a:rPr lang="en-US" sz="1600" b="0" i="0" u="none" strike="noStrike">
                          <a:solidFill>
                            <a:srgbClr val="000000"/>
                          </a:solidFill>
                          <a:effectLst/>
                          <a:latin typeface="+mj-lt"/>
                        </a:rPr>
                        <a:t>42,054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rgbClr val="000000"/>
                          </a:solidFill>
                          <a:effectLst/>
                          <a:latin typeface="+mj-lt"/>
                        </a:rPr>
                        <a:t>41,236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rgbClr val="000000"/>
                          </a:solidFill>
                          <a:effectLst/>
                          <a:latin typeface="+mj-lt"/>
                        </a:rPr>
                        <a:t>-0.4%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839">
                <a:tc>
                  <a:txBody>
                    <a:bodyPr/>
                    <a:lstStyle/>
                    <a:p>
                      <a:pPr algn="ctr" fontAlgn="b"/>
                      <a:r>
                        <a:rPr lang="en-US" sz="1600" b="0" i="0" u="none" strike="noStrike">
                          <a:solidFill>
                            <a:srgbClr val="000000"/>
                          </a:solidFill>
                          <a:effectLst/>
                          <a:latin typeface="+mj-lt"/>
                        </a:rPr>
                        <a:t>24,566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a:solidFill>
                            <a:srgbClr val="000000"/>
                          </a:solidFill>
                          <a:effectLst/>
                          <a:latin typeface="+mj-lt"/>
                        </a:rPr>
                        <a:t>28,223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rgbClr val="000000"/>
                          </a:solidFill>
                          <a:effectLst/>
                          <a:latin typeface="+mj-lt"/>
                        </a:rPr>
                        <a:t>2.8%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5" name="Group 297"/>
          <p:cNvGraphicFramePr>
            <a:graphicFrameLocks noGrp="1"/>
          </p:cNvGraphicFramePr>
          <p:nvPr>
            <p:extLst>
              <p:ext uri="{D42A27DB-BD31-4B8C-83A1-F6EECF244321}">
                <p14:modId xmlns:p14="http://schemas.microsoft.com/office/powerpoint/2010/main" val="1672030039"/>
              </p:ext>
            </p:extLst>
          </p:nvPr>
        </p:nvGraphicFramePr>
        <p:xfrm>
          <a:off x="2133600" y="4167592"/>
          <a:ext cx="3124200" cy="280988"/>
        </p:xfrm>
        <a:graphic>
          <a:graphicData uri="http://schemas.openxmlformats.org/drawingml/2006/table">
            <a:tbl>
              <a:tblPr/>
              <a:tblGrid>
                <a:gridCol w="1066800"/>
                <a:gridCol w="1066800"/>
                <a:gridCol w="990600"/>
              </a:tblGrid>
              <a:tr h="280988">
                <a:tc>
                  <a:txBody>
                    <a:bodyPr/>
                    <a:lstStyle/>
                    <a:p>
                      <a:pPr algn="ctr" fontAlgn="b"/>
                      <a:r>
                        <a:rPr lang="en-US" sz="1600" b="1" i="0" u="none" strike="noStrike">
                          <a:solidFill>
                            <a:srgbClr val="000000"/>
                          </a:solidFill>
                          <a:effectLst/>
                          <a:latin typeface="+mj-lt"/>
                        </a:rPr>
                        <a:t>151,616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1" i="0" u="none" strike="noStrike">
                          <a:solidFill>
                            <a:srgbClr val="000000"/>
                          </a:solidFill>
                          <a:effectLst/>
                          <a:latin typeface="+mj-lt"/>
                        </a:rPr>
                        <a:t>154,685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1" i="0" u="none" strike="noStrike" dirty="0">
                          <a:solidFill>
                            <a:srgbClr val="000000"/>
                          </a:solidFill>
                          <a:effectLst/>
                          <a:latin typeface="+mj-lt"/>
                        </a:rPr>
                        <a:t>0.4%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6" name="Group 298"/>
          <p:cNvGraphicFramePr>
            <a:graphicFrameLocks noGrp="1"/>
          </p:cNvGraphicFramePr>
          <p:nvPr>
            <p:extLst>
              <p:ext uri="{D42A27DB-BD31-4B8C-83A1-F6EECF244321}">
                <p14:modId xmlns:p14="http://schemas.microsoft.com/office/powerpoint/2010/main" val="883947589"/>
              </p:ext>
            </p:extLst>
          </p:nvPr>
        </p:nvGraphicFramePr>
        <p:xfrm>
          <a:off x="5715000" y="2085110"/>
          <a:ext cx="3124200" cy="1801088"/>
        </p:xfrm>
        <a:graphic>
          <a:graphicData uri="http://schemas.openxmlformats.org/drawingml/2006/table">
            <a:tbl>
              <a:tblPr/>
              <a:tblGrid>
                <a:gridCol w="1066800"/>
                <a:gridCol w="1066800"/>
                <a:gridCol w="990600"/>
              </a:tblGrid>
              <a:tr h="52973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2016 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45490"/>
                            <a:invGamma/>
                          </a:scheme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2021 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45490"/>
                            <a:invGamma/>
                          </a:schemeClr>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Book Antiqua" pitchFamily="18" charset="0"/>
                        </a:rPr>
                        <a:t>CAGR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s>
                        <a:gs pos="100000">
                          <a:schemeClr val="hlink">
                            <a:gamma/>
                            <a:tint val="45490"/>
                            <a:invGamma/>
                          </a:schemeClr>
                        </a:gs>
                      </a:gsLst>
                      <a:lin ang="5400000" scaled="1"/>
                    </a:gradFill>
                  </a:tcPr>
                </a:tc>
              </a:tr>
              <a:tr h="317839">
                <a:tc>
                  <a:txBody>
                    <a:bodyPr/>
                    <a:lstStyle/>
                    <a:p>
                      <a:pPr algn="ctr" fontAlgn="b"/>
                      <a:r>
                        <a:rPr lang="en-US" sz="1600" b="0" i="0" u="none" strike="noStrike">
                          <a:solidFill>
                            <a:srgbClr val="000000"/>
                          </a:solidFill>
                          <a:effectLst/>
                          <a:latin typeface="+mj-lt"/>
                        </a:rPr>
                        <a:t>1,118,832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a:solidFill>
                            <a:srgbClr val="000000"/>
                          </a:solidFill>
                          <a:effectLst/>
                          <a:latin typeface="+mj-lt"/>
                        </a:rPr>
                        <a:t>1,120,943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a:solidFill>
                            <a:srgbClr val="000000"/>
                          </a:solidFill>
                          <a:effectLst/>
                          <a:latin typeface="+mj-lt"/>
                        </a:rPr>
                        <a:t>0.0%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839">
                <a:tc>
                  <a:txBody>
                    <a:bodyPr/>
                    <a:lstStyle/>
                    <a:p>
                      <a:pPr algn="ctr" fontAlgn="b"/>
                      <a:r>
                        <a:rPr lang="en-US" sz="1600" b="0" i="0" u="none" strike="noStrike">
                          <a:solidFill>
                            <a:srgbClr val="000000"/>
                          </a:solidFill>
                          <a:effectLst/>
                          <a:latin typeface="+mj-lt"/>
                        </a:rPr>
                        <a:t>2,388,784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a:solidFill>
                            <a:srgbClr val="000000"/>
                          </a:solidFill>
                          <a:effectLst/>
                          <a:latin typeface="+mj-lt"/>
                        </a:rPr>
                        <a:t>2,479,164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a:solidFill>
                            <a:srgbClr val="000000"/>
                          </a:solidFill>
                          <a:effectLst/>
                          <a:latin typeface="+mj-lt"/>
                        </a:rPr>
                        <a:t>0.7%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839">
                <a:tc>
                  <a:txBody>
                    <a:bodyPr/>
                    <a:lstStyle/>
                    <a:p>
                      <a:pPr algn="ctr" fontAlgn="b"/>
                      <a:r>
                        <a:rPr lang="en-US" sz="1600" b="0" i="0" u="none" strike="noStrike">
                          <a:solidFill>
                            <a:srgbClr val="000000"/>
                          </a:solidFill>
                          <a:effectLst/>
                          <a:latin typeface="+mj-lt"/>
                        </a:rPr>
                        <a:t>1,650,380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a:solidFill>
                            <a:srgbClr val="000000"/>
                          </a:solidFill>
                          <a:effectLst/>
                          <a:latin typeface="+mj-lt"/>
                        </a:rPr>
                        <a:t>1,643,140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a:solidFill>
                            <a:srgbClr val="000000"/>
                          </a:solidFill>
                          <a:effectLst/>
                          <a:latin typeface="+mj-lt"/>
                        </a:rPr>
                        <a:t>-0.1%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839">
                <a:tc>
                  <a:txBody>
                    <a:bodyPr/>
                    <a:lstStyle/>
                    <a:p>
                      <a:pPr algn="ctr" fontAlgn="b"/>
                      <a:r>
                        <a:rPr lang="en-US" sz="1600" b="0" i="0" u="none" strike="noStrike">
                          <a:solidFill>
                            <a:srgbClr val="000000"/>
                          </a:solidFill>
                          <a:effectLst/>
                          <a:latin typeface="+mj-lt"/>
                        </a:rPr>
                        <a:t>880,129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a:solidFill>
                            <a:srgbClr val="000000"/>
                          </a:solidFill>
                          <a:effectLst/>
                          <a:latin typeface="+mj-lt"/>
                        </a:rPr>
                        <a:t>1,051,669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rgbClr val="000000"/>
                          </a:solidFill>
                          <a:effectLst/>
                          <a:latin typeface="+mj-lt"/>
                        </a:rPr>
                        <a:t>3.6%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 name="Group 297"/>
          <p:cNvGraphicFramePr>
            <a:graphicFrameLocks noGrp="1"/>
          </p:cNvGraphicFramePr>
          <p:nvPr>
            <p:extLst>
              <p:ext uri="{D42A27DB-BD31-4B8C-83A1-F6EECF244321}">
                <p14:modId xmlns:p14="http://schemas.microsoft.com/office/powerpoint/2010/main" val="2937880561"/>
              </p:ext>
            </p:extLst>
          </p:nvPr>
        </p:nvGraphicFramePr>
        <p:xfrm>
          <a:off x="5715000" y="4167592"/>
          <a:ext cx="3124200" cy="280988"/>
        </p:xfrm>
        <a:graphic>
          <a:graphicData uri="http://schemas.openxmlformats.org/drawingml/2006/table">
            <a:tbl>
              <a:tblPr/>
              <a:tblGrid>
                <a:gridCol w="1066800"/>
                <a:gridCol w="1066800"/>
                <a:gridCol w="990600"/>
              </a:tblGrid>
              <a:tr h="280988">
                <a:tc>
                  <a:txBody>
                    <a:bodyPr/>
                    <a:lstStyle/>
                    <a:p>
                      <a:pPr algn="ctr" fontAlgn="b"/>
                      <a:r>
                        <a:rPr lang="en-US" sz="1600" b="1" i="0" u="none" strike="noStrike">
                          <a:solidFill>
                            <a:srgbClr val="000000"/>
                          </a:solidFill>
                          <a:effectLst/>
                          <a:latin typeface="+mj-lt"/>
                        </a:rPr>
                        <a:t>6,038,125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1" i="0" u="none" strike="noStrike">
                          <a:solidFill>
                            <a:srgbClr val="000000"/>
                          </a:solidFill>
                          <a:effectLst/>
                          <a:latin typeface="+mj-lt"/>
                        </a:rPr>
                        <a:t>6,294,916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600" b="1" i="0" u="none" strike="noStrike" dirty="0">
                          <a:solidFill>
                            <a:srgbClr val="000000"/>
                          </a:solidFill>
                          <a:effectLst/>
                          <a:latin typeface="+mj-lt"/>
                        </a:rPr>
                        <a:t>0.8%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 name="TextBox 37"/>
          <p:cNvSpPr txBox="1"/>
          <p:nvPr/>
        </p:nvSpPr>
        <p:spPr>
          <a:xfrm>
            <a:off x="2133600" y="1600200"/>
            <a:ext cx="3124200" cy="338554"/>
          </a:xfrm>
          <a:prstGeom prst="rect">
            <a:avLst/>
          </a:prstGeom>
          <a:noFill/>
        </p:spPr>
        <p:txBody>
          <a:bodyPr wrap="square" rtlCol="0">
            <a:spAutoFit/>
          </a:bodyPr>
          <a:lstStyle/>
          <a:p>
            <a:pPr algn="ctr"/>
            <a:r>
              <a:rPr lang="en-US" sz="1600" b="1" dirty="0">
                <a:solidFill>
                  <a:srgbClr val="000000"/>
                </a:solidFill>
                <a:latin typeface="Book Antiqua" pitchFamily="18" charset="0"/>
              </a:rPr>
              <a:t>Washington County</a:t>
            </a:r>
          </a:p>
        </p:txBody>
      </p:sp>
      <p:sp>
        <p:nvSpPr>
          <p:cNvPr id="39" name="TextBox 38"/>
          <p:cNvSpPr txBox="1"/>
          <p:nvPr/>
        </p:nvSpPr>
        <p:spPr>
          <a:xfrm>
            <a:off x="5715000" y="1600200"/>
            <a:ext cx="3124200" cy="338554"/>
          </a:xfrm>
          <a:prstGeom prst="rect">
            <a:avLst/>
          </a:prstGeom>
          <a:noFill/>
        </p:spPr>
        <p:txBody>
          <a:bodyPr wrap="square" rtlCol="0">
            <a:spAutoFit/>
          </a:bodyPr>
          <a:lstStyle/>
          <a:p>
            <a:pPr algn="ctr"/>
            <a:r>
              <a:rPr lang="en-US" sz="1600" b="1" dirty="0">
                <a:solidFill>
                  <a:srgbClr val="000000"/>
                </a:solidFill>
                <a:latin typeface="Book Antiqua" pitchFamily="18" charset="0"/>
              </a:rPr>
              <a:t>Maryland</a:t>
            </a:r>
          </a:p>
        </p:txBody>
      </p:sp>
      <p:graphicFrame>
        <p:nvGraphicFramePr>
          <p:cNvPr id="40" name="Group 297"/>
          <p:cNvGraphicFramePr>
            <a:graphicFrameLocks noGrp="1"/>
          </p:cNvGraphicFramePr>
          <p:nvPr>
            <p:extLst>
              <p:ext uri="{D42A27DB-BD31-4B8C-83A1-F6EECF244321}">
                <p14:modId xmlns:p14="http://schemas.microsoft.com/office/powerpoint/2010/main" val="2296972974"/>
              </p:ext>
            </p:extLst>
          </p:nvPr>
        </p:nvGraphicFramePr>
        <p:xfrm>
          <a:off x="228600" y="4800600"/>
          <a:ext cx="1524000" cy="335280"/>
        </p:xfrm>
        <a:graphic>
          <a:graphicData uri="http://schemas.openxmlformats.org/drawingml/2006/table">
            <a:tbl>
              <a:tblPr/>
              <a:tblGrid>
                <a:gridCol w="1524000"/>
              </a:tblGrid>
              <a:tr h="280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Median 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1" name="Group 297"/>
          <p:cNvGraphicFramePr>
            <a:graphicFrameLocks noGrp="1"/>
          </p:cNvGraphicFramePr>
          <p:nvPr>
            <p:extLst>
              <p:ext uri="{D42A27DB-BD31-4B8C-83A1-F6EECF244321}">
                <p14:modId xmlns:p14="http://schemas.microsoft.com/office/powerpoint/2010/main" val="1593171037"/>
              </p:ext>
            </p:extLst>
          </p:nvPr>
        </p:nvGraphicFramePr>
        <p:xfrm>
          <a:off x="2133600" y="4807672"/>
          <a:ext cx="2133600" cy="335280"/>
        </p:xfrm>
        <a:graphic>
          <a:graphicData uri="http://schemas.openxmlformats.org/drawingml/2006/table">
            <a:tbl>
              <a:tblPr/>
              <a:tblGrid>
                <a:gridCol w="1066800"/>
                <a:gridCol w="1066800"/>
              </a:tblGrid>
              <a:tr h="33528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40.5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41.0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2" name="Group 297"/>
          <p:cNvGraphicFramePr>
            <a:graphicFrameLocks noGrp="1"/>
          </p:cNvGraphicFramePr>
          <p:nvPr>
            <p:extLst>
              <p:ext uri="{D42A27DB-BD31-4B8C-83A1-F6EECF244321}">
                <p14:modId xmlns:p14="http://schemas.microsoft.com/office/powerpoint/2010/main" val="977536111"/>
              </p:ext>
            </p:extLst>
          </p:nvPr>
        </p:nvGraphicFramePr>
        <p:xfrm>
          <a:off x="5715000" y="4807672"/>
          <a:ext cx="2133600" cy="335280"/>
        </p:xfrm>
        <a:graphic>
          <a:graphicData uri="http://schemas.openxmlformats.org/drawingml/2006/table">
            <a:tbl>
              <a:tblPr/>
              <a:tblGrid>
                <a:gridCol w="1066800"/>
                <a:gridCol w="1066800"/>
              </a:tblGrid>
              <a:tr h="33528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38.7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39.4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 name="Group 297"/>
          <p:cNvGraphicFramePr>
            <a:graphicFrameLocks noGrp="1"/>
          </p:cNvGraphicFramePr>
          <p:nvPr>
            <p:extLst>
              <p:ext uri="{D42A27DB-BD31-4B8C-83A1-F6EECF244321}">
                <p14:modId xmlns:p14="http://schemas.microsoft.com/office/powerpoint/2010/main" val="3432902994"/>
              </p:ext>
            </p:extLst>
          </p:nvPr>
        </p:nvGraphicFramePr>
        <p:xfrm>
          <a:off x="228600" y="5440680"/>
          <a:ext cx="1524000" cy="518160"/>
        </p:xfrm>
        <a:graphic>
          <a:graphicData uri="http://schemas.openxmlformats.org/drawingml/2006/table">
            <a:tbl>
              <a:tblPr/>
              <a:tblGrid>
                <a:gridCol w="1524000"/>
              </a:tblGrid>
              <a:tr h="2809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Book Antiqua" pitchFamily="18" charset="0"/>
                        </a:rPr>
                        <a:t>% Below Poverty*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5" name="Group 297"/>
          <p:cNvGraphicFramePr>
            <a:graphicFrameLocks noGrp="1"/>
          </p:cNvGraphicFramePr>
          <p:nvPr>
            <p:extLst>
              <p:ext uri="{D42A27DB-BD31-4B8C-83A1-F6EECF244321}">
                <p14:modId xmlns:p14="http://schemas.microsoft.com/office/powerpoint/2010/main" val="639519471"/>
              </p:ext>
            </p:extLst>
          </p:nvPr>
        </p:nvGraphicFramePr>
        <p:xfrm>
          <a:off x="2133600" y="5447752"/>
          <a:ext cx="2133600" cy="563880"/>
        </p:xfrm>
        <a:graphic>
          <a:graphicData uri="http://schemas.openxmlformats.org/drawingml/2006/table">
            <a:tbl>
              <a:tblPr/>
              <a:tblGrid>
                <a:gridCol w="2133600"/>
              </a:tblGrid>
              <a:tr h="56388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12.9%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6" name="Group 297"/>
          <p:cNvGraphicFramePr>
            <a:graphicFrameLocks noGrp="1"/>
          </p:cNvGraphicFramePr>
          <p:nvPr>
            <p:extLst>
              <p:ext uri="{D42A27DB-BD31-4B8C-83A1-F6EECF244321}">
                <p14:modId xmlns:p14="http://schemas.microsoft.com/office/powerpoint/2010/main" val="938437139"/>
              </p:ext>
            </p:extLst>
          </p:nvPr>
        </p:nvGraphicFramePr>
        <p:xfrm>
          <a:off x="5715000" y="5447752"/>
          <a:ext cx="2133600" cy="563880"/>
        </p:xfrm>
        <a:graphic>
          <a:graphicData uri="http://schemas.openxmlformats.org/drawingml/2006/table">
            <a:tbl>
              <a:tblPr/>
              <a:tblGrid>
                <a:gridCol w="2133600"/>
              </a:tblGrid>
              <a:tr h="56388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ook Antiqua" pitchFamily="18"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 name="Text Box 175"/>
          <p:cNvSpPr txBox="1">
            <a:spLocks noChangeArrowheads="1"/>
          </p:cNvSpPr>
          <p:nvPr/>
        </p:nvSpPr>
        <p:spPr bwMode="auto">
          <a:xfrm>
            <a:off x="271281" y="6396335"/>
            <a:ext cx="61302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solidFill>
                  <a:srgbClr val="000000"/>
                </a:solidFill>
                <a:latin typeface="Book Antiqua" pitchFamily="18" charset="0"/>
              </a:rPr>
              <a:t>Source: </a:t>
            </a:r>
            <a:r>
              <a:rPr lang="en-US" sz="1200" dirty="0" err="1">
                <a:solidFill>
                  <a:srgbClr val="000000"/>
                </a:solidFill>
                <a:latin typeface="Book Antiqua" pitchFamily="18" charset="0"/>
              </a:rPr>
              <a:t>Esri</a:t>
            </a:r>
            <a:r>
              <a:rPr lang="en-US" sz="1200" dirty="0">
                <a:solidFill>
                  <a:srgbClr val="000000"/>
                </a:solidFill>
                <a:latin typeface="Book Antiqua" pitchFamily="18" charset="0"/>
              </a:rPr>
              <a:t> Population Forecasts &amp; American Community Survey (US Census Bureau)</a:t>
            </a:r>
          </a:p>
          <a:p>
            <a:r>
              <a:rPr lang="en-US" sz="1200" dirty="0">
                <a:solidFill>
                  <a:srgbClr val="000000"/>
                </a:solidFill>
                <a:latin typeface="Book Antiqua" pitchFamily="18" charset="0"/>
              </a:rPr>
              <a:t>*American Community Survey 5-Year Estimate (2011-2015)</a:t>
            </a:r>
          </a:p>
        </p:txBody>
      </p:sp>
    </p:spTree>
    <p:extLst>
      <p:ext uri="{BB962C8B-B14F-4D97-AF65-F5344CB8AC3E}">
        <p14:creationId xmlns:p14="http://schemas.microsoft.com/office/powerpoint/2010/main" val="8156392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Market Profile:</a:t>
            </a:r>
            <a:br>
              <a:rPr lang="en-US" dirty="0" smtClean="0"/>
            </a:br>
            <a:r>
              <a:rPr lang="en-US" dirty="0" smtClean="0"/>
              <a:t>Community Need Index (CNI) Introduction</a:t>
            </a:r>
            <a:endParaRPr lang="en-US" dirty="0"/>
          </a:p>
        </p:txBody>
      </p:sp>
      <p:sp>
        <p:nvSpPr>
          <p:cNvPr id="3" name="Rectangle 2"/>
          <p:cNvSpPr txBox="1">
            <a:spLocks noChangeArrowheads="1"/>
          </p:cNvSpPr>
          <p:nvPr/>
        </p:nvSpPr>
        <p:spPr>
          <a:xfrm>
            <a:off x="1600200" y="1676400"/>
            <a:ext cx="7239000" cy="4648200"/>
          </a:xfrm>
          <a:prstGeom prst="rect">
            <a:avLst/>
          </a:prstGeom>
          <a:noFill/>
          <a:ln/>
        </p:spPr>
        <p:txBody>
          <a:bodyPr/>
          <a:lstStyle>
            <a:lvl1pPr marL="342900" indent="-342900" algn="l" rtl="0" fontAlgn="base">
              <a:spcBef>
                <a:spcPct val="20000"/>
              </a:spcBef>
              <a:spcAft>
                <a:spcPct val="0"/>
              </a:spcAft>
              <a:buChar char="•"/>
              <a:defRPr sz="3200">
                <a:solidFill>
                  <a:schemeClr val="tx1"/>
                </a:solidFill>
                <a:latin typeface="+mj-lt"/>
                <a:ea typeface="+mn-ea"/>
                <a:cs typeface="+mn-cs"/>
              </a:defRPr>
            </a:lvl1pPr>
            <a:lvl2pPr marL="742950" indent="-285750" algn="l" rtl="0" fontAlgn="base">
              <a:spcBef>
                <a:spcPct val="20000"/>
              </a:spcBef>
              <a:spcAft>
                <a:spcPct val="0"/>
              </a:spcAft>
              <a:buChar char="–"/>
              <a:defRPr sz="2800">
                <a:solidFill>
                  <a:schemeClr val="tx1"/>
                </a:solidFill>
                <a:latin typeface="+mj-lt"/>
              </a:defRPr>
            </a:lvl2pPr>
            <a:lvl3pPr marL="1143000" indent="-228600" algn="l" rtl="0" fontAlgn="base">
              <a:spcBef>
                <a:spcPct val="20000"/>
              </a:spcBef>
              <a:spcAft>
                <a:spcPct val="0"/>
              </a:spcAft>
              <a:buChar char="•"/>
              <a:defRPr sz="2400">
                <a:solidFill>
                  <a:schemeClr val="tx1"/>
                </a:solidFill>
                <a:latin typeface="+mj-lt"/>
              </a:defRPr>
            </a:lvl3pPr>
            <a:lvl4pPr marL="1600200" indent="-228600" algn="l" rtl="0" fontAlgn="base">
              <a:spcBef>
                <a:spcPct val="20000"/>
              </a:spcBef>
              <a:spcAft>
                <a:spcPct val="0"/>
              </a:spcAft>
              <a:buChar char="–"/>
              <a:defRPr sz="2000">
                <a:solidFill>
                  <a:schemeClr val="tx1"/>
                </a:solidFill>
                <a:latin typeface="+mj-lt"/>
              </a:defRPr>
            </a:lvl4pPr>
            <a:lvl5pPr marL="2057400" indent="-228600" algn="l" rtl="0" fontAlgn="base">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pPr>
            <a:r>
              <a:rPr lang="en-US" sz="2200" kern="0" dirty="0" smtClean="0">
                <a:solidFill>
                  <a:srgbClr val="000000"/>
                </a:solidFill>
              </a:rPr>
              <a:t>Nation’s first standardized Community Need Index</a:t>
            </a:r>
          </a:p>
          <a:p>
            <a:pPr>
              <a:spcBef>
                <a:spcPts val="600"/>
              </a:spcBef>
            </a:pPr>
            <a:r>
              <a:rPr lang="en-US" sz="2200" kern="0" dirty="0" smtClean="0">
                <a:solidFill>
                  <a:srgbClr val="000000"/>
                </a:solidFill>
              </a:rPr>
              <a:t>Identifies the severity of health disparity for every zip code in the U.S. based on multiple social and economic factors known to limit health care access</a:t>
            </a:r>
          </a:p>
          <a:p>
            <a:pPr>
              <a:spcBef>
                <a:spcPts val="600"/>
              </a:spcBef>
            </a:pPr>
            <a:r>
              <a:rPr lang="en-US" sz="2200" kern="0" dirty="0" smtClean="0">
                <a:solidFill>
                  <a:srgbClr val="000000"/>
                </a:solidFill>
              </a:rPr>
              <a:t>Indicator scores are obtained for the areas of income, culture, education, insurance, and housing and a barrier score of 1.0 (low need) to 5.0 (high need) is applied </a:t>
            </a:r>
          </a:p>
          <a:p>
            <a:pPr>
              <a:spcBef>
                <a:spcPts val="600"/>
              </a:spcBef>
            </a:pPr>
            <a:r>
              <a:rPr lang="en-US" sz="2200" kern="0" dirty="0">
                <a:solidFill>
                  <a:srgbClr val="000000"/>
                </a:solidFill>
              </a:rPr>
              <a:t>C</a:t>
            </a:r>
            <a:r>
              <a:rPr lang="en-US" sz="2200" kern="0" dirty="0" smtClean="0">
                <a:solidFill>
                  <a:srgbClr val="000000"/>
                </a:solidFill>
              </a:rPr>
              <a:t>ommunities with a higher CNI are generally shown to utilize care at a higher rate...for example, hospital admission rates of 5.0 CNI communities are 60% higher than l.0 CNI locations</a:t>
            </a:r>
            <a:endParaRPr lang="en-US" sz="2200" kern="0" dirty="0">
              <a:solidFill>
                <a:srgbClr val="000000"/>
              </a:solidFill>
            </a:endParaRPr>
          </a:p>
        </p:txBody>
      </p:sp>
    </p:spTree>
    <p:extLst>
      <p:ext uri="{BB962C8B-B14F-4D97-AF65-F5344CB8AC3E}">
        <p14:creationId xmlns:p14="http://schemas.microsoft.com/office/powerpoint/2010/main" val="2502300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Market Profile:</a:t>
            </a:r>
            <a:br>
              <a:rPr lang="en-US" dirty="0" smtClean="0"/>
            </a:br>
            <a:r>
              <a:rPr lang="en-US" dirty="0" smtClean="0"/>
              <a:t>Washington County CNI by Zip Code</a:t>
            </a:r>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989665"/>
            <a:ext cx="990600" cy="3818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9100" y="6459379"/>
            <a:ext cx="5372100" cy="246221"/>
          </a:xfrm>
          <a:prstGeom prst="rect">
            <a:avLst/>
          </a:prstGeom>
          <a:noFill/>
        </p:spPr>
        <p:txBody>
          <a:bodyPr wrap="square" rtlCol="0">
            <a:spAutoFit/>
          </a:bodyPr>
          <a:lstStyle/>
          <a:p>
            <a:r>
              <a:rPr lang="en-US" sz="1000" dirty="0">
                <a:solidFill>
                  <a:srgbClr val="000000"/>
                </a:solidFill>
                <a:latin typeface="Book Antiqua"/>
              </a:rPr>
              <a:t>Source: Dignity and </a:t>
            </a:r>
            <a:r>
              <a:rPr lang="en-US" sz="1000" dirty="0" err="1">
                <a:solidFill>
                  <a:srgbClr val="000000"/>
                </a:solidFill>
                <a:latin typeface="Book Antiqua"/>
              </a:rPr>
              <a:t>Truven</a:t>
            </a:r>
            <a:r>
              <a:rPr lang="en-US" sz="1000" dirty="0">
                <a:solidFill>
                  <a:srgbClr val="000000"/>
                </a:solidFill>
                <a:latin typeface="Book Antiqua"/>
              </a:rPr>
              <a:t> Health Community Need Index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14" y="2116664"/>
            <a:ext cx="720018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6400" y="5890736"/>
            <a:ext cx="8432799" cy="523220"/>
          </a:xfrm>
          <a:prstGeom prst="rect">
            <a:avLst/>
          </a:prstGeom>
          <a:noFill/>
        </p:spPr>
        <p:txBody>
          <a:bodyPr wrap="square" rtlCol="0">
            <a:spAutoFit/>
          </a:bodyPr>
          <a:lstStyle/>
          <a:p>
            <a:r>
              <a:rPr lang="en-US" sz="1400" dirty="0">
                <a:solidFill>
                  <a:srgbClr val="000000"/>
                </a:solidFill>
                <a:latin typeface="Book Antiqua"/>
              </a:rPr>
              <a:t>For comparison purposes, Frederick County’s mean CNI is 1.9, and Baltimore City has one of the highest CNIs is Maryland at 4.4</a:t>
            </a:r>
          </a:p>
        </p:txBody>
      </p:sp>
      <p:sp>
        <p:nvSpPr>
          <p:cNvPr id="8" name="TextBox 7"/>
          <p:cNvSpPr txBox="1"/>
          <p:nvPr/>
        </p:nvSpPr>
        <p:spPr>
          <a:xfrm>
            <a:off x="406401" y="1600200"/>
            <a:ext cx="8432799" cy="307777"/>
          </a:xfrm>
          <a:prstGeom prst="rect">
            <a:avLst/>
          </a:prstGeom>
          <a:noFill/>
        </p:spPr>
        <p:txBody>
          <a:bodyPr wrap="square" rtlCol="0">
            <a:spAutoFit/>
          </a:bodyPr>
          <a:lstStyle/>
          <a:p>
            <a:r>
              <a:rPr lang="en-US" sz="1400" dirty="0">
                <a:solidFill>
                  <a:srgbClr val="000000"/>
                </a:solidFill>
                <a:latin typeface="Book Antiqua"/>
              </a:rPr>
              <a:t>Washington County’s mean CNI is 2.5, with Hagerstown (21740) having the highest CNI at 4.0.  </a:t>
            </a:r>
          </a:p>
        </p:txBody>
      </p:sp>
    </p:spTree>
    <p:extLst>
      <p:ext uri="{BB962C8B-B14F-4D97-AF65-F5344CB8AC3E}">
        <p14:creationId xmlns:p14="http://schemas.microsoft.com/office/powerpoint/2010/main" val="34449423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Market Profile:</a:t>
            </a:r>
            <a:r>
              <a:rPr lang="en-US" dirty="0"/>
              <a:t/>
            </a:r>
            <a:br>
              <a:rPr lang="en-US" dirty="0"/>
            </a:br>
            <a:r>
              <a:rPr lang="en-US" dirty="0" smtClean="0"/>
              <a:t>2016 Health Factor Rankings</a:t>
            </a:r>
            <a:endParaRPr lang="en-US" dirty="0"/>
          </a:p>
        </p:txBody>
      </p:sp>
      <p:sp>
        <p:nvSpPr>
          <p:cNvPr id="7" name="Text Box 5"/>
          <p:cNvSpPr txBox="1">
            <a:spLocks noChangeArrowheads="1"/>
          </p:cNvSpPr>
          <p:nvPr/>
        </p:nvSpPr>
        <p:spPr bwMode="auto">
          <a:xfrm>
            <a:off x="1371600" y="6583362"/>
            <a:ext cx="502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solidFill>
                  <a:srgbClr val="000000"/>
                </a:solidFill>
                <a:latin typeface="Book Antiqua" pitchFamily="18" charset="0"/>
              </a:rPr>
              <a:t>Source: Robert Wood Johnson Foundation, County Health Rankings</a:t>
            </a:r>
          </a:p>
        </p:txBody>
      </p:sp>
      <p:sp>
        <p:nvSpPr>
          <p:cNvPr id="9" name="Text Box 11"/>
          <p:cNvSpPr txBox="1">
            <a:spLocks noChangeArrowheads="1"/>
          </p:cNvSpPr>
          <p:nvPr/>
        </p:nvSpPr>
        <p:spPr bwMode="auto">
          <a:xfrm>
            <a:off x="1524000" y="1688068"/>
            <a:ext cx="762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solidFill>
                  <a:srgbClr val="000000"/>
                </a:solidFill>
                <a:latin typeface="Book Antiqua" pitchFamily="18" charset="0"/>
              </a:rPr>
              <a:t>Washington County Ranked </a:t>
            </a:r>
            <a:r>
              <a:rPr lang="en-US" u="sng" dirty="0">
                <a:solidFill>
                  <a:srgbClr val="000000"/>
                </a:solidFill>
                <a:latin typeface="Book Antiqua" pitchFamily="18" charset="0"/>
              </a:rPr>
              <a:t>18</a:t>
            </a:r>
            <a:r>
              <a:rPr lang="en-US" u="sng" baseline="30000" dirty="0">
                <a:solidFill>
                  <a:srgbClr val="000000"/>
                </a:solidFill>
                <a:latin typeface="Book Antiqua" pitchFamily="18" charset="0"/>
              </a:rPr>
              <a:t>th</a:t>
            </a:r>
            <a:r>
              <a:rPr lang="en-US" dirty="0">
                <a:solidFill>
                  <a:srgbClr val="000000"/>
                </a:solidFill>
                <a:latin typeface="Book Antiqua" pitchFamily="18" charset="0"/>
              </a:rPr>
              <a:t>  For Health Factors in Maryland</a:t>
            </a:r>
            <a:endParaRPr lang="en-US" b="1" u="sng" dirty="0">
              <a:solidFill>
                <a:srgbClr val="000000"/>
              </a:solidFill>
              <a:latin typeface="Book Antiqua"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2" y="2362200"/>
            <a:ext cx="5938838" cy="3010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eform 31"/>
          <p:cNvSpPr>
            <a:spLocks/>
          </p:cNvSpPr>
          <p:nvPr/>
        </p:nvSpPr>
        <p:spPr bwMode="auto">
          <a:xfrm>
            <a:off x="4191001" y="2209800"/>
            <a:ext cx="855134" cy="838200"/>
          </a:xfrm>
          <a:custGeom>
            <a:avLst/>
            <a:gdLst>
              <a:gd name="T0" fmla="*/ 40817003 w 3884"/>
              <a:gd name="T1" fmla="*/ 88200701 h 1600"/>
              <a:gd name="T2" fmla="*/ 317464966 w 3884"/>
              <a:gd name="T3" fmla="*/ 94884451 h 1600"/>
              <a:gd name="T4" fmla="*/ 523611201 w 3884"/>
              <a:gd name="T5" fmla="*/ 57926703 h 1600"/>
              <a:gd name="T6" fmla="*/ 267302955 w 3884"/>
              <a:gd name="T7" fmla="*/ 8977373 h 1600"/>
              <a:gd name="T8" fmla="*/ 10169867 w 3884"/>
              <a:gd name="T9" fmla="*/ 47442354 h 1600"/>
              <a:gd name="T10" fmla="*/ 107333576 w 3884"/>
              <a:gd name="T11" fmla="*/ 70245963 h 1600"/>
              <a:gd name="T12" fmla="*/ 0 w 3884"/>
              <a:gd name="T13" fmla="*/ 47442354 h 1600"/>
              <a:gd name="T14" fmla="*/ 268127428 w 3884"/>
              <a:gd name="T15" fmla="*/ 4455921 h 1600"/>
              <a:gd name="T16" fmla="*/ 532956592 w 3884"/>
              <a:gd name="T17" fmla="*/ 57926703 h 1600"/>
              <a:gd name="T18" fmla="*/ 312792456 w 3884"/>
              <a:gd name="T19" fmla="*/ 99799094 h 1600"/>
              <a:gd name="T20" fmla="*/ 40817003 w 3884"/>
              <a:gd name="T21" fmla="*/ 88200701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000000"/>
          </a:solidFill>
          <a:ln w="9525">
            <a:solidFill>
              <a:schemeClr val="tx1"/>
            </a:solidFill>
            <a:round/>
            <a:headEnd/>
            <a:tailEnd/>
          </a:ln>
        </p:spPr>
        <p:txBody>
          <a:bodyPr tIns="91440" bIns="91440" anchor="ctr"/>
          <a:lstStyle/>
          <a:p>
            <a:endParaRPr lang="en-US" dirty="0">
              <a:solidFill>
                <a:srgbClr val="000000"/>
              </a:solidFill>
            </a:endParaRPr>
          </a:p>
        </p:txBody>
      </p:sp>
      <p:sp>
        <p:nvSpPr>
          <p:cNvPr id="12" name="Rectangle 11"/>
          <p:cNvSpPr/>
          <p:nvPr/>
        </p:nvSpPr>
        <p:spPr bwMode="auto">
          <a:xfrm>
            <a:off x="3622932" y="4529665"/>
            <a:ext cx="304800" cy="228600"/>
          </a:xfrm>
          <a:prstGeom prst="rect">
            <a:avLst/>
          </a:prstGeom>
          <a:solidFill>
            <a:schemeClr val="accent3">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13" name="Rectangle 12"/>
          <p:cNvSpPr/>
          <p:nvPr/>
        </p:nvSpPr>
        <p:spPr bwMode="auto">
          <a:xfrm>
            <a:off x="3622932" y="4906487"/>
            <a:ext cx="304800" cy="228600"/>
          </a:xfrm>
          <a:prstGeom prst="rect">
            <a:avLst/>
          </a:prstGeom>
          <a:solidFill>
            <a:srgbClr val="D3DFE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14" name="Rectangle 13"/>
          <p:cNvSpPr/>
          <p:nvPr/>
        </p:nvSpPr>
        <p:spPr bwMode="auto">
          <a:xfrm>
            <a:off x="3622932" y="5287490"/>
            <a:ext cx="304800" cy="228600"/>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15" name="Rectangle 14"/>
          <p:cNvSpPr/>
          <p:nvPr/>
        </p:nvSpPr>
        <p:spPr bwMode="auto">
          <a:xfrm>
            <a:off x="3622932" y="5660023"/>
            <a:ext cx="304800" cy="228600"/>
          </a:xfrm>
          <a:prstGeom prst="rect">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16" name="TextBox 15"/>
          <p:cNvSpPr txBox="1"/>
          <p:nvPr/>
        </p:nvSpPr>
        <p:spPr>
          <a:xfrm>
            <a:off x="3911598" y="4478977"/>
            <a:ext cx="762000" cy="338554"/>
          </a:xfrm>
          <a:prstGeom prst="rect">
            <a:avLst/>
          </a:prstGeom>
          <a:noFill/>
        </p:spPr>
        <p:txBody>
          <a:bodyPr wrap="square" rtlCol="0">
            <a:spAutoFit/>
          </a:bodyPr>
          <a:lstStyle/>
          <a:p>
            <a:pPr algn="ctr"/>
            <a:r>
              <a:rPr lang="en-US" sz="1600" dirty="0">
                <a:solidFill>
                  <a:srgbClr val="000000"/>
                </a:solidFill>
              </a:rPr>
              <a:t>1-6</a:t>
            </a:r>
          </a:p>
        </p:txBody>
      </p:sp>
      <p:sp>
        <p:nvSpPr>
          <p:cNvPr id="17" name="TextBox 16"/>
          <p:cNvSpPr txBox="1"/>
          <p:nvPr/>
        </p:nvSpPr>
        <p:spPr>
          <a:xfrm>
            <a:off x="3911598" y="4851510"/>
            <a:ext cx="762000" cy="338554"/>
          </a:xfrm>
          <a:prstGeom prst="rect">
            <a:avLst/>
          </a:prstGeom>
          <a:noFill/>
        </p:spPr>
        <p:txBody>
          <a:bodyPr wrap="square" rtlCol="0">
            <a:spAutoFit/>
          </a:bodyPr>
          <a:lstStyle/>
          <a:p>
            <a:pPr algn="ctr"/>
            <a:r>
              <a:rPr lang="en-US" sz="1600" dirty="0">
                <a:solidFill>
                  <a:srgbClr val="000000"/>
                </a:solidFill>
              </a:rPr>
              <a:t>7-12</a:t>
            </a:r>
          </a:p>
        </p:txBody>
      </p:sp>
      <p:sp>
        <p:nvSpPr>
          <p:cNvPr id="18" name="TextBox 17"/>
          <p:cNvSpPr txBox="1"/>
          <p:nvPr/>
        </p:nvSpPr>
        <p:spPr>
          <a:xfrm>
            <a:off x="3911601" y="5232513"/>
            <a:ext cx="762000" cy="338554"/>
          </a:xfrm>
          <a:prstGeom prst="rect">
            <a:avLst/>
          </a:prstGeom>
          <a:noFill/>
        </p:spPr>
        <p:txBody>
          <a:bodyPr wrap="square" rtlCol="0">
            <a:spAutoFit/>
          </a:bodyPr>
          <a:lstStyle/>
          <a:p>
            <a:pPr algn="ctr"/>
            <a:r>
              <a:rPr lang="en-US" sz="1600" dirty="0">
                <a:solidFill>
                  <a:srgbClr val="000000"/>
                </a:solidFill>
              </a:rPr>
              <a:t>13-18</a:t>
            </a:r>
          </a:p>
        </p:txBody>
      </p:sp>
      <p:sp>
        <p:nvSpPr>
          <p:cNvPr id="19" name="TextBox 18"/>
          <p:cNvSpPr txBox="1"/>
          <p:nvPr/>
        </p:nvSpPr>
        <p:spPr>
          <a:xfrm>
            <a:off x="3911595" y="5605046"/>
            <a:ext cx="762000" cy="338554"/>
          </a:xfrm>
          <a:prstGeom prst="rect">
            <a:avLst/>
          </a:prstGeom>
          <a:noFill/>
        </p:spPr>
        <p:txBody>
          <a:bodyPr wrap="square" rtlCol="0">
            <a:spAutoFit/>
          </a:bodyPr>
          <a:lstStyle/>
          <a:p>
            <a:pPr algn="ctr"/>
            <a:r>
              <a:rPr lang="en-US" sz="1600" dirty="0">
                <a:solidFill>
                  <a:srgbClr val="000000"/>
                </a:solidFill>
              </a:rPr>
              <a:t>19-24</a:t>
            </a:r>
          </a:p>
        </p:txBody>
      </p:sp>
      <p:sp>
        <p:nvSpPr>
          <p:cNvPr id="20" name="TextBox 19"/>
          <p:cNvSpPr txBox="1"/>
          <p:nvPr/>
        </p:nvSpPr>
        <p:spPr>
          <a:xfrm>
            <a:off x="3505200" y="4165713"/>
            <a:ext cx="1295400" cy="338554"/>
          </a:xfrm>
          <a:prstGeom prst="rect">
            <a:avLst/>
          </a:prstGeom>
          <a:noFill/>
        </p:spPr>
        <p:txBody>
          <a:bodyPr wrap="square" rtlCol="0">
            <a:spAutoFit/>
          </a:bodyPr>
          <a:lstStyle/>
          <a:p>
            <a:pPr algn="ctr"/>
            <a:r>
              <a:rPr lang="en-US" sz="1600" u="sng" dirty="0">
                <a:solidFill>
                  <a:srgbClr val="000000"/>
                </a:solidFill>
              </a:rPr>
              <a:t>State Rank</a:t>
            </a:r>
          </a:p>
        </p:txBody>
      </p:sp>
    </p:spTree>
    <p:extLst>
      <p:ext uri="{BB962C8B-B14F-4D97-AF65-F5344CB8AC3E}">
        <p14:creationId xmlns:p14="http://schemas.microsoft.com/office/powerpoint/2010/main" val="1196330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932" y="2286001"/>
            <a:ext cx="5872121" cy="300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9458" name="Rectangle 2"/>
          <p:cNvSpPr>
            <a:spLocks noGrp="1" noChangeArrowheads="1"/>
          </p:cNvSpPr>
          <p:nvPr>
            <p:ph type="title" idx="4294967295"/>
          </p:nvPr>
        </p:nvSpPr>
        <p:spPr>
          <a:xfrm>
            <a:off x="1143000" y="304800"/>
            <a:ext cx="8001000" cy="1143000"/>
          </a:xfrm>
        </p:spPr>
        <p:txBody>
          <a:bodyPr/>
          <a:lstStyle/>
          <a:p>
            <a:r>
              <a:rPr lang="en-US" dirty="0"/>
              <a:t>Market Profile</a:t>
            </a:r>
            <a:r>
              <a:rPr lang="en-US" dirty="0" smtClean="0"/>
              <a:t>:</a:t>
            </a:r>
            <a:br>
              <a:rPr lang="en-US" dirty="0" smtClean="0"/>
            </a:br>
            <a:r>
              <a:rPr lang="en-US" dirty="0" smtClean="0"/>
              <a:t>2016 Health Outcomes Rankings</a:t>
            </a:r>
            <a:endParaRPr lang="en-US" dirty="0"/>
          </a:p>
        </p:txBody>
      </p:sp>
      <p:sp>
        <p:nvSpPr>
          <p:cNvPr id="3" name="Text Box 5"/>
          <p:cNvSpPr txBox="1">
            <a:spLocks noChangeArrowheads="1"/>
          </p:cNvSpPr>
          <p:nvPr/>
        </p:nvSpPr>
        <p:spPr bwMode="auto">
          <a:xfrm>
            <a:off x="1371600" y="6579093"/>
            <a:ext cx="502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a:solidFill>
                  <a:srgbClr val="000000"/>
                </a:solidFill>
                <a:latin typeface="Book Antiqua" pitchFamily="18" charset="0"/>
              </a:rPr>
              <a:t>Source: Robert Wood Johnson Foundation, County Health Rankings</a:t>
            </a:r>
          </a:p>
        </p:txBody>
      </p:sp>
      <p:sp>
        <p:nvSpPr>
          <p:cNvPr id="4" name="Text Box 11"/>
          <p:cNvSpPr txBox="1">
            <a:spLocks noChangeArrowheads="1"/>
          </p:cNvSpPr>
          <p:nvPr/>
        </p:nvSpPr>
        <p:spPr bwMode="auto">
          <a:xfrm>
            <a:off x="1524000" y="1688068"/>
            <a:ext cx="762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solidFill>
                  <a:srgbClr val="000000"/>
                </a:solidFill>
                <a:latin typeface="Book Antiqua" pitchFamily="18" charset="0"/>
              </a:rPr>
              <a:t>Washington County Ranked </a:t>
            </a:r>
            <a:r>
              <a:rPr lang="en-US" u="sng" dirty="0">
                <a:solidFill>
                  <a:srgbClr val="000000"/>
                </a:solidFill>
                <a:latin typeface="Book Antiqua" pitchFamily="18" charset="0"/>
              </a:rPr>
              <a:t>15</a:t>
            </a:r>
            <a:r>
              <a:rPr lang="en-US" u="sng" baseline="30000" dirty="0">
                <a:solidFill>
                  <a:srgbClr val="000000"/>
                </a:solidFill>
                <a:latin typeface="Book Antiqua" pitchFamily="18" charset="0"/>
              </a:rPr>
              <a:t>th</a:t>
            </a:r>
            <a:r>
              <a:rPr lang="en-US" dirty="0">
                <a:solidFill>
                  <a:srgbClr val="000000"/>
                </a:solidFill>
                <a:latin typeface="Book Antiqua" pitchFamily="18" charset="0"/>
              </a:rPr>
              <a:t>  For Health Outcomes in Maryland</a:t>
            </a:r>
            <a:endParaRPr lang="en-US" b="1" u="sng" dirty="0">
              <a:solidFill>
                <a:srgbClr val="000000"/>
              </a:solidFill>
              <a:latin typeface="Book Antiqua" pitchFamily="18" charset="0"/>
            </a:endParaRPr>
          </a:p>
        </p:txBody>
      </p:sp>
      <p:sp>
        <p:nvSpPr>
          <p:cNvPr id="8" name="Freeform 31"/>
          <p:cNvSpPr>
            <a:spLocks/>
          </p:cNvSpPr>
          <p:nvPr/>
        </p:nvSpPr>
        <p:spPr bwMode="auto">
          <a:xfrm>
            <a:off x="4267200" y="2209800"/>
            <a:ext cx="855134" cy="838200"/>
          </a:xfrm>
          <a:custGeom>
            <a:avLst/>
            <a:gdLst>
              <a:gd name="T0" fmla="*/ 40817003 w 3884"/>
              <a:gd name="T1" fmla="*/ 88200701 h 1600"/>
              <a:gd name="T2" fmla="*/ 317464966 w 3884"/>
              <a:gd name="T3" fmla="*/ 94884451 h 1600"/>
              <a:gd name="T4" fmla="*/ 523611201 w 3884"/>
              <a:gd name="T5" fmla="*/ 57926703 h 1600"/>
              <a:gd name="T6" fmla="*/ 267302955 w 3884"/>
              <a:gd name="T7" fmla="*/ 8977373 h 1600"/>
              <a:gd name="T8" fmla="*/ 10169867 w 3884"/>
              <a:gd name="T9" fmla="*/ 47442354 h 1600"/>
              <a:gd name="T10" fmla="*/ 107333576 w 3884"/>
              <a:gd name="T11" fmla="*/ 70245963 h 1600"/>
              <a:gd name="T12" fmla="*/ 0 w 3884"/>
              <a:gd name="T13" fmla="*/ 47442354 h 1600"/>
              <a:gd name="T14" fmla="*/ 268127428 w 3884"/>
              <a:gd name="T15" fmla="*/ 4455921 h 1600"/>
              <a:gd name="T16" fmla="*/ 532956592 w 3884"/>
              <a:gd name="T17" fmla="*/ 57926703 h 1600"/>
              <a:gd name="T18" fmla="*/ 312792456 w 3884"/>
              <a:gd name="T19" fmla="*/ 99799094 h 1600"/>
              <a:gd name="T20" fmla="*/ 40817003 w 3884"/>
              <a:gd name="T21" fmla="*/ 88200701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000000"/>
          </a:solidFill>
          <a:ln w="9525">
            <a:solidFill>
              <a:schemeClr val="tx1"/>
            </a:solidFill>
            <a:round/>
            <a:headEnd/>
            <a:tailEnd/>
          </a:ln>
        </p:spPr>
        <p:txBody>
          <a:bodyPr tIns="91440" bIns="91440" anchor="ctr"/>
          <a:lstStyle/>
          <a:p>
            <a:endParaRPr lang="en-US" dirty="0">
              <a:solidFill>
                <a:srgbClr val="000000"/>
              </a:solidFill>
            </a:endParaRPr>
          </a:p>
        </p:txBody>
      </p:sp>
      <p:sp>
        <p:nvSpPr>
          <p:cNvPr id="5" name="Rectangle 4"/>
          <p:cNvSpPr/>
          <p:nvPr/>
        </p:nvSpPr>
        <p:spPr bwMode="auto">
          <a:xfrm>
            <a:off x="3622932" y="4529665"/>
            <a:ext cx="304800" cy="228600"/>
          </a:xfrm>
          <a:prstGeom prst="rect">
            <a:avLst/>
          </a:prstGeom>
          <a:solidFill>
            <a:schemeClr val="accent3">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11" name="Rectangle 10"/>
          <p:cNvSpPr/>
          <p:nvPr/>
        </p:nvSpPr>
        <p:spPr bwMode="auto">
          <a:xfrm>
            <a:off x="3622932" y="4920718"/>
            <a:ext cx="304800" cy="228600"/>
          </a:xfrm>
          <a:prstGeom prst="rect">
            <a:avLst/>
          </a:prstGeom>
          <a:solidFill>
            <a:srgbClr val="BBDCAE"/>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12" name="Rectangle 11"/>
          <p:cNvSpPr/>
          <p:nvPr/>
        </p:nvSpPr>
        <p:spPr bwMode="auto">
          <a:xfrm>
            <a:off x="3622932" y="5291665"/>
            <a:ext cx="304800" cy="228600"/>
          </a:xfrm>
          <a:prstGeom prst="rect">
            <a:avLst/>
          </a:prstGeom>
          <a:solidFill>
            <a:srgbClr val="35A16B"/>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13" name="Rectangle 12"/>
          <p:cNvSpPr/>
          <p:nvPr/>
        </p:nvSpPr>
        <p:spPr bwMode="auto">
          <a:xfrm>
            <a:off x="3622932" y="5672665"/>
            <a:ext cx="304800" cy="228600"/>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6" name="TextBox 5"/>
          <p:cNvSpPr txBox="1"/>
          <p:nvPr/>
        </p:nvSpPr>
        <p:spPr>
          <a:xfrm>
            <a:off x="3911598" y="4478977"/>
            <a:ext cx="762000" cy="338554"/>
          </a:xfrm>
          <a:prstGeom prst="rect">
            <a:avLst/>
          </a:prstGeom>
          <a:noFill/>
        </p:spPr>
        <p:txBody>
          <a:bodyPr wrap="square" rtlCol="0">
            <a:spAutoFit/>
          </a:bodyPr>
          <a:lstStyle/>
          <a:p>
            <a:pPr algn="ctr"/>
            <a:r>
              <a:rPr lang="en-US" sz="1600" dirty="0">
                <a:solidFill>
                  <a:srgbClr val="000000"/>
                </a:solidFill>
              </a:rPr>
              <a:t>1-6</a:t>
            </a:r>
          </a:p>
        </p:txBody>
      </p:sp>
      <p:sp>
        <p:nvSpPr>
          <p:cNvPr id="15" name="TextBox 14"/>
          <p:cNvSpPr txBox="1"/>
          <p:nvPr/>
        </p:nvSpPr>
        <p:spPr>
          <a:xfrm>
            <a:off x="3911598" y="4851510"/>
            <a:ext cx="762000" cy="338554"/>
          </a:xfrm>
          <a:prstGeom prst="rect">
            <a:avLst/>
          </a:prstGeom>
          <a:noFill/>
        </p:spPr>
        <p:txBody>
          <a:bodyPr wrap="square" rtlCol="0">
            <a:spAutoFit/>
          </a:bodyPr>
          <a:lstStyle/>
          <a:p>
            <a:pPr algn="ctr"/>
            <a:r>
              <a:rPr lang="en-US" sz="1600" dirty="0">
                <a:solidFill>
                  <a:srgbClr val="000000"/>
                </a:solidFill>
              </a:rPr>
              <a:t>7-12</a:t>
            </a:r>
          </a:p>
        </p:txBody>
      </p:sp>
      <p:sp>
        <p:nvSpPr>
          <p:cNvPr id="16" name="TextBox 15"/>
          <p:cNvSpPr txBox="1"/>
          <p:nvPr/>
        </p:nvSpPr>
        <p:spPr>
          <a:xfrm>
            <a:off x="3911601" y="5232513"/>
            <a:ext cx="762000" cy="338554"/>
          </a:xfrm>
          <a:prstGeom prst="rect">
            <a:avLst/>
          </a:prstGeom>
          <a:noFill/>
        </p:spPr>
        <p:txBody>
          <a:bodyPr wrap="square" rtlCol="0">
            <a:spAutoFit/>
          </a:bodyPr>
          <a:lstStyle/>
          <a:p>
            <a:pPr algn="ctr"/>
            <a:r>
              <a:rPr lang="en-US" sz="1600" dirty="0">
                <a:solidFill>
                  <a:srgbClr val="000000"/>
                </a:solidFill>
              </a:rPr>
              <a:t>13-18</a:t>
            </a:r>
          </a:p>
        </p:txBody>
      </p:sp>
      <p:sp>
        <p:nvSpPr>
          <p:cNvPr id="17" name="TextBox 16"/>
          <p:cNvSpPr txBox="1"/>
          <p:nvPr/>
        </p:nvSpPr>
        <p:spPr>
          <a:xfrm>
            <a:off x="3911595" y="5605046"/>
            <a:ext cx="762000" cy="338554"/>
          </a:xfrm>
          <a:prstGeom prst="rect">
            <a:avLst/>
          </a:prstGeom>
          <a:noFill/>
        </p:spPr>
        <p:txBody>
          <a:bodyPr wrap="square" rtlCol="0">
            <a:spAutoFit/>
          </a:bodyPr>
          <a:lstStyle/>
          <a:p>
            <a:pPr algn="ctr"/>
            <a:r>
              <a:rPr lang="en-US" sz="1600" dirty="0">
                <a:solidFill>
                  <a:srgbClr val="000000"/>
                </a:solidFill>
              </a:rPr>
              <a:t>19-24</a:t>
            </a:r>
          </a:p>
        </p:txBody>
      </p:sp>
      <p:sp>
        <p:nvSpPr>
          <p:cNvPr id="18" name="TextBox 17"/>
          <p:cNvSpPr txBox="1"/>
          <p:nvPr/>
        </p:nvSpPr>
        <p:spPr>
          <a:xfrm>
            <a:off x="3505200" y="4165713"/>
            <a:ext cx="1295400" cy="338554"/>
          </a:xfrm>
          <a:prstGeom prst="rect">
            <a:avLst/>
          </a:prstGeom>
          <a:noFill/>
        </p:spPr>
        <p:txBody>
          <a:bodyPr wrap="square" rtlCol="0">
            <a:spAutoFit/>
          </a:bodyPr>
          <a:lstStyle/>
          <a:p>
            <a:pPr algn="ctr"/>
            <a:r>
              <a:rPr lang="en-US" sz="1600" u="sng" dirty="0">
                <a:solidFill>
                  <a:srgbClr val="000000"/>
                </a:solidFill>
              </a:rPr>
              <a:t>State Rank</a:t>
            </a:r>
          </a:p>
        </p:txBody>
      </p:sp>
    </p:spTree>
    <p:extLst>
      <p:ext uri="{BB962C8B-B14F-4D97-AF65-F5344CB8AC3E}">
        <p14:creationId xmlns:p14="http://schemas.microsoft.com/office/powerpoint/2010/main" val="3236574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Market </a:t>
            </a:r>
            <a:r>
              <a:rPr lang="en-US" dirty="0" smtClean="0"/>
              <a:t>Profile:</a:t>
            </a:r>
            <a:r>
              <a:rPr lang="en-US" dirty="0"/>
              <a:t> </a:t>
            </a:r>
            <a:r>
              <a:rPr lang="en-US" dirty="0" smtClean="0"/>
              <a:t>Top Health Priorities </a:t>
            </a:r>
            <a:br>
              <a:rPr lang="en-US" dirty="0" smtClean="0"/>
            </a:br>
            <a:r>
              <a:rPr lang="en-US" dirty="0" smtClean="0"/>
              <a:t>per Washington County CHNA</a:t>
            </a:r>
            <a:endParaRPr lang="en-US" dirty="0"/>
          </a:p>
        </p:txBody>
      </p:sp>
      <p:sp>
        <p:nvSpPr>
          <p:cNvPr id="3" name="Rectangle 2"/>
          <p:cNvSpPr txBox="1">
            <a:spLocks noChangeArrowheads="1"/>
          </p:cNvSpPr>
          <p:nvPr/>
        </p:nvSpPr>
        <p:spPr>
          <a:xfrm>
            <a:off x="1524000" y="1600200"/>
            <a:ext cx="7467600" cy="4648200"/>
          </a:xfrm>
          <a:prstGeom prst="rect">
            <a:avLst/>
          </a:prstGeom>
          <a:noFill/>
          <a:ln/>
        </p:spPr>
        <p:txBody>
          <a:bodyPr/>
          <a:lstStyle>
            <a:lvl1pPr marL="342900" indent="-342900" algn="l" rtl="0" fontAlgn="base">
              <a:spcBef>
                <a:spcPct val="20000"/>
              </a:spcBef>
              <a:spcAft>
                <a:spcPct val="0"/>
              </a:spcAft>
              <a:buChar char="•"/>
              <a:defRPr sz="3200">
                <a:solidFill>
                  <a:schemeClr val="tx1"/>
                </a:solidFill>
                <a:latin typeface="+mj-lt"/>
                <a:ea typeface="+mn-ea"/>
                <a:cs typeface="+mn-cs"/>
              </a:defRPr>
            </a:lvl1pPr>
            <a:lvl2pPr marL="742950" indent="-285750" algn="l" rtl="0" fontAlgn="base">
              <a:spcBef>
                <a:spcPct val="20000"/>
              </a:spcBef>
              <a:spcAft>
                <a:spcPct val="0"/>
              </a:spcAft>
              <a:buChar char="–"/>
              <a:defRPr sz="2800">
                <a:solidFill>
                  <a:schemeClr val="tx1"/>
                </a:solidFill>
                <a:latin typeface="+mj-lt"/>
              </a:defRPr>
            </a:lvl2pPr>
            <a:lvl3pPr marL="1143000" indent="-228600" algn="l" rtl="0" fontAlgn="base">
              <a:spcBef>
                <a:spcPct val="20000"/>
              </a:spcBef>
              <a:spcAft>
                <a:spcPct val="0"/>
              </a:spcAft>
              <a:buChar char="•"/>
              <a:defRPr sz="2400">
                <a:solidFill>
                  <a:schemeClr val="tx1"/>
                </a:solidFill>
                <a:latin typeface="+mj-lt"/>
              </a:defRPr>
            </a:lvl3pPr>
            <a:lvl4pPr marL="1600200" indent="-228600" algn="l" rtl="0" fontAlgn="base">
              <a:spcBef>
                <a:spcPct val="20000"/>
              </a:spcBef>
              <a:spcAft>
                <a:spcPct val="0"/>
              </a:spcAft>
              <a:buChar char="–"/>
              <a:defRPr sz="2000">
                <a:solidFill>
                  <a:schemeClr val="tx1"/>
                </a:solidFill>
                <a:latin typeface="+mj-lt"/>
              </a:defRPr>
            </a:lvl4pPr>
            <a:lvl5pPr marL="2057400" indent="-228600" algn="l" rtl="0" fontAlgn="base">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600"/>
              </a:spcBef>
              <a:buFontTx/>
              <a:buNone/>
            </a:pPr>
            <a:r>
              <a:rPr lang="en-US" sz="2200" kern="0" dirty="0" smtClean="0">
                <a:solidFill>
                  <a:srgbClr val="000000"/>
                </a:solidFill>
              </a:rPr>
              <a:t>The 2016 Washington County CHNA identified the following top 10 health priorities:</a:t>
            </a:r>
          </a:p>
          <a:p>
            <a:pPr marL="0" indent="0">
              <a:spcBef>
                <a:spcPts val="600"/>
              </a:spcBef>
              <a:buFontTx/>
              <a:buNone/>
            </a:pPr>
            <a:endParaRPr lang="en-US" sz="900" kern="0" dirty="0">
              <a:solidFill>
                <a:srgbClr val="000000"/>
              </a:solidFill>
            </a:endParaRPr>
          </a:p>
          <a:p>
            <a:pPr marL="457200" indent="-457200">
              <a:spcBef>
                <a:spcPts val="600"/>
              </a:spcBef>
              <a:buFont typeface="+mj-lt"/>
              <a:buAutoNum type="arabicPeriod"/>
            </a:pPr>
            <a:r>
              <a:rPr lang="en-US" sz="1800" kern="0" dirty="0" smtClean="0">
                <a:solidFill>
                  <a:srgbClr val="000000"/>
                </a:solidFill>
              </a:rPr>
              <a:t>Obesity and physical inactivity</a:t>
            </a:r>
          </a:p>
          <a:p>
            <a:pPr marL="457200" indent="-457200">
              <a:spcBef>
                <a:spcPts val="600"/>
              </a:spcBef>
              <a:buFont typeface="+mj-lt"/>
              <a:buAutoNum type="arabicPeriod"/>
            </a:pPr>
            <a:r>
              <a:rPr lang="en-US" sz="1800" kern="0" dirty="0" smtClean="0">
                <a:solidFill>
                  <a:srgbClr val="000000"/>
                </a:solidFill>
              </a:rPr>
              <a:t>Mental health</a:t>
            </a:r>
          </a:p>
          <a:p>
            <a:pPr marL="457200" indent="-457200">
              <a:spcBef>
                <a:spcPts val="600"/>
              </a:spcBef>
              <a:buFont typeface="+mj-lt"/>
              <a:buAutoNum type="arabicPeriod"/>
            </a:pPr>
            <a:r>
              <a:rPr lang="en-US" sz="1800" kern="0" dirty="0" smtClean="0">
                <a:solidFill>
                  <a:srgbClr val="000000"/>
                </a:solidFill>
              </a:rPr>
              <a:t>Diabetes</a:t>
            </a:r>
          </a:p>
          <a:p>
            <a:pPr marL="457200" indent="-457200">
              <a:spcBef>
                <a:spcPts val="600"/>
              </a:spcBef>
              <a:buFont typeface="+mj-lt"/>
              <a:buAutoNum type="arabicPeriod"/>
            </a:pPr>
            <a:r>
              <a:rPr lang="en-US" sz="1800" kern="0" dirty="0" smtClean="0">
                <a:solidFill>
                  <a:srgbClr val="000000"/>
                </a:solidFill>
              </a:rPr>
              <a:t>Healthy lifestyles (diet and exercise)</a:t>
            </a:r>
          </a:p>
          <a:p>
            <a:pPr marL="457200" indent="-457200">
              <a:spcBef>
                <a:spcPts val="600"/>
              </a:spcBef>
              <a:buFont typeface="+mj-lt"/>
              <a:buAutoNum type="arabicPeriod"/>
            </a:pPr>
            <a:r>
              <a:rPr lang="en-US" sz="1800" kern="0" dirty="0" smtClean="0">
                <a:solidFill>
                  <a:srgbClr val="000000"/>
                </a:solidFill>
              </a:rPr>
              <a:t>Substance abuse</a:t>
            </a:r>
          </a:p>
          <a:p>
            <a:pPr marL="457200" indent="-457200">
              <a:spcBef>
                <a:spcPts val="600"/>
              </a:spcBef>
              <a:buFont typeface="+mj-lt"/>
              <a:buAutoNum type="arabicPeriod"/>
            </a:pPr>
            <a:r>
              <a:rPr lang="en-US" sz="1800" kern="0" dirty="0" smtClean="0">
                <a:solidFill>
                  <a:srgbClr val="000000"/>
                </a:solidFill>
              </a:rPr>
              <a:t>Heart disease and hypertension</a:t>
            </a:r>
          </a:p>
          <a:p>
            <a:pPr marL="457200" indent="-457200">
              <a:spcBef>
                <a:spcPts val="600"/>
              </a:spcBef>
              <a:buFont typeface="+mj-lt"/>
              <a:buAutoNum type="arabicPeriod"/>
            </a:pPr>
            <a:r>
              <a:rPr lang="en-US" sz="1800" kern="0" dirty="0" smtClean="0">
                <a:solidFill>
                  <a:srgbClr val="000000"/>
                </a:solidFill>
              </a:rPr>
              <a:t>Health care affordability</a:t>
            </a:r>
          </a:p>
          <a:p>
            <a:pPr marL="457200" indent="-457200">
              <a:spcBef>
                <a:spcPts val="600"/>
              </a:spcBef>
              <a:buFont typeface="+mj-lt"/>
              <a:buAutoNum type="arabicPeriod"/>
            </a:pPr>
            <a:r>
              <a:rPr lang="en-US" sz="1800" kern="0" dirty="0" smtClean="0">
                <a:solidFill>
                  <a:srgbClr val="000000"/>
                </a:solidFill>
              </a:rPr>
              <a:t>Cancer</a:t>
            </a:r>
          </a:p>
          <a:p>
            <a:pPr marL="457200" indent="-457200">
              <a:spcBef>
                <a:spcPts val="600"/>
              </a:spcBef>
              <a:buFont typeface="+mj-lt"/>
              <a:buAutoNum type="arabicPeriod"/>
            </a:pPr>
            <a:r>
              <a:rPr lang="en-US" sz="1800" kern="0" dirty="0" smtClean="0">
                <a:solidFill>
                  <a:srgbClr val="000000"/>
                </a:solidFill>
              </a:rPr>
              <a:t>Teen pregnancy</a:t>
            </a:r>
          </a:p>
          <a:p>
            <a:pPr marL="457200" indent="-457200">
              <a:spcBef>
                <a:spcPts val="600"/>
              </a:spcBef>
              <a:buFont typeface="+mj-lt"/>
              <a:buAutoNum type="arabicPeriod"/>
            </a:pPr>
            <a:r>
              <a:rPr lang="en-US" sz="1800" kern="0" dirty="0" smtClean="0">
                <a:solidFill>
                  <a:srgbClr val="000000"/>
                </a:solidFill>
              </a:rPr>
              <a:t>Senior care</a:t>
            </a:r>
          </a:p>
          <a:p>
            <a:pPr marL="0" indent="0">
              <a:spcBef>
                <a:spcPts val="600"/>
              </a:spcBef>
              <a:buFontTx/>
              <a:buNone/>
            </a:pPr>
            <a:endParaRPr lang="en-US" sz="1800" kern="0" dirty="0">
              <a:solidFill>
                <a:srgbClr val="000000"/>
              </a:solidFill>
            </a:endParaRPr>
          </a:p>
        </p:txBody>
      </p:sp>
      <p:grpSp>
        <p:nvGrpSpPr>
          <p:cNvPr id="2" name="Group 1"/>
          <p:cNvGrpSpPr/>
          <p:nvPr/>
        </p:nvGrpSpPr>
        <p:grpSpPr>
          <a:xfrm>
            <a:off x="5486400" y="2573866"/>
            <a:ext cx="3124200" cy="2133600"/>
            <a:chOff x="5486400" y="2573866"/>
            <a:chExt cx="3124200" cy="2133600"/>
          </a:xfrm>
        </p:grpSpPr>
        <p:sp>
          <p:nvSpPr>
            <p:cNvPr id="6" name="Right Brace 5"/>
            <p:cNvSpPr/>
            <p:nvPr/>
          </p:nvSpPr>
          <p:spPr bwMode="auto">
            <a:xfrm>
              <a:off x="5486400" y="2573866"/>
              <a:ext cx="762000" cy="2133600"/>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7" name="TextBox 6"/>
            <p:cNvSpPr txBox="1"/>
            <p:nvPr/>
          </p:nvSpPr>
          <p:spPr>
            <a:xfrm>
              <a:off x="6400800" y="2667000"/>
              <a:ext cx="2209800" cy="2031325"/>
            </a:xfrm>
            <a:prstGeom prst="rect">
              <a:avLst/>
            </a:prstGeom>
            <a:noFill/>
          </p:spPr>
          <p:txBody>
            <a:bodyPr wrap="square" rtlCol="0">
              <a:spAutoFit/>
            </a:bodyPr>
            <a:lstStyle/>
            <a:p>
              <a:pPr algn="ctr"/>
              <a:r>
                <a:rPr lang="en-US" dirty="0">
                  <a:solidFill>
                    <a:srgbClr val="000000"/>
                  </a:solidFill>
                </a:rPr>
                <a:t>Specific “top” health initiatives associated with the top 6 priorities were identified by </a:t>
              </a:r>
              <a:r>
                <a:rPr lang="en-US" dirty="0" err="1">
                  <a:solidFill>
                    <a:srgbClr val="000000"/>
                  </a:solidFill>
                </a:rPr>
                <a:t>Meritus</a:t>
              </a:r>
              <a:r>
                <a:rPr lang="en-US" dirty="0">
                  <a:solidFill>
                    <a:srgbClr val="000000"/>
                  </a:solidFill>
                </a:rPr>
                <a:t>, Brook Lane, and/or WCHIC</a:t>
              </a:r>
            </a:p>
          </p:txBody>
        </p:sp>
      </p:grpSp>
    </p:spTree>
    <p:extLst>
      <p:ext uri="{BB962C8B-B14F-4D97-AF65-F5344CB8AC3E}">
        <p14:creationId xmlns:p14="http://schemas.microsoft.com/office/powerpoint/2010/main" val="174579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Clinical:  Family Planning, Breast and Cervical Cancer Prevention, STI, Tuberculosis control, immunizations, colon cancer screening, Healthy Families, Mother and Child Home Visiting, WIC, Adult Evaluation and Review Services,  HIV counselling/testing/case management</a:t>
            </a:r>
          </a:p>
          <a:p>
            <a:r>
              <a:rPr lang="en-US" dirty="0" smtClean="0"/>
              <a:t>Wellness and Health Promotion: Diabetes Prevention Program, Living Well (Chronic Disease Self-Management), Stepping On (fall prevention), Healthiest Maryland Businesses, Walking Initiative</a:t>
            </a:r>
          </a:p>
          <a:p>
            <a:r>
              <a:rPr lang="en-US" dirty="0" smtClean="0"/>
              <a:t>Environmental:  well/septic,  food service inspection </a:t>
            </a:r>
          </a:p>
          <a:p>
            <a:r>
              <a:rPr lang="en-US" dirty="0" smtClean="0"/>
              <a:t>Emergency Preparedness</a:t>
            </a:r>
            <a:endParaRPr lang="en-US" dirty="0"/>
          </a:p>
        </p:txBody>
      </p:sp>
    </p:spTree>
    <p:extLst>
      <p:ext uri="{BB962C8B-B14F-4D97-AF65-F5344CB8AC3E}">
        <p14:creationId xmlns:p14="http://schemas.microsoft.com/office/powerpoint/2010/main" val="2241779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Market Profile:</a:t>
            </a:r>
            <a:br>
              <a:rPr lang="en-US" dirty="0" smtClean="0"/>
            </a:br>
            <a:r>
              <a:rPr lang="en-US" dirty="0" smtClean="0"/>
              <a:t>MD State Health Improvement Process Indicators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52449454"/>
              </p:ext>
            </p:extLst>
          </p:nvPr>
        </p:nvGraphicFramePr>
        <p:xfrm>
          <a:off x="685801" y="1879600"/>
          <a:ext cx="7772399" cy="1400941"/>
        </p:xfrm>
        <a:graphic>
          <a:graphicData uri="http://schemas.openxmlformats.org/drawingml/2006/table">
            <a:tbl>
              <a:tblPr firstRow="1" bandRow="1">
                <a:tableStyleId>{5C22544A-7EE6-4342-B048-85BDC9FD1C3A}</a:tableStyleId>
              </a:tblPr>
              <a:tblGrid>
                <a:gridCol w="2615711"/>
                <a:gridCol w="1289172"/>
                <a:gridCol w="1289172"/>
                <a:gridCol w="1289172"/>
                <a:gridCol w="1289172"/>
              </a:tblGrid>
              <a:tr h="177800">
                <a:tc rowSpan="2">
                  <a:txBody>
                    <a:bodyPr/>
                    <a:lstStyle/>
                    <a:p>
                      <a:pPr algn="l"/>
                      <a:r>
                        <a:rPr lang="en-US" sz="1400" b="1" dirty="0" smtClean="0">
                          <a:solidFill>
                            <a:schemeClr val="tx1"/>
                          </a:solidFill>
                          <a:latin typeface="+mj-lt"/>
                        </a:rPr>
                        <a:t>Reason for Emergency Department</a:t>
                      </a:r>
                      <a:r>
                        <a:rPr lang="en-US" sz="1400" b="1" baseline="0" dirty="0" smtClean="0">
                          <a:solidFill>
                            <a:schemeClr val="tx1"/>
                          </a:solidFill>
                          <a:latin typeface="+mj-lt"/>
                        </a:rPr>
                        <a:t> </a:t>
                      </a:r>
                      <a:r>
                        <a:rPr lang="en-US" sz="1400" b="1" dirty="0" smtClean="0">
                          <a:solidFill>
                            <a:schemeClr val="tx1"/>
                          </a:solidFill>
                          <a:latin typeface="+mj-lt"/>
                        </a:rPr>
                        <a:t>Visit</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3">
                  <a:txBody>
                    <a:bodyPr/>
                    <a:lstStyle/>
                    <a:p>
                      <a:pPr algn="ctr"/>
                      <a:r>
                        <a:rPr lang="en-US" sz="1400" b="1" dirty="0" smtClean="0">
                          <a:solidFill>
                            <a:schemeClr val="tx1"/>
                          </a:solidFill>
                          <a:latin typeface="+mj-lt"/>
                        </a:rPr>
                        <a:t>ED Visits per 100,000 Persons</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a:r>
                        <a:rPr lang="en-US" sz="1400" b="1" dirty="0" smtClean="0">
                          <a:solidFill>
                            <a:schemeClr val="tx1"/>
                          </a:solidFill>
                          <a:latin typeface="+mj-lt"/>
                        </a:rPr>
                        <a:t>Recent Trend</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44506">
                <a:tc vMerge="1">
                  <a:txBody>
                    <a:bodyPr/>
                    <a:lstStyle/>
                    <a:p>
                      <a:pPr algn="l"/>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1" dirty="0" smtClean="0">
                          <a:solidFill>
                            <a:schemeClr val="tx1"/>
                          </a:solidFill>
                          <a:latin typeface="+mj-lt"/>
                        </a:rPr>
                        <a:t>MD</a:t>
                      </a:r>
                      <a:r>
                        <a:rPr lang="en-US" sz="1400" b="1" baseline="0" dirty="0" smtClean="0">
                          <a:solidFill>
                            <a:schemeClr val="tx1"/>
                          </a:solidFill>
                          <a:latin typeface="+mj-lt"/>
                        </a:rPr>
                        <a:t> 2017 Goal</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1" dirty="0" smtClean="0">
                          <a:solidFill>
                            <a:schemeClr val="tx1"/>
                          </a:solidFill>
                          <a:latin typeface="+mj-lt"/>
                        </a:rPr>
                        <a:t>Washington County</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1" dirty="0" smtClean="0">
                          <a:solidFill>
                            <a:schemeClr val="tx1"/>
                          </a:solidFill>
                          <a:latin typeface="+mj-lt"/>
                        </a:rPr>
                        <a:t>Variance from Goal</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pPr algn="ct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577981">
                <a:tc>
                  <a:txBody>
                    <a:bodyPr/>
                    <a:lstStyle/>
                    <a:p>
                      <a:pPr algn="l" fontAlgn="b"/>
                      <a:r>
                        <a:rPr lang="en-US" sz="1400" b="0" i="0" u="none" strike="noStrike" dirty="0" smtClean="0">
                          <a:solidFill>
                            <a:srgbClr val="000000"/>
                          </a:solidFill>
                          <a:effectLst/>
                          <a:latin typeface="+mj-lt"/>
                        </a:rPr>
                        <a:t>  Hypertension</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234</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182</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(22%)</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Up Arrow 1"/>
          <p:cNvSpPr/>
          <p:nvPr/>
        </p:nvSpPr>
        <p:spPr bwMode="auto">
          <a:xfrm>
            <a:off x="7577669" y="2802466"/>
            <a:ext cx="457200" cy="381000"/>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13" name="Text Box 5"/>
          <p:cNvSpPr txBox="1">
            <a:spLocks noChangeArrowheads="1"/>
          </p:cNvSpPr>
          <p:nvPr/>
        </p:nvSpPr>
        <p:spPr bwMode="auto">
          <a:xfrm>
            <a:off x="685800" y="5710535"/>
            <a:ext cx="502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a:solidFill>
                  <a:srgbClr val="000000"/>
                </a:solidFill>
                <a:latin typeface="Book Antiqua" pitchFamily="18" charset="0"/>
              </a:rPr>
              <a:t>Source: </a:t>
            </a:r>
            <a:r>
              <a:rPr lang="en-US" sz="1200" dirty="0">
                <a:solidFill>
                  <a:srgbClr val="000000"/>
                </a:solidFill>
                <a:latin typeface="Book Antiqua" pitchFamily="18" charset="0"/>
                <a:hlinkClick r:id="rId3"/>
              </a:rPr>
              <a:t>http://ship.md.networkofcare.org/ph/index.aspx</a:t>
            </a:r>
            <a:endParaRPr lang="en-US" sz="1200" dirty="0">
              <a:solidFill>
                <a:srgbClr val="000000"/>
              </a:solidFill>
              <a:latin typeface="Book Antiqua" pitchFamily="18" charset="0"/>
            </a:endParaRPr>
          </a:p>
          <a:p>
            <a:r>
              <a:rPr lang="en-US" sz="1200" dirty="0">
                <a:solidFill>
                  <a:srgbClr val="000000"/>
                </a:solidFill>
                <a:latin typeface="Book Antiqua" pitchFamily="18" charset="0"/>
              </a:rPr>
              <a:t>Note: County data trails 2-3 years</a:t>
            </a:r>
          </a:p>
        </p:txBody>
      </p:sp>
      <p:graphicFrame>
        <p:nvGraphicFramePr>
          <p:cNvPr id="10" name="Table 9"/>
          <p:cNvGraphicFramePr>
            <a:graphicFrameLocks noGrp="1"/>
          </p:cNvGraphicFramePr>
          <p:nvPr>
            <p:extLst>
              <p:ext uri="{D42A27DB-BD31-4B8C-83A1-F6EECF244321}">
                <p14:modId xmlns:p14="http://schemas.microsoft.com/office/powerpoint/2010/main" val="1332681119"/>
              </p:ext>
            </p:extLst>
          </p:nvPr>
        </p:nvGraphicFramePr>
        <p:xfrm>
          <a:off x="685801" y="3430139"/>
          <a:ext cx="7772399" cy="577981"/>
        </p:xfrm>
        <a:graphic>
          <a:graphicData uri="http://schemas.openxmlformats.org/drawingml/2006/table">
            <a:tbl>
              <a:tblPr firstRow="1" bandRow="1">
                <a:tableStyleId>{5C22544A-7EE6-4342-B048-85BDC9FD1C3A}</a:tableStyleId>
              </a:tblPr>
              <a:tblGrid>
                <a:gridCol w="2615711"/>
                <a:gridCol w="1289172"/>
                <a:gridCol w="1289172"/>
                <a:gridCol w="1289172"/>
                <a:gridCol w="1289172"/>
              </a:tblGrid>
              <a:tr h="577981">
                <a:tc>
                  <a:txBody>
                    <a:bodyPr/>
                    <a:lstStyle/>
                    <a:p>
                      <a:pPr algn="l" fontAlgn="b"/>
                      <a:r>
                        <a:rPr lang="en-US" sz="1400" b="0" i="0" u="none" strike="noStrike" dirty="0" smtClean="0">
                          <a:solidFill>
                            <a:srgbClr val="000000"/>
                          </a:solidFill>
                          <a:effectLst/>
                          <a:latin typeface="+mj-lt"/>
                        </a:rPr>
                        <a:t>  Diabetes</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186</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188</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1%</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Left-Right Arrow 10"/>
          <p:cNvSpPr/>
          <p:nvPr/>
        </p:nvSpPr>
        <p:spPr bwMode="auto">
          <a:xfrm>
            <a:off x="7467601" y="3514803"/>
            <a:ext cx="685800" cy="381000"/>
          </a:xfrm>
          <a:prstGeom prst="leftRight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193110647"/>
              </p:ext>
            </p:extLst>
          </p:nvPr>
        </p:nvGraphicFramePr>
        <p:xfrm>
          <a:off x="685801" y="4146419"/>
          <a:ext cx="7772399" cy="577981"/>
        </p:xfrm>
        <a:graphic>
          <a:graphicData uri="http://schemas.openxmlformats.org/drawingml/2006/table">
            <a:tbl>
              <a:tblPr firstRow="1" bandRow="1">
                <a:tableStyleId>{5C22544A-7EE6-4342-B048-85BDC9FD1C3A}</a:tableStyleId>
              </a:tblPr>
              <a:tblGrid>
                <a:gridCol w="2615711"/>
                <a:gridCol w="1289172"/>
                <a:gridCol w="1289172"/>
                <a:gridCol w="1289172"/>
                <a:gridCol w="1289172"/>
              </a:tblGrid>
              <a:tr h="577981">
                <a:tc>
                  <a:txBody>
                    <a:bodyPr/>
                    <a:lstStyle/>
                    <a:p>
                      <a:pPr algn="l" fontAlgn="b"/>
                      <a:r>
                        <a:rPr lang="en-US" sz="1400" b="0" i="0" u="none" strike="noStrike" dirty="0" smtClean="0">
                          <a:solidFill>
                            <a:srgbClr val="000000"/>
                          </a:solidFill>
                          <a:effectLst/>
                          <a:latin typeface="+mj-lt"/>
                        </a:rPr>
                        <a:t>  Addictions-Related</a:t>
                      </a:r>
                      <a:r>
                        <a:rPr lang="en-US" sz="1400" b="0" i="0" u="none" strike="noStrike" baseline="0" dirty="0" smtClean="0">
                          <a:solidFill>
                            <a:srgbClr val="000000"/>
                          </a:solidFill>
                          <a:effectLst/>
                          <a:latin typeface="+mj-lt"/>
                        </a:rPr>
                        <a:t> Conditions</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1,401</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1,833</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mj-lt"/>
                        </a:rPr>
                        <a:t>31%</a:t>
                      </a:r>
                      <a:endParaRPr lang="en-US"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endParaRPr lang="en-US"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Up Arrow 14"/>
          <p:cNvSpPr/>
          <p:nvPr/>
        </p:nvSpPr>
        <p:spPr bwMode="auto">
          <a:xfrm>
            <a:off x="7577669" y="4248019"/>
            <a:ext cx="457200" cy="381000"/>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788595862"/>
              </p:ext>
            </p:extLst>
          </p:nvPr>
        </p:nvGraphicFramePr>
        <p:xfrm>
          <a:off x="685801" y="4908419"/>
          <a:ext cx="7772399" cy="577981"/>
        </p:xfrm>
        <a:graphic>
          <a:graphicData uri="http://schemas.openxmlformats.org/drawingml/2006/table">
            <a:tbl>
              <a:tblPr firstRow="1" bandRow="1">
                <a:tableStyleId>{5C22544A-7EE6-4342-B048-85BDC9FD1C3A}</a:tableStyleId>
              </a:tblPr>
              <a:tblGrid>
                <a:gridCol w="2615711"/>
                <a:gridCol w="1289172"/>
                <a:gridCol w="1289172"/>
                <a:gridCol w="1289172"/>
                <a:gridCol w="1289172"/>
              </a:tblGrid>
              <a:tr h="577981">
                <a:tc>
                  <a:txBody>
                    <a:bodyPr/>
                    <a:lstStyle/>
                    <a:p>
                      <a:pPr algn="l" fontAlgn="b"/>
                      <a:r>
                        <a:rPr lang="en-US" sz="1400" b="0" i="0" u="none" strike="noStrike" dirty="0" smtClean="0">
                          <a:solidFill>
                            <a:srgbClr val="000000"/>
                          </a:solidFill>
                          <a:effectLst/>
                          <a:latin typeface="+mj-lt"/>
                        </a:rPr>
                        <a:t>  Mental Health Conditions</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3,153</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7,168</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smtClean="0">
                          <a:solidFill>
                            <a:srgbClr val="000000"/>
                          </a:solidFill>
                          <a:effectLst/>
                          <a:latin typeface="+mj-lt"/>
                        </a:rPr>
                        <a:t>127%</a:t>
                      </a:r>
                      <a:endParaRPr lang="en-US"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endParaRPr lang="en-US" sz="14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Up Arrow 16"/>
          <p:cNvSpPr/>
          <p:nvPr/>
        </p:nvSpPr>
        <p:spPr bwMode="auto">
          <a:xfrm>
            <a:off x="7577669" y="4995303"/>
            <a:ext cx="457200" cy="381000"/>
          </a:xfrm>
          <a:prstGeom prst="up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Tree>
    <p:extLst>
      <p:ext uri="{BB962C8B-B14F-4D97-AF65-F5344CB8AC3E}">
        <p14:creationId xmlns:p14="http://schemas.microsoft.com/office/powerpoint/2010/main" val="79088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MDLS Findings – </a:t>
            </a:r>
            <a:br>
              <a:rPr lang="en-US" dirty="0" smtClean="0"/>
            </a:br>
            <a:r>
              <a:rPr lang="en-US" dirty="0" smtClean="0"/>
              <a:t>Local Health Department Expenditures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72131271"/>
              </p:ext>
            </p:extLst>
          </p:nvPr>
        </p:nvGraphicFramePr>
        <p:xfrm>
          <a:off x="1524000" y="1804035"/>
          <a:ext cx="5845182" cy="4450080"/>
        </p:xfrm>
        <a:graphic>
          <a:graphicData uri="http://schemas.openxmlformats.org/drawingml/2006/table">
            <a:tbl>
              <a:tblPr firstRow="1" bandRow="1">
                <a:tableStyleId>{5C22544A-7EE6-4342-B048-85BDC9FD1C3A}</a:tableStyleId>
              </a:tblPr>
              <a:tblGrid>
                <a:gridCol w="3000380"/>
                <a:gridCol w="1422401"/>
                <a:gridCol w="1422401"/>
              </a:tblGrid>
              <a:tr h="370840">
                <a:tc>
                  <a:txBody>
                    <a:bodyPr/>
                    <a:lstStyle/>
                    <a:p>
                      <a:pPr algn="ctr"/>
                      <a:r>
                        <a:rPr lang="en-US" sz="1400" b="1" dirty="0" smtClean="0">
                          <a:solidFill>
                            <a:schemeClr val="tx1"/>
                          </a:solidFill>
                          <a:latin typeface="+mj-lt"/>
                        </a:rPr>
                        <a:t>Category</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1" dirty="0" smtClean="0">
                          <a:solidFill>
                            <a:schemeClr val="tx1"/>
                          </a:solidFill>
                          <a:latin typeface="+mj-lt"/>
                        </a:rPr>
                        <a:t>Maryland</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1" dirty="0" smtClean="0">
                          <a:solidFill>
                            <a:schemeClr val="tx1"/>
                          </a:solidFill>
                          <a:latin typeface="+mj-lt"/>
                        </a:rPr>
                        <a:t>Washington</a:t>
                      </a:r>
                      <a:endParaRPr lang="en-US" sz="1400" b="1"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algn="l" fontAlgn="b"/>
                      <a:r>
                        <a:rPr lang="en-US" sz="1400" b="0" i="0" u="none" strike="noStrike" dirty="0" smtClean="0">
                          <a:solidFill>
                            <a:srgbClr val="000000"/>
                          </a:solidFill>
                          <a:effectLst/>
                          <a:latin typeface="+mj-lt"/>
                        </a:rPr>
                        <a:t>  Maternal </a:t>
                      </a:r>
                      <a:r>
                        <a:rPr lang="en-US" sz="1400" b="0" i="0" u="none" strike="noStrike" dirty="0">
                          <a:solidFill>
                            <a:srgbClr val="000000"/>
                          </a:solidFill>
                          <a:effectLst/>
                          <a:latin typeface="+mj-lt"/>
                        </a:rPr>
                        <a:t>and Child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28%</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Substance</a:t>
                      </a:r>
                      <a:r>
                        <a:rPr lang="en-US" sz="1400" b="0" i="0" u="none" strike="noStrike" baseline="0" dirty="0" smtClean="0">
                          <a:solidFill>
                            <a:srgbClr val="000000"/>
                          </a:solidFill>
                          <a:effectLst/>
                          <a:latin typeface="+mj-lt"/>
                        </a:rPr>
                        <a:t> </a:t>
                      </a:r>
                      <a:r>
                        <a:rPr lang="en-US" sz="1400" b="0" i="0" u="none" strike="noStrike" dirty="0" smtClean="0">
                          <a:solidFill>
                            <a:srgbClr val="000000"/>
                          </a:solidFill>
                          <a:effectLst/>
                          <a:latin typeface="+mj-lt"/>
                        </a:rPr>
                        <a:t>Abuse</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fontAlgn="b"/>
                      <a:r>
                        <a:rPr lang="en-US" sz="1400" b="0" i="0" u="none" strike="noStrike" dirty="0">
                          <a:solidFill>
                            <a:srgbClr val="000000"/>
                          </a:solidFill>
                          <a:effectLst/>
                          <a:latin typeface="+mj-lt"/>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fontAlgn="b"/>
                      <a:r>
                        <a:rPr lang="en-US" sz="1400" b="0" i="0" u="none" strike="noStrike" dirty="0" smtClean="0">
                          <a:solidFill>
                            <a:srgbClr val="000000"/>
                          </a:solidFill>
                          <a:effectLst/>
                          <a:latin typeface="+mj-lt"/>
                        </a:rPr>
                        <a:t>12%</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r>
              <a:tr h="370840">
                <a:tc>
                  <a:txBody>
                    <a:bodyPr/>
                    <a:lstStyle/>
                    <a:p>
                      <a:pPr algn="l" fontAlgn="b"/>
                      <a:r>
                        <a:rPr lang="en-US" sz="1400" b="0" i="0" u="none" strike="noStrike" dirty="0" smtClean="0">
                          <a:solidFill>
                            <a:srgbClr val="000000"/>
                          </a:solidFill>
                          <a:effectLst/>
                          <a:latin typeface="+mj-lt"/>
                        </a:rPr>
                        <a:t>  Communicable </a:t>
                      </a:r>
                      <a:r>
                        <a:rPr lang="en-US" sz="1400" b="0" i="0" u="none" strike="noStrike" dirty="0">
                          <a:solidFill>
                            <a:srgbClr val="000000"/>
                          </a:solidFill>
                          <a:effectLst/>
                          <a:latin typeface="+mj-lt"/>
                        </a:rPr>
                        <a:t>Disease Control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2%</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Environmental </a:t>
                      </a:r>
                      <a:r>
                        <a:rPr lang="en-US" sz="1400" b="0" i="0" u="none" strike="noStrike" dirty="0">
                          <a:solidFill>
                            <a:srgbClr val="000000"/>
                          </a:solidFill>
                          <a:effectLst/>
                          <a:latin typeface="+mj-lt"/>
                        </a:rPr>
                        <a:t>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5%</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Admin </a:t>
                      </a:r>
                      <a:r>
                        <a:rPr lang="en-US" sz="1400" b="0" i="0" u="none" strike="noStrike" dirty="0">
                          <a:solidFill>
                            <a:srgbClr val="000000"/>
                          </a:solidFill>
                          <a:effectLst/>
                          <a:latin typeface="+mj-lt"/>
                        </a:rPr>
                        <a:t>and Communications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mj-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9%</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Adult </a:t>
                      </a:r>
                      <a:r>
                        <a:rPr lang="en-US" sz="1400" b="0" i="0" u="none" strike="noStrike" dirty="0">
                          <a:solidFill>
                            <a:srgbClr val="000000"/>
                          </a:solidFill>
                          <a:effectLst/>
                          <a:latin typeface="+mj-lt"/>
                        </a:rPr>
                        <a:t>and Geriatric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8%</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Mental </a:t>
                      </a:r>
                      <a:r>
                        <a:rPr lang="en-US" sz="1400" b="0" i="0" u="none" strike="noStrike" dirty="0">
                          <a:solidFill>
                            <a:srgbClr val="000000"/>
                          </a:solidFill>
                          <a:effectLst/>
                          <a:latin typeface="+mj-lt"/>
                        </a:rPr>
                        <a:t>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fontAlgn="b"/>
                      <a:r>
                        <a:rPr lang="en-US" sz="1400" b="0" i="0" u="none" strike="noStrike" dirty="0">
                          <a:solidFill>
                            <a:srgbClr val="000000"/>
                          </a:solidFill>
                          <a:effectLst/>
                          <a:latin typeface="+mj-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fontAlgn="b"/>
                      <a:r>
                        <a:rPr lang="en-US" sz="1400" b="0" i="0" u="none" strike="noStrike" dirty="0" smtClean="0">
                          <a:solidFill>
                            <a:srgbClr val="000000"/>
                          </a:solidFill>
                          <a:effectLst/>
                          <a:latin typeface="+mj-lt"/>
                        </a:rPr>
                        <a:t>12%</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r>
              <a:tr h="370840">
                <a:tc>
                  <a:txBody>
                    <a:bodyPr/>
                    <a:lstStyle/>
                    <a:p>
                      <a:pPr algn="l" fontAlgn="b"/>
                      <a:r>
                        <a:rPr lang="en-US" sz="1400" b="0" i="0" u="none" strike="noStrike" dirty="0" smtClean="0">
                          <a:solidFill>
                            <a:srgbClr val="000000"/>
                          </a:solidFill>
                          <a:effectLst/>
                          <a:latin typeface="+mj-lt"/>
                        </a:rPr>
                        <a:t>  Family </a:t>
                      </a:r>
                      <a:r>
                        <a:rPr lang="en-US" sz="1400" b="0" i="0" u="none" strike="noStrike" dirty="0">
                          <a:solidFill>
                            <a:srgbClr val="000000"/>
                          </a:solidFill>
                          <a:effectLst/>
                          <a:latin typeface="+mj-lt"/>
                        </a:rPr>
                        <a:t>Planning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3%</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Wellness </a:t>
                      </a:r>
                      <a:r>
                        <a:rPr lang="en-US" sz="1400" b="0" i="0" u="none" strike="noStrike" dirty="0">
                          <a:solidFill>
                            <a:srgbClr val="000000"/>
                          </a:solidFill>
                          <a:effectLst/>
                          <a:latin typeface="+mj-lt"/>
                        </a:rPr>
                        <a:t>Promotion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13%</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Emergency </a:t>
                      </a:r>
                      <a:r>
                        <a:rPr lang="en-US" sz="1400" b="0" i="0" u="none" strike="noStrike" dirty="0">
                          <a:solidFill>
                            <a:srgbClr val="000000"/>
                          </a:solidFill>
                          <a:effectLst/>
                          <a:latin typeface="+mj-lt"/>
                        </a:rPr>
                        <a:t>Preparedness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mj-lt"/>
                        </a:rPr>
                        <a:t>1%</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fontAlgn="b"/>
                      <a:r>
                        <a:rPr lang="en-US" sz="1400" b="0" i="0" u="none" strike="noStrike" dirty="0" smtClean="0">
                          <a:solidFill>
                            <a:srgbClr val="000000"/>
                          </a:solidFill>
                          <a:effectLst/>
                          <a:latin typeface="+mj-lt"/>
                        </a:rPr>
                        <a:t>  Other</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mj-lt"/>
                        </a:rPr>
                        <a:t>6%</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35775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Market </a:t>
            </a:r>
            <a:r>
              <a:rPr lang="en-US" dirty="0" smtClean="0"/>
              <a:t>Profile:</a:t>
            </a:r>
            <a:br>
              <a:rPr lang="en-US" dirty="0" smtClean="0"/>
            </a:br>
            <a:r>
              <a:rPr lang="en-US" dirty="0" smtClean="0"/>
              <a:t>Implications for WCHD</a:t>
            </a:r>
            <a:endParaRPr lang="en-US" dirty="0"/>
          </a:p>
        </p:txBody>
      </p:sp>
      <p:sp>
        <p:nvSpPr>
          <p:cNvPr id="4" name="Content Placeholder 2"/>
          <p:cNvSpPr txBox="1">
            <a:spLocks/>
          </p:cNvSpPr>
          <p:nvPr/>
        </p:nvSpPr>
        <p:spPr bwMode="auto">
          <a:xfrm>
            <a:off x="1600200" y="16764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j-lt"/>
                <a:ea typeface="+mn-ea"/>
                <a:cs typeface="+mn-cs"/>
              </a:defRPr>
            </a:lvl1pPr>
            <a:lvl2pPr marL="742950" indent="-285750" algn="l" rtl="0" fontAlgn="base">
              <a:spcBef>
                <a:spcPct val="20000"/>
              </a:spcBef>
              <a:spcAft>
                <a:spcPct val="0"/>
              </a:spcAft>
              <a:buChar char="–"/>
              <a:defRPr sz="2800">
                <a:solidFill>
                  <a:schemeClr val="tx1"/>
                </a:solidFill>
                <a:latin typeface="+mj-lt"/>
              </a:defRPr>
            </a:lvl2pPr>
            <a:lvl3pPr marL="1143000" indent="-228600" algn="l" rtl="0" fontAlgn="base">
              <a:spcBef>
                <a:spcPct val="20000"/>
              </a:spcBef>
              <a:spcAft>
                <a:spcPct val="0"/>
              </a:spcAft>
              <a:buChar char="•"/>
              <a:defRPr sz="2400">
                <a:solidFill>
                  <a:schemeClr val="tx1"/>
                </a:solidFill>
                <a:latin typeface="+mj-lt"/>
              </a:defRPr>
            </a:lvl3pPr>
            <a:lvl4pPr marL="1600200" indent="-228600" algn="l" rtl="0" fontAlgn="base">
              <a:spcBef>
                <a:spcPct val="20000"/>
              </a:spcBef>
              <a:spcAft>
                <a:spcPct val="0"/>
              </a:spcAft>
              <a:buChar char="–"/>
              <a:defRPr sz="2000">
                <a:solidFill>
                  <a:schemeClr val="tx1"/>
                </a:solidFill>
                <a:latin typeface="+mj-lt"/>
              </a:defRPr>
            </a:lvl4pPr>
            <a:lvl5pPr marL="2057400" indent="-228600" algn="l" rtl="0" fontAlgn="base">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smtClean="0">
                <a:solidFill>
                  <a:srgbClr val="000000"/>
                </a:solidFill>
              </a:rPr>
              <a:t>The anticipated rapid growth of the 65+ community will continue to have a significant impact on the health needs of the county</a:t>
            </a:r>
          </a:p>
          <a:p>
            <a:r>
              <a:rPr lang="en-US" sz="2000" kern="0" smtClean="0">
                <a:solidFill>
                  <a:srgbClr val="000000"/>
                </a:solidFill>
              </a:rPr>
              <a:t>Surface level indicators related to health factors and outcomes position Washington County lower than just over half of all other Maryland counties</a:t>
            </a:r>
          </a:p>
          <a:p>
            <a:r>
              <a:rPr lang="en-US" sz="2000" kern="0" smtClean="0">
                <a:solidFill>
                  <a:srgbClr val="000000"/>
                </a:solidFill>
              </a:rPr>
              <a:t>Within Washington County, “pockets” of greater need clearly exist from the perspectives of sub-geographies and select health indicators</a:t>
            </a:r>
          </a:p>
          <a:p>
            <a:r>
              <a:rPr lang="en-US" sz="2000" kern="0" smtClean="0">
                <a:solidFill>
                  <a:srgbClr val="000000"/>
                </a:solidFill>
              </a:rPr>
              <a:t>Specifically, need appears to be greatest in central Washington County/Hagerstown, and for conditions related to mental and behavioral health</a:t>
            </a:r>
            <a:endParaRPr lang="en-US" sz="2000" kern="0" dirty="0" smtClean="0">
              <a:solidFill>
                <a:srgbClr val="000000"/>
              </a:solidFill>
            </a:endParaRPr>
          </a:p>
        </p:txBody>
      </p:sp>
    </p:spTree>
    <p:extLst>
      <p:ext uri="{BB962C8B-B14F-4D97-AF65-F5344CB8AC3E}">
        <p14:creationId xmlns:p14="http://schemas.microsoft.com/office/powerpoint/2010/main" val="26869360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0930" name="Rectangle 2"/>
          <p:cNvSpPr>
            <a:spLocks noChangeArrowheads="1"/>
          </p:cNvSpPr>
          <p:nvPr/>
        </p:nvSpPr>
        <p:spPr bwMode="auto">
          <a:xfrm>
            <a:off x="0" y="23622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u="sng">
              <a:solidFill>
                <a:srgbClr val="000000"/>
              </a:solidFill>
              <a:latin typeface="Book Antiqua" pitchFamily="18" charset="0"/>
            </a:endParaRPr>
          </a:p>
        </p:txBody>
      </p:sp>
      <p:sp>
        <p:nvSpPr>
          <p:cNvPr id="1660931" name="Rectangle 3"/>
          <p:cNvSpPr>
            <a:spLocks noChangeArrowheads="1"/>
          </p:cNvSpPr>
          <p:nvPr/>
        </p:nvSpPr>
        <p:spPr bwMode="auto">
          <a:xfrm>
            <a:off x="4763" y="24384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600" b="1" i="1" dirty="0">
                <a:solidFill>
                  <a:srgbClr val="4D6DAC"/>
                </a:solidFill>
                <a:latin typeface="Book Antiqua" pitchFamily="18" charset="0"/>
              </a:rPr>
              <a:t> Situation Assessment Findings:</a:t>
            </a:r>
          </a:p>
          <a:p>
            <a:pPr algn="ctr" fontAlgn="base">
              <a:spcBef>
                <a:spcPct val="0"/>
              </a:spcBef>
              <a:spcAft>
                <a:spcPct val="0"/>
              </a:spcAft>
            </a:pPr>
            <a:r>
              <a:rPr lang="en-US" sz="2600" b="1" i="1" dirty="0">
                <a:solidFill>
                  <a:srgbClr val="4D6DAC"/>
                </a:solidFill>
                <a:latin typeface="Book Antiqua" pitchFamily="18" charset="0"/>
              </a:rPr>
              <a:t>Internal/WCHD Activities</a:t>
            </a:r>
          </a:p>
        </p:txBody>
      </p:sp>
    </p:spTree>
    <p:extLst>
      <p:ext uri="{BB962C8B-B14F-4D97-AF65-F5344CB8AC3E}">
        <p14:creationId xmlns:p14="http://schemas.microsoft.com/office/powerpoint/2010/main" val="4115032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CHD </a:t>
            </a:r>
            <a:r>
              <a:rPr lang="en-US" dirty="0"/>
              <a:t>Employee </a:t>
            </a:r>
            <a:r>
              <a:rPr lang="en-US" dirty="0" smtClean="0"/>
              <a:t>Survey:</a:t>
            </a:r>
            <a:br>
              <a:rPr lang="en-US" dirty="0" smtClean="0"/>
            </a:br>
            <a:r>
              <a:rPr lang="en-US" dirty="0" smtClean="0"/>
              <a:t>Respondents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2442398"/>
              </p:ext>
            </p:extLst>
          </p:nvPr>
        </p:nvGraphicFramePr>
        <p:xfrm>
          <a:off x="1534391" y="2329190"/>
          <a:ext cx="7467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01091" y="1654736"/>
            <a:ext cx="6934200" cy="338554"/>
          </a:xfrm>
          <a:prstGeom prst="rect">
            <a:avLst/>
          </a:prstGeom>
          <a:noFill/>
        </p:spPr>
        <p:txBody>
          <a:bodyPr wrap="square" rtlCol="0">
            <a:spAutoFit/>
          </a:bodyPr>
          <a:lstStyle/>
          <a:p>
            <a:pPr algn="ctr"/>
            <a:r>
              <a:rPr lang="en-US" sz="1600" b="1" dirty="0">
                <a:solidFill>
                  <a:srgbClr val="000000"/>
                </a:solidFill>
                <a:latin typeface="Book Antiqua"/>
              </a:rPr>
              <a:t>Respondents by Division (77 Total Respondents*)</a:t>
            </a:r>
          </a:p>
        </p:txBody>
      </p:sp>
      <p:sp>
        <p:nvSpPr>
          <p:cNvPr id="6" name="TextBox 5"/>
          <p:cNvSpPr txBox="1"/>
          <p:nvPr/>
        </p:nvSpPr>
        <p:spPr>
          <a:xfrm>
            <a:off x="1447800" y="6400800"/>
            <a:ext cx="6629400" cy="415498"/>
          </a:xfrm>
          <a:prstGeom prst="rect">
            <a:avLst/>
          </a:prstGeom>
          <a:noFill/>
        </p:spPr>
        <p:txBody>
          <a:bodyPr wrap="square" rtlCol="0">
            <a:spAutoFit/>
          </a:bodyPr>
          <a:lstStyle/>
          <a:p>
            <a:r>
              <a:rPr lang="en-US" sz="1050" dirty="0">
                <a:solidFill>
                  <a:srgbClr val="000000"/>
                </a:solidFill>
                <a:latin typeface="Book Antiqua"/>
              </a:rPr>
              <a:t>*Please note that responses by question may vary. 102 people started the survey and 77 completed the survey by clicking submit at the conclusion. </a:t>
            </a:r>
          </a:p>
        </p:txBody>
      </p:sp>
    </p:spTree>
    <p:extLst>
      <p:ext uri="{BB962C8B-B14F-4D97-AF65-F5344CB8AC3E}">
        <p14:creationId xmlns:p14="http://schemas.microsoft.com/office/powerpoint/2010/main" val="3059916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a:t>
            </a:r>
            <a:r>
              <a:rPr lang="en-US" dirty="0" smtClean="0"/>
              <a:t>CHD Employee Survey:</a:t>
            </a:r>
            <a:br>
              <a:rPr lang="en-US" dirty="0" smtClean="0"/>
            </a:br>
            <a:r>
              <a:rPr lang="en-US" dirty="0" smtClean="0"/>
              <a:t>Mission Statement</a:t>
            </a:r>
            <a:endParaRPr lang="en-US" dirty="0"/>
          </a:p>
        </p:txBody>
      </p:sp>
      <p:graphicFrame>
        <p:nvGraphicFramePr>
          <p:cNvPr id="4" name="Chart 3"/>
          <p:cNvGraphicFramePr/>
          <p:nvPr>
            <p:extLst>
              <p:ext uri="{D42A27DB-BD31-4B8C-83A1-F6EECF244321}">
                <p14:modId xmlns:p14="http://schemas.microsoft.com/office/powerpoint/2010/main" val="4095116287"/>
              </p:ext>
            </p:extLst>
          </p:nvPr>
        </p:nvGraphicFramePr>
        <p:xfrm>
          <a:off x="990600" y="2590800"/>
          <a:ext cx="4495800" cy="3149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828800" y="1600200"/>
            <a:ext cx="6934200" cy="954107"/>
          </a:xfrm>
          <a:prstGeom prst="rect">
            <a:avLst/>
          </a:prstGeom>
          <a:noFill/>
        </p:spPr>
        <p:txBody>
          <a:bodyPr wrap="square" rtlCol="0">
            <a:spAutoFit/>
          </a:bodyPr>
          <a:lstStyle/>
          <a:p>
            <a:pPr algn="ctr"/>
            <a:r>
              <a:rPr lang="en-US" sz="1400" b="1" dirty="0">
                <a:solidFill>
                  <a:srgbClr val="000000"/>
                </a:solidFill>
                <a:latin typeface="Book Antiqua"/>
              </a:rPr>
              <a:t>Do you believe WCHD's mission statement is relevant/appropriate?</a:t>
            </a:r>
          </a:p>
          <a:p>
            <a:pPr algn="ctr"/>
            <a:endParaRPr lang="en-US" sz="1400" b="1" dirty="0">
              <a:solidFill>
                <a:srgbClr val="000000"/>
              </a:solidFill>
              <a:latin typeface="Book Antiqua"/>
            </a:endParaRPr>
          </a:p>
          <a:p>
            <a:pPr algn="ctr"/>
            <a:r>
              <a:rPr lang="en-US" sz="1400" b="1" dirty="0">
                <a:solidFill>
                  <a:srgbClr val="000000"/>
                </a:solidFill>
                <a:latin typeface="Book Antiqua"/>
              </a:rPr>
              <a:t>“Promote healthy behaviors, prevent disease and injury, and safeguard the environment.”</a:t>
            </a:r>
          </a:p>
        </p:txBody>
      </p:sp>
      <p:sp>
        <p:nvSpPr>
          <p:cNvPr id="5" name="TextBox 4"/>
          <p:cNvSpPr txBox="1"/>
          <p:nvPr/>
        </p:nvSpPr>
        <p:spPr>
          <a:xfrm>
            <a:off x="5181600" y="2743200"/>
            <a:ext cx="3962400" cy="3539430"/>
          </a:xfrm>
          <a:prstGeom prst="rect">
            <a:avLst/>
          </a:prstGeom>
          <a:noFill/>
        </p:spPr>
        <p:txBody>
          <a:bodyPr wrap="square" rtlCol="0">
            <a:spAutoFit/>
          </a:bodyPr>
          <a:lstStyle/>
          <a:p>
            <a:pPr algn="ctr"/>
            <a:r>
              <a:rPr lang="en-US" sz="1400" u="sng" dirty="0">
                <a:solidFill>
                  <a:srgbClr val="000000"/>
                </a:solidFill>
                <a:latin typeface="Book Antiqua"/>
              </a:rPr>
              <a:t>Examples of what is missing/should be changed includes:</a:t>
            </a:r>
          </a:p>
          <a:p>
            <a:pPr algn="ctr"/>
            <a:endParaRPr lang="en-US" sz="1400" u="sng" dirty="0">
              <a:solidFill>
                <a:srgbClr val="000000"/>
              </a:solidFill>
              <a:latin typeface="Book Antiqua"/>
            </a:endParaRPr>
          </a:p>
          <a:p>
            <a:pPr marL="285750" indent="-285750">
              <a:buFont typeface="Arial" panose="020B0604020202020204" pitchFamily="34" charset="0"/>
              <a:buChar char="•"/>
            </a:pPr>
            <a:r>
              <a:rPr lang="en-US" sz="1400" dirty="0">
                <a:solidFill>
                  <a:srgbClr val="000000"/>
                </a:solidFill>
                <a:latin typeface="Book Antiqua"/>
              </a:rPr>
              <a:t>Wording seems focused on individual rather than community health/policy and environmental changes</a:t>
            </a:r>
          </a:p>
          <a:p>
            <a:pPr marL="285750" indent="-285750">
              <a:buFont typeface="Arial" panose="020B0604020202020204" pitchFamily="34" charset="0"/>
              <a:buChar char="•"/>
            </a:pPr>
            <a:r>
              <a:rPr lang="en-US" sz="1400" dirty="0">
                <a:solidFill>
                  <a:srgbClr val="000000"/>
                </a:solidFill>
                <a:latin typeface="Book Antiqua"/>
              </a:rPr>
              <a:t>Treatment services, and programs , particularly for the BH division and dental services, are missing</a:t>
            </a:r>
          </a:p>
          <a:p>
            <a:pPr marL="285750" indent="-285750">
              <a:buFont typeface="Arial" panose="020B0604020202020204" pitchFamily="34" charset="0"/>
              <a:buChar char="•"/>
            </a:pPr>
            <a:r>
              <a:rPr lang="en-US" sz="1400" dirty="0">
                <a:solidFill>
                  <a:srgbClr val="000000"/>
                </a:solidFill>
                <a:latin typeface="Book Antiqua"/>
              </a:rPr>
              <a:t>More focus needed on community health, behavioral health, disease prevention, and safety</a:t>
            </a:r>
          </a:p>
          <a:p>
            <a:pPr marL="285750" indent="-285750" algn="ctr">
              <a:buFont typeface="Arial" panose="020B0604020202020204" pitchFamily="34" charset="0"/>
              <a:buChar char="•"/>
            </a:pPr>
            <a:endParaRPr lang="en-US" sz="1400" u="sng" dirty="0">
              <a:solidFill>
                <a:srgbClr val="000000"/>
              </a:solidFill>
              <a:latin typeface="Book Antiqua"/>
            </a:endParaRPr>
          </a:p>
          <a:p>
            <a:pPr marL="285750" indent="-285750" algn="ctr">
              <a:buFont typeface="Arial" panose="020B0604020202020204" pitchFamily="34" charset="0"/>
              <a:buChar char="•"/>
            </a:pPr>
            <a:endParaRPr lang="en-US" sz="1400" dirty="0">
              <a:solidFill>
                <a:srgbClr val="000000"/>
              </a:solidFill>
              <a:latin typeface="Book Antiqua"/>
            </a:endParaRPr>
          </a:p>
          <a:p>
            <a:pPr marL="285750" indent="-285750" algn="ctr">
              <a:buFont typeface="Arial" panose="020B0604020202020204" pitchFamily="34" charset="0"/>
              <a:buChar char="•"/>
            </a:pPr>
            <a:endParaRPr lang="en-US" sz="1400" u="sng" dirty="0">
              <a:solidFill>
                <a:srgbClr val="000000"/>
              </a:solidFill>
              <a:latin typeface="Book Antiqua"/>
            </a:endParaRPr>
          </a:p>
          <a:p>
            <a:pPr algn="ctr"/>
            <a:endParaRPr lang="en-US" sz="1400" b="1" u="sng" dirty="0">
              <a:solidFill>
                <a:srgbClr val="000000"/>
              </a:solidFill>
              <a:latin typeface="Book Antiqua"/>
            </a:endParaRPr>
          </a:p>
        </p:txBody>
      </p:sp>
    </p:spTree>
    <p:extLst>
      <p:ext uri="{BB962C8B-B14F-4D97-AF65-F5344CB8AC3E}">
        <p14:creationId xmlns:p14="http://schemas.microsoft.com/office/powerpoint/2010/main" val="21228266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43252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0930" name="Rectangle 2"/>
          <p:cNvSpPr>
            <a:spLocks noChangeArrowheads="1"/>
          </p:cNvSpPr>
          <p:nvPr/>
        </p:nvSpPr>
        <p:spPr bwMode="auto">
          <a:xfrm>
            <a:off x="0" y="23622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u="sng">
              <a:solidFill>
                <a:srgbClr val="000000"/>
              </a:solidFill>
              <a:latin typeface="Book Antiqua" pitchFamily="18" charset="0"/>
            </a:endParaRPr>
          </a:p>
        </p:txBody>
      </p:sp>
      <p:sp>
        <p:nvSpPr>
          <p:cNvPr id="1660931" name="Rectangle 3"/>
          <p:cNvSpPr>
            <a:spLocks noChangeArrowheads="1"/>
          </p:cNvSpPr>
          <p:nvPr/>
        </p:nvSpPr>
        <p:spPr bwMode="auto">
          <a:xfrm>
            <a:off x="4763" y="24384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600" b="1" i="1" dirty="0">
                <a:solidFill>
                  <a:srgbClr val="4D6DAC"/>
                </a:solidFill>
                <a:latin typeface="Book Antiqua" pitchFamily="18" charset="0"/>
              </a:rPr>
              <a:t> Situation Assessment Findings:</a:t>
            </a:r>
          </a:p>
          <a:p>
            <a:pPr algn="ctr" fontAlgn="base">
              <a:spcBef>
                <a:spcPct val="0"/>
              </a:spcBef>
              <a:spcAft>
                <a:spcPct val="0"/>
              </a:spcAft>
            </a:pPr>
            <a:r>
              <a:rPr lang="en-US" sz="2600" b="1" i="1" dirty="0">
                <a:solidFill>
                  <a:srgbClr val="4D6DAC"/>
                </a:solidFill>
                <a:latin typeface="Book Antiqua" pitchFamily="18" charset="0"/>
              </a:rPr>
              <a:t>Internal/WCHD Activities</a:t>
            </a:r>
          </a:p>
        </p:txBody>
      </p:sp>
    </p:spTree>
    <p:extLst>
      <p:ext uri="{BB962C8B-B14F-4D97-AF65-F5344CB8AC3E}">
        <p14:creationId xmlns:p14="http://schemas.microsoft.com/office/powerpoint/2010/main" val="39704422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CHD </a:t>
            </a:r>
            <a:r>
              <a:rPr lang="en-US" dirty="0"/>
              <a:t>Employee </a:t>
            </a:r>
            <a:r>
              <a:rPr lang="en-US" dirty="0" smtClean="0"/>
              <a:t>Survey:</a:t>
            </a:r>
            <a:br>
              <a:rPr lang="en-US" dirty="0" smtClean="0"/>
            </a:br>
            <a:r>
              <a:rPr lang="en-US" dirty="0" smtClean="0"/>
              <a:t>Respondents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6399856"/>
              </p:ext>
            </p:extLst>
          </p:nvPr>
        </p:nvGraphicFramePr>
        <p:xfrm>
          <a:off x="1534391" y="2329190"/>
          <a:ext cx="7467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01091" y="1654736"/>
            <a:ext cx="6934200" cy="338554"/>
          </a:xfrm>
          <a:prstGeom prst="rect">
            <a:avLst/>
          </a:prstGeom>
          <a:noFill/>
        </p:spPr>
        <p:txBody>
          <a:bodyPr wrap="square" rtlCol="0">
            <a:spAutoFit/>
          </a:bodyPr>
          <a:lstStyle/>
          <a:p>
            <a:pPr algn="ctr"/>
            <a:r>
              <a:rPr lang="en-US" sz="1600" b="1" dirty="0">
                <a:solidFill>
                  <a:srgbClr val="000000"/>
                </a:solidFill>
                <a:latin typeface="Book Antiqua"/>
              </a:rPr>
              <a:t>Respondents by Division (77 Total Respondents*)</a:t>
            </a:r>
          </a:p>
        </p:txBody>
      </p:sp>
      <p:sp>
        <p:nvSpPr>
          <p:cNvPr id="6" name="TextBox 5"/>
          <p:cNvSpPr txBox="1"/>
          <p:nvPr/>
        </p:nvSpPr>
        <p:spPr>
          <a:xfrm>
            <a:off x="1447800" y="6400800"/>
            <a:ext cx="6629400" cy="415498"/>
          </a:xfrm>
          <a:prstGeom prst="rect">
            <a:avLst/>
          </a:prstGeom>
          <a:noFill/>
        </p:spPr>
        <p:txBody>
          <a:bodyPr wrap="square" rtlCol="0">
            <a:spAutoFit/>
          </a:bodyPr>
          <a:lstStyle/>
          <a:p>
            <a:r>
              <a:rPr lang="en-US" sz="1050" dirty="0">
                <a:solidFill>
                  <a:srgbClr val="000000"/>
                </a:solidFill>
                <a:latin typeface="Book Antiqua"/>
              </a:rPr>
              <a:t>*Please note that responses by question may vary. 102 people started the survey and 77 completed the survey by clicking submit at the conclusion. </a:t>
            </a:r>
          </a:p>
        </p:txBody>
      </p:sp>
    </p:spTree>
    <p:extLst>
      <p:ext uri="{BB962C8B-B14F-4D97-AF65-F5344CB8AC3E}">
        <p14:creationId xmlns:p14="http://schemas.microsoft.com/office/powerpoint/2010/main" val="12790189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a:t>
            </a:r>
            <a:r>
              <a:rPr lang="en-US" dirty="0" smtClean="0"/>
              <a:t>CHD Employee Survey:</a:t>
            </a:r>
            <a:br>
              <a:rPr lang="en-US" dirty="0" smtClean="0"/>
            </a:br>
            <a:r>
              <a:rPr lang="en-US" dirty="0" smtClean="0"/>
              <a:t>Mission Statement</a:t>
            </a:r>
            <a:endParaRPr lang="en-US" dirty="0"/>
          </a:p>
        </p:txBody>
      </p:sp>
      <p:graphicFrame>
        <p:nvGraphicFramePr>
          <p:cNvPr id="4" name="Chart 3"/>
          <p:cNvGraphicFramePr/>
          <p:nvPr>
            <p:extLst>
              <p:ext uri="{D42A27DB-BD31-4B8C-83A1-F6EECF244321}">
                <p14:modId xmlns:p14="http://schemas.microsoft.com/office/powerpoint/2010/main" val="3328266876"/>
              </p:ext>
            </p:extLst>
          </p:nvPr>
        </p:nvGraphicFramePr>
        <p:xfrm>
          <a:off x="990600" y="2590800"/>
          <a:ext cx="4495800" cy="3149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828800" y="1600200"/>
            <a:ext cx="6934200" cy="954107"/>
          </a:xfrm>
          <a:prstGeom prst="rect">
            <a:avLst/>
          </a:prstGeom>
          <a:noFill/>
        </p:spPr>
        <p:txBody>
          <a:bodyPr wrap="square" rtlCol="0">
            <a:spAutoFit/>
          </a:bodyPr>
          <a:lstStyle/>
          <a:p>
            <a:pPr algn="ctr"/>
            <a:r>
              <a:rPr lang="en-US" sz="1400" b="1" dirty="0">
                <a:solidFill>
                  <a:srgbClr val="000000"/>
                </a:solidFill>
                <a:latin typeface="Book Antiqua"/>
              </a:rPr>
              <a:t>Do you believe WCHD's mission statement is relevant/appropriate?</a:t>
            </a:r>
          </a:p>
          <a:p>
            <a:pPr algn="ctr"/>
            <a:endParaRPr lang="en-US" sz="1400" b="1" dirty="0">
              <a:solidFill>
                <a:srgbClr val="000000"/>
              </a:solidFill>
              <a:latin typeface="Book Antiqua"/>
            </a:endParaRPr>
          </a:p>
          <a:p>
            <a:pPr algn="ctr"/>
            <a:r>
              <a:rPr lang="en-US" sz="1400" b="1" dirty="0">
                <a:solidFill>
                  <a:srgbClr val="000000"/>
                </a:solidFill>
                <a:latin typeface="Book Antiqua"/>
              </a:rPr>
              <a:t>“Promote healthy behaviors, prevent disease and injury, and safeguard the environment.”</a:t>
            </a:r>
          </a:p>
        </p:txBody>
      </p:sp>
      <p:sp>
        <p:nvSpPr>
          <p:cNvPr id="5" name="TextBox 4"/>
          <p:cNvSpPr txBox="1"/>
          <p:nvPr/>
        </p:nvSpPr>
        <p:spPr>
          <a:xfrm>
            <a:off x="5181600" y="2743200"/>
            <a:ext cx="3962400" cy="3539430"/>
          </a:xfrm>
          <a:prstGeom prst="rect">
            <a:avLst/>
          </a:prstGeom>
          <a:noFill/>
        </p:spPr>
        <p:txBody>
          <a:bodyPr wrap="square" rtlCol="0">
            <a:spAutoFit/>
          </a:bodyPr>
          <a:lstStyle/>
          <a:p>
            <a:pPr algn="ctr"/>
            <a:r>
              <a:rPr lang="en-US" sz="1400" u="sng" dirty="0">
                <a:solidFill>
                  <a:srgbClr val="000000"/>
                </a:solidFill>
                <a:latin typeface="Book Antiqua"/>
              </a:rPr>
              <a:t>Examples of what is missing/should be changed includes:</a:t>
            </a:r>
          </a:p>
          <a:p>
            <a:pPr algn="ctr"/>
            <a:endParaRPr lang="en-US" sz="1400" u="sng" dirty="0">
              <a:solidFill>
                <a:srgbClr val="000000"/>
              </a:solidFill>
              <a:latin typeface="Book Antiqua"/>
            </a:endParaRPr>
          </a:p>
          <a:p>
            <a:pPr marL="285750" indent="-285750">
              <a:buFont typeface="Arial" panose="020B0604020202020204" pitchFamily="34" charset="0"/>
              <a:buChar char="•"/>
            </a:pPr>
            <a:r>
              <a:rPr lang="en-US" sz="1400" dirty="0">
                <a:solidFill>
                  <a:srgbClr val="000000"/>
                </a:solidFill>
                <a:latin typeface="Book Antiqua"/>
              </a:rPr>
              <a:t>Wording seems focused on individual rather than community health/policy and environmental changes</a:t>
            </a:r>
          </a:p>
          <a:p>
            <a:pPr marL="285750" indent="-285750">
              <a:buFont typeface="Arial" panose="020B0604020202020204" pitchFamily="34" charset="0"/>
              <a:buChar char="•"/>
            </a:pPr>
            <a:r>
              <a:rPr lang="en-US" sz="1400" dirty="0">
                <a:solidFill>
                  <a:srgbClr val="000000"/>
                </a:solidFill>
                <a:latin typeface="Book Antiqua"/>
              </a:rPr>
              <a:t>Treatment services, and programs , particularly for the BH division and dental services, are missing</a:t>
            </a:r>
          </a:p>
          <a:p>
            <a:pPr marL="285750" indent="-285750">
              <a:buFont typeface="Arial" panose="020B0604020202020204" pitchFamily="34" charset="0"/>
              <a:buChar char="•"/>
            </a:pPr>
            <a:r>
              <a:rPr lang="en-US" sz="1400" dirty="0">
                <a:solidFill>
                  <a:srgbClr val="000000"/>
                </a:solidFill>
                <a:latin typeface="Book Antiqua"/>
              </a:rPr>
              <a:t>More focus needed on community health, behavioral health, disease prevention, and safety</a:t>
            </a:r>
          </a:p>
          <a:p>
            <a:pPr marL="285750" indent="-285750" algn="ctr">
              <a:buFont typeface="Arial" panose="020B0604020202020204" pitchFamily="34" charset="0"/>
              <a:buChar char="•"/>
            </a:pPr>
            <a:endParaRPr lang="en-US" sz="1400" u="sng" dirty="0">
              <a:solidFill>
                <a:srgbClr val="000000"/>
              </a:solidFill>
              <a:latin typeface="Book Antiqua"/>
            </a:endParaRPr>
          </a:p>
          <a:p>
            <a:pPr marL="285750" indent="-285750" algn="ctr">
              <a:buFont typeface="Arial" panose="020B0604020202020204" pitchFamily="34" charset="0"/>
              <a:buChar char="•"/>
            </a:pPr>
            <a:endParaRPr lang="en-US" sz="1400" dirty="0">
              <a:solidFill>
                <a:srgbClr val="000000"/>
              </a:solidFill>
              <a:latin typeface="Book Antiqua"/>
            </a:endParaRPr>
          </a:p>
          <a:p>
            <a:pPr marL="285750" indent="-285750" algn="ctr">
              <a:buFont typeface="Arial" panose="020B0604020202020204" pitchFamily="34" charset="0"/>
              <a:buChar char="•"/>
            </a:pPr>
            <a:endParaRPr lang="en-US" sz="1400" u="sng" dirty="0">
              <a:solidFill>
                <a:srgbClr val="000000"/>
              </a:solidFill>
              <a:latin typeface="Book Antiqua"/>
            </a:endParaRPr>
          </a:p>
          <a:p>
            <a:pPr algn="ctr"/>
            <a:endParaRPr lang="en-US" sz="1400" b="1" u="sng" dirty="0">
              <a:solidFill>
                <a:srgbClr val="000000"/>
              </a:solidFill>
              <a:latin typeface="Book Antiqua"/>
            </a:endParaRPr>
          </a:p>
        </p:txBody>
      </p:sp>
    </p:spTree>
    <p:extLst>
      <p:ext uri="{BB962C8B-B14F-4D97-AF65-F5344CB8AC3E}">
        <p14:creationId xmlns:p14="http://schemas.microsoft.com/office/powerpoint/2010/main" val="2453896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smtClean="0"/>
              <a:t>Behavioral Health: 	    </a:t>
            </a:r>
          </a:p>
          <a:p>
            <a:r>
              <a:rPr lang="en-US" dirty="0"/>
              <a:t> </a:t>
            </a:r>
            <a:r>
              <a:rPr lang="en-US" dirty="0" smtClean="0"/>
              <a:t>                      Comprehensive assessment and referral</a:t>
            </a:r>
          </a:p>
          <a:p>
            <a:r>
              <a:rPr lang="en-US" dirty="0" smtClean="0"/>
              <a:t>-	    Pharmacotherapy / Medically assisted therapy</a:t>
            </a:r>
          </a:p>
          <a:p>
            <a:r>
              <a:rPr lang="en-US" dirty="0"/>
              <a:t> </a:t>
            </a:r>
            <a:r>
              <a:rPr lang="en-US" dirty="0" smtClean="0"/>
              <a:t>                      Outreach services to high risk populations</a:t>
            </a:r>
          </a:p>
          <a:p>
            <a:r>
              <a:rPr lang="en-US" dirty="0" smtClean="0"/>
              <a:t>-	   Pregnant or postpartum women</a:t>
            </a:r>
          </a:p>
          <a:p>
            <a:r>
              <a:rPr lang="en-US" dirty="0" smtClean="0"/>
              <a:t>-	   Women giving birth to a drug exposed newborn</a:t>
            </a:r>
          </a:p>
          <a:p>
            <a:r>
              <a:rPr lang="en-US" dirty="0" smtClean="0"/>
              <a:t>-	   Women with children</a:t>
            </a:r>
          </a:p>
          <a:p>
            <a:r>
              <a:rPr lang="en-US" dirty="0" smtClean="0"/>
              <a:t>-	   Motor Vehicle Administration (MVA) programs</a:t>
            </a:r>
          </a:p>
          <a:p>
            <a:r>
              <a:rPr lang="en-US" dirty="0" smtClean="0"/>
              <a:t>-	   3-Hour Alcohol and Drug Education Program</a:t>
            </a:r>
          </a:p>
          <a:p>
            <a:r>
              <a:rPr lang="en-US" dirty="0" smtClean="0"/>
              <a:t>-	   Point System Conference Program</a:t>
            </a:r>
          </a:p>
          <a:p>
            <a:r>
              <a:rPr lang="en-US" dirty="0" smtClean="0"/>
              <a:t>-	   Driver Improvement Program</a:t>
            </a:r>
          </a:p>
          <a:p>
            <a:r>
              <a:rPr lang="en-US" dirty="0" smtClean="0"/>
              <a:t>-	  Community family education group</a:t>
            </a:r>
          </a:p>
          <a:p>
            <a:r>
              <a:rPr lang="en-US" dirty="0" smtClean="0"/>
              <a:t>-	-Drug testing	  </a:t>
            </a:r>
          </a:p>
          <a:p>
            <a:r>
              <a:rPr lang="en-US" dirty="0" smtClean="0"/>
              <a:t>Employee Assistance Programs</a:t>
            </a:r>
          </a:p>
          <a:p>
            <a:r>
              <a:rPr lang="en-US" dirty="0" smtClean="0"/>
              <a:t>-	  Substance Abuse Professional Evaluation and Follow-up</a:t>
            </a:r>
          </a:p>
          <a:p>
            <a:r>
              <a:rPr lang="en-US" dirty="0" smtClean="0"/>
              <a:t>-	  24-Hour Crisis Intervention</a:t>
            </a:r>
          </a:p>
          <a:p>
            <a:r>
              <a:rPr lang="en-US" dirty="0" smtClean="0"/>
              <a:t>-	  HIV testing and counseling</a:t>
            </a:r>
          </a:p>
          <a:p>
            <a:r>
              <a:rPr lang="en-US" dirty="0" smtClean="0"/>
              <a:t>-	  Criminal justice treatment services</a:t>
            </a:r>
          </a:p>
          <a:p>
            <a:r>
              <a:rPr lang="en-US" dirty="0" smtClean="0"/>
              <a:t>-	  Long-term residential treatment for women with children (CAMEO)</a:t>
            </a:r>
          </a:p>
          <a:p>
            <a:r>
              <a:rPr lang="en-US" dirty="0" smtClean="0"/>
              <a:t>-	  Long-term residential treatment for adolescents (CSAP)</a:t>
            </a:r>
          </a:p>
          <a:p>
            <a:r>
              <a:rPr lang="en-US" dirty="0" smtClean="0"/>
              <a:t>-	  12-Hour Alcohol Education Program</a:t>
            </a:r>
          </a:p>
          <a:p>
            <a:r>
              <a:rPr lang="en-US" dirty="0" smtClean="0"/>
              <a:t>-	  Anger Management</a:t>
            </a:r>
          </a:p>
          <a:p>
            <a:endParaRPr lang="en-US" dirty="0"/>
          </a:p>
        </p:txBody>
      </p:sp>
    </p:spTree>
    <p:extLst>
      <p:ext uri="{BB962C8B-B14F-4D97-AF65-F5344CB8AC3E}">
        <p14:creationId xmlns:p14="http://schemas.microsoft.com/office/powerpoint/2010/main" val="1354303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a:t>
            </a:r>
            <a:r>
              <a:rPr lang="en-US" dirty="0" smtClean="0"/>
              <a:t>CHD Employee Survey:</a:t>
            </a:r>
            <a:br>
              <a:rPr lang="en-US" dirty="0" smtClean="0"/>
            </a:br>
            <a:r>
              <a:rPr lang="en-US" dirty="0" smtClean="0"/>
              <a:t>Logo</a:t>
            </a:r>
            <a:endParaRPr lang="en-US" dirty="0"/>
          </a:p>
        </p:txBody>
      </p:sp>
      <p:graphicFrame>
        <p:nvGraphicFramePr>
          <p:cNvPr id="4" name="Chart 3"/>
          <p:cNvGraphicFramePr/>
          <p:nvPr>
            <p:extLst>
              <p:ext uri="{D42A27DB-BD31-4B8C-83A1-F6EECF244321}">
                <p14:modId xmlns:p14="http://schemas.microsoft.com/office/powerpoint/2010/main" val="2877271536"/>
              </p:ext>
            </p:extLst>
          </p:nvPr>
        </p:nvGraphicFramePr>
        <p:xfrm>
          <a:off x="914400" y="1938813"/>
          <a:ext cx="7391400" cy="3149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43000" y="1600200"/>
            <a:ext cx="6934200" cy="307777"/>
          </a:xfrm>
          <a:prstGeom prst="rect">
            <a:avLst/>
          </a:prstGeom>
          <a:noFill/>
        </p:spPr>
        <p:txBody>
          <a:bodyPr wrap="square" rtlCol="0">
            <a:spAutoFit/>
          </a:bodyPr>
          <a:lstStyle/>
          <a:p>
            <a:pPr algn="ctr"/>
            <a:r>
              <a:rPr lang="en-US" sz="1400" b="1" dirty="0">
                <a:solidFill>
                  <a:srgbClr val="000000"/>
                </a:solidFill>
                <a:latin typeface="Book Antiqua"/>
              </a:rPr>
              <a:t>Which statement best describes your opinion of the WCHD logo?</a:t>
            </a:r>
          </a:p>
        </p:txBody>
      </p:sp>
      <p:sp>
        <p:nvSpPr>
          <p:cNvPr id="5" name="TextBox 4"/>
          <p:cNvSpPr txBox="1"/>
          <p:nvPr/>
        </p:nvSpPr>
        <p:spPr>
          <a:xfrm>
            <a:off x="762000" y="5019258"/>
            <a:ext cx="8153400" cy="1815882"/>
          </a:xfrm>
          <a:prstGeom prst="rect">
            <a:avLst/>
          </a:prstGeom>
          <a:noFill/>
        </p:spPr>
        <p:txBody>
          <a:bodyPr wrap="square" rtlCol="0">
            <a:spAutoFit/>
          </a:bodyPr>
          <a:lstStyle/>
          <a:p>
            <a:r>
              <a:rPr lang="en-US" sz="1400" u="sng" dirty="0">
                <a:solidFill>
                  <a:srgbClr val="000000"/>
                </a:solidFill>
                <a:latin typeface="Book Antiqua"/>
              </a:rPr>
              <a:t>Specific Comments:</a:t>
            </a:r>
          </a:p>
          <a:p>
            <a:pPr marL="285750" indent="-285750">
              <a:buFont typeface="Arial" panose="020B0604020202020204" pitchFamily="34" charset="0"/>
              <a:buChar char="•"/>
            </a:pPr>
            <a:r>
              <a:rPr lang="en-US" sz="1400" dirty="0">
                <a:solidFill>
                  <a:srgbClr val="000000"/>
                </a:solidFill>
                <a:latin typeface="Book Antiqua"/>
              </a:rPr>
              <a:t>“Somehow incorporate our county into the logo…current logo shows nothing about Washington County”</a:t>
            </a:r>
          </a:p>
          <a:p>
            <a:pPr marL="285750" indent="-285750">
              <a:buFont typeface="Arial" panose="020B0604020202020204" pitchFamily="34" charset="0"/>
              <a:buChar char="•"/>
            </a:pPr>
            <a:r>
              <a:rPr lang="en-US" sz="1400" dirty="0">
                <a:solidFill>
                  <a:srgbClr val="000000"/>
                </a:solidFill>
                <a:latin typeface="Book Antiqua"/>
              </a:rPr>
              <a:t>“Not sure how much the community connects to our logo, but it has been out there for a while.  A new one would be okay, but may take a while for the community to connect it to WCHD.”</a:t>
            </a:r>
          </a:p>
          <a:p>
            <a:pPr marL="285750" indent="-285750">
              <a:buFont typeface="Arial" panose="020B0604020202020204" pitchFamily="34" charset="0"/>
              <a:buChar char="•"/>
            </a:pPr>
            <a:r>
              <a:rPr lang="en-US" sz="1400" dirty="0">
                <a:solidFill>
                  <a:srgbClr val="000000"/>
                </a:solidFill>
                <a:latin typeface="Book Antiqua"/>
              </a:rPr>
              <a:t>“Due to the expense already existed in the current logo it should continue.  That being said, not opposed to modifying it either.”</a:t>
            </a:r>
          </a:p>
          <a:p>
            <a:pPr marL="285750" indent="-285750">
              <a:buFont typeface="Arial" panose="020B0604020202020204" pitchFamily="34" charset="0"/>
              <a:buChar char="•"/>
            </a:pPr>
            <a:r>
              <a:rPr lang="en-US" sz="1400" dirty="0">
                <a:solidFill>
                  <a:srgbClr val="000000"/>
                </a:solidFill>
                <a:latin typeface="Book Antiqua"/>
              </a:rPr>
              <a:t>“Too busy to think about it”</a:t>
            </a:r>
          </a:p>
        </p:txBody>
      </p:sp>
    </p:spTree>
    <p:extLst>
      <p:ext uri="{BB962C8B-B14F-4D97-AF65-F5344CB8AC3E}">
        <p14:creationId xmlns:p14="http://schemas.microsoft.com/office/powerpoint/2010/main" val="166157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a:t>
            </a:r>
            <a:r>
              <a:rPr lang="en-US" dirty="0" smtClean="0"/>
              <a:t>CHD Employee Survey:</a:t>
            </a:r>
            <a:br>
              <a:rPr lang="en-US" dirty="0" smtClean="0"/>
            </a:br>
            <a:r>
              <a:rPr lang="en-US" dirty="0" smtClean="0"/>
              <a:t>Healthy Washington County 2016 CHNA</a:t>
            </a:r>
            <a:endParaRPr lang="en-US" dirty="0"/>
          </a:p>
        </p:txBody>
      </p:sp>
      <p:sp>
        <p:nvSpPr>
          <p:cNvPr id="2" name="TextBox 1"/>
          <p:cNvSpPr txBox="1"/>
          <p:nvPr/>
        </p:nvSpPr>
        <p:spPr>
          <a:xfrm>
            <a:off x="1828800" y="1600200"/>
            <a:ext cx="6934200" cy="523220"/>
          </a:xfrm>
          <a:prstGeom prst="rect">
            <a:avLst/>
          </a:prstGeom>
          <a:noFill/>
        </p:spPr>
        <p:txBody>
          <a:bodyPr wrap="square" rtlCol="0">
            <a:spAutoFit/>
          </a:bodyPr>
          <a:lstStyle/>
          <a:p>
            <a:pPr algn="ctr"/>
            <a:r>
              <a:rPr lang="en-US" sz="1400" b="1" dirty="0">
                <a:solidFill>
                  <a:srgbClr val="000000"/>
                </a:solidFill>
                <a:latin typeface="Book Antiqua"/>
              </a:rPr>
              <a:t>Are you aware of the Healthy Washington County 2016 Community Health Needs Assessment and its associated priorities?</a:t>
            </a:r>
          </a:p>
        </p:txBody>
      </p:sp>
      <p:graphicFrame>
        <p:nvGraphicFramePr>
          <p:cNvPr id="5" name="Chart 4"/>
          <p:cNvGraphicFramePr/>
          <p:nvPr>
            <p:extLst>
              <p:ext uri="{D42A27DB-BD31-4B8C-83A1-F6EECF244321}">
                <p14:modId xmlns:p14="http://schemas.microsoft.com/office/powerpoint/2010/main" val="827945764"/>
              </p:ext>
            </p:extLst>
          </p:nvPr>
        </p:nvGraphicFramePr>
        <p:xfrm>
          <a:off x="1600200" y="2286000"/>
          <a:ext cx="6781800" cy="3616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88574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WCHD Employee Survey:</a:t>
            </a:r>
            <a:br>
              <a:rPr lang="en-US" dirty="0"/>
            </a:br>
            <a:r>
              <a:rPr lang="en-US" dirty="0"/>
              <a:t>New Programs/Initiatives</a:t>
            </a:r>
          </a:p>
        </p:txBody>
      </p:sp>
      <p:graphicFrame>
        <p:nvGraphicFramePr>
          <p:cNvPr id="4" name="Chart 3"/>
          <p:cNvGraphicFramePr/>
          <p:nvPr>
            <p:extLst>
              <p:ext uri="{D42A27DB-BD31-4B8C-83A1-F6EECF244321}">
                <p14:modId xmlns:p14="http://schemas.microsoft.com/office/powerpoint/2010/main" val="2460664556"/>
              </p:ext>
            </p:extLst>
          </p:nvPr>
        </p:nvGraphicFramePr>
        <p:xfrm>
          <a:off x="990600" y="2590800"/>
          <a:ext cx="4495800" cy="3149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828800" y="1777425"/>
            <a:ext cx="6934200" cy="584775"/>
          </a:xfrm>
          <a:prstGeom prst="rect">
            <a:avLst/>
          </a:prstGeom>
          <a:noFill/>
        </p:spPr>
        <p:txBody>
          <a:bodyPr wrap="square" rtlCol="0">
            <a:spAutoFit/>
          </a:bodyPr>
          <a:lstStyle/>
          <a:p>
            <a:pPr algn="ctr"/>
            <a:r>
              <a:rPr lang="en-US" sz="1600" b="1" dirty="0">
                <a:solidFill>
                  <a:srgbClr val="000000"/>
                </a:solidFill>
                <a:latin typeface="Book Antiqua"/>
              </a:rPr>
              <a:t>Are there certain programs/initiatives that WCHD does not provide and/or do well that you feel should be added/improved?</a:t>
            </a:r>
          </a:p>
        </p:txBody>
      </p:sp>
      <p:sp>
        <p:nvSpPr>
          <p:cNvPr id="5" name="TextBox 4"/>
          <p:cNvSpPr txBox="1"/>
          <p:nvPr/>
        </p:nvSpPr>
        <p:spPr>
          <a:xfrm>
            <a:off x="5181600" y="2819400"/>
            <a:ext cx="3962400" cy="3754874"/>
          </a:xfrm>
          <a:prstGeom prst="rect">
            <a:avLst/>
          </a:prstGeom>
          <a:noFill/>
        </p:spPr>
        <p:txBody>
          <a:bodyPr wrap="square" rtlCol="0">
            <a:spAutoFit/>
          </a:bodyPr>
          <a:lstStyle/>
          <a:p>
            <a:pPr algn="ctr"/>
            <a:r>
              <a:rPr lang="en-US" sz="1400" u="sng" dirty="0">
                <a:solidFill>
                  <a:srgbClr val="000000"/>
                </a:solidFill>
                <a:latin typeface="Book Antiqua"/>
              </a:rPr>
              <a:t>Examples of such programs/initiatives include:</a:t>
            </a:r>
          </a:p>
          <a:p>
            <a:pPr marL="342900" indent="-342900">
              <a:buFont typeface="+mj-lt"/>
              <a:buAutoNum type="arabicPeriod"/>
            </a:pPr>
            <a:endParaRPr lang="en-US" sz="1400" dirty="0">
              <a:solidFill>
                <a:srgbClr val="000000"/>
              </a:solidFill>
              <a:latin typeface="Book Antiqua"/>
            </a:endParaRPr>
          </a:p>
          <a:p>
            <a:pPr marL="342900" indent="-342900">
              <a:buFont typeface="+mj-lt"/>
              <a:buAutoNum type="arabicPeriod"/>
            </a:pPr>
            <a:r>
              <a:rPr lang="en-US" sz="1400" dirty="0">
                <a:solidFill>
                  <a:srgbClr val="000000"/>
                </a:solidFill>
                <a:latin typeface="Book Antiqua"/>
              </a:rPr>
              <a:t>Dental clinic/services</a:t>
            </a:r>
          </a:p>
          <a:p>
            <a:pPr marL="342900" indent="-342900">
              <a:buFont typeface="+mj-lt"/>
              <a:buAutoNum type="arabicPeriod"/>
            </a:pPr>
            <a:endParaRPr lang="en-US" sz="1400" dirty="0">
              <a:solidFill>
                <a:srgbClr val="000000"/>
              </a:solidFill>
              <a:latin typeface="Book Antiqua"/>
            </a:endParaRPr>
          </a:p>
          <a:p>
            <a:pPr marL="342900" indent="-342900">
              <a:buFont typeface="+mj-lt"/>
              <a:buAutoNum type="arabicPeriod"/>
            </a:pPr>
            <a:endParaRPr lang="en-US" sz="1400" dirty="0">
              <a:solidFill>
                <a:srgbClr val="000000"/>
              </a:solidFill>
              <a:latin typeface="Book Antiqua"/>
            </a:endParaRPr>
          </a:p>
          <a:p>
            <a:pPr marL="342900" indent="-342900">
              <a:buFont typeface="+mj-lt"/>
              <a:buAutoNum type="arabicPeriod"/>
            </a:pPr>
            <a:r>
              <a:rPr lang="en-US" sz="1400" dirty="0">
                <a:solidFill>
                  <a:srgbClr val="000000"/>
                </a:solidFill>
                <a:latin typeface="Book Antiqua"/>
              </a:rPr>
              <a:t>Detox program</a:t>
            </a:r>
          </a:p>
          <a:p>
            <a:pPr marL="342900" indent="-342900">
              <a:buFont typeface="+mj-lt"/>
              <a:buAutoNum type="arabicPeriod"/>
            </a:pPr>
            <a:r>
              <a:rPr lang="en-US" sz="1400" dirty="0">
                <a:solidFill>
                  <a:srgbClr val="000000"/>
                </a:solidFill>
                <a:latin typeface="Book Antiqua"/>
              </a:rPr>
              <a:t>Behavioral health should include more addiction treatment</a:t>
            </a:r>
          </a:p>
          <a:p>
            <a:pPr marL="342900" indent="-342900">
              <a:buFont typeface="+mj-lt"/>
              <a:buAutoNum type="arabicPeriod"/>
            </a:pPr>
            <a:r>
              <a:rPr lang="en-US" sz="1400" dirty="0">
                <a:solidFill>
                  <a:srgbClr val="000000"/>
                </a:solidFill>
                <a:latin typeface="Book Antiqua"/>
              </a:rPr>
              <a:t>Staffing changes/improvements:</a:t>
            </a:r>
          </a:p>
          <a:p>
            <a:pPr marL="800100" lvl="1" indent="-342900">
              <a:buFont typeface="Arial" panose="020B0604020202020204" pitchFamily="34" charset="0"/>
              <a:buChar char="•"/>
            </a:pPr>
            <a:r>
              <a:rPr lang="en-US" sz="1400" dirty="0">
                <a:solidFill>
                  <a:srgbClr val="000000"/>
                </a:solidFill>
                <a:latin typeface="Book Antiqua"/>
              </a:rPr>
              <a:t>Additional staff needed</a:t>
            </a:r>
          </a:p>
          <a:p>
            <a:pPr marL="800100" lvl="1" indent="-342900">
              <a:buFont typeface="Arial" panose="020B0604020202020204" pitchFamily="34" charset="0"/>
              <a:buChar char="•"/>
            </a:pPr>
            <a:r>
              <a:rPr lang="en-US" sz="1400" dirty="0">
                <a:solidFill>
                  <a:srgbClr val="000000"/>
                </a:solidFill>
                <a:latin typeface="Book Antiqua"/>
              </a:rPr>
              <a:t>Improved customer service</a:t>
            </a:r>
          </a:p>
          <a:p>
            <a:pPr marL="800100" lvl="1" indent="-342900">
              <a:buFont typeface="Arial" panose="020B0604020202020204" pitchFamily="34" charset="0"/>
              <a:buChar char="•"/>
            </a:pPr>
            <a:r>
              <a:rPr lang="en-US" sz="1400" dirty="0">
                <a:solidFill>
                  <a:srgbClr val="000000"/>
                </a:solidFill>
                <a:latin typeface="Book Antiqua"/>
              </a:rPr>
              <a:t>Enhanced staff training</a:t>
            </a:r>
          </a:p>
          <a:p>
            <a:pPr marL="285750" indent="-285750">
              <a:buFont typeface="Arial" panose="020B0604020202020204" pitchFamily="34" charset="0"/>
              <a:buChar char="•"/>
            </a:pPr>
            <a:endParaRPr lang="en-US" sz="1400" dirty="0">
              <a:solidFill>
                <a:srgbClr val="000000"/>
              </a:solidFill>
              <a:latin typeface="Book Antiqua"/>
            </a:endParaRPr>
          </a:p>
          <a:p>
            <a:pPr marL="285750" indent="-285750">
              <a:buFont typeface="Arial" panose="020B0604020202020204" pitchFamily="34" charset="0"/>
              <a:buChar char="•"/>
            </a:pPr>
            <a:endParaRPr lang="en-US" sz="1400" dirty="0">
              <a:solidFill>
                <a:srgbClr val="000000"/>
              </a:solidFill>
              <a:latin typeface="Book Antiqua"/>
            </a:endParaRPr>
          </a:p>
          <a:p>
            <a:pPr marL="285750" indent="-285750">
              <a:buFont typeface="Arial" panose="020B0604020202020204" pitchFamily="34" charset="0"/>
              <a:buChar char="•"/>
            </a:pPr>
            <a:endParaRPr lang="en-US" sz="1400" dirty="0">
              <a:solidFill>
                <a:srgbClr val="000000"/>
              </a:solidFill>
              <a:latin typeface="Book Antiqua"/>
            </a:endParaRPr>
          </a:p>
          <a:p>
            <a:pPr marL="285750" indent="-285750" algn="ctr">
              <a:buFont typeface="Arial" panose="020B0604020202020204" pitchFamily="34" charset="0"/>
              <a:buChar char="•"/>
            </a:pPr>
            <a:endParaRPr lang="en-US" sz="1400" u="sng" dirty="0">
              <a:solidFill>
                <a:srgbClr val="000000"/>
              </a:solidFill>
              <a:latin typeface="Book Antiqua"/>
            </a:endParaRPr>
          </a:p>
          <a:p>
            <a:pPr algn="ctr"/>
            <a:endParaRPr lang="en-US" sz="1400" b="1" u="sng" dirty="0">
              <a:solidFill>
                <a:srgbClr val="000000"/>
              </a:solidFill>
              <a:latin typeface="Book Antiqua"/>
            </a:endParaRPr>
          </a:p>
        </p:txBody>
      </p:sp>
      <p:sp>
        <p:nvSpPr>
          <p:cNvPr id="3" name="Right Arrow 2"/>
          <p:cNvSpPr/>
          <p:nvPr/>
        </p:nvSpPr>
        <p:spPr bwMode="auto">
          <a:xfrm>
            <a:off x="4689765" y="3706090"/>
            <a:ext cx="489204" cy="684550"/>
          </a:xfrm>
          <a:prstGeom prst="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Tree>
    <p:extLst>
      <p:ext uri="{BB962C8B-B14F-4D97-AF65-F5344CB8AC3E}">
        <p14:creationId xmlns:p14="http://schemas.microsoft.com/office/powerpoint/2010/main" val="15995703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a:t>
            </a:r>
            <a:r>
              <a:rPr lang="en-US" dirty="0" smtClean="0"/>
              <a:t>CHD </a:t>
            </a:r>
            <a:r>
              <a:rPr lang="en-US" dirty="0"/>
              <a:t>Employee </a:t>
            </a:r>
            <a:r>
              <a:rPr lang="en-US" dirty="0" smtClean="0"/>
              <a:t>Survey:</a:t>
            </a:r>
            <a:br>
              <a:rPr lang="en-US" dirty="0" smtClean="0"/>
            </a:br>
            <a:r>
              <a:rPr lang="en-US" dirty="0" smtClean="0"/>
              <a:t>Collaboration &amp; Communication</a:t>
            </a:r>
            <a:endParaRPr lang="en-US" dirty="0"/>
          </a:p>
        </p:txBody>
      </p:sp>
      <p:graphicFrame>
        <p:nvGraphicFramePr>
          <p:cNvPr id="4" name="Chart 3"/>
          <p:cNvGraphicFramePr/>
          <p:nvPr>
            <p:extLst>
              <p:ext uri="{D42A27DB-BD31-4B8C-83A1-F6EECF244321}">
                <p14:modId xmlns:p14="http://schemas.microsoft.com/office/powerpoint/2010/main" val="3280785875"/>
              </p:ext>
            </p:extLst>
          </p:nvPr>
        </p:nvGraphicFramePr>
        <p:xfrm>
          <a:off x="1524000" y="2091154"/>
          <a:ext cx="7086600" cy="430964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828800" y="1752600"/>
            <a:ext cx="6934200" cy="338554"/>
          </a:xfrm>
          <a:prstGeom prst="rect">
            <a:avLst/>
          </a:prstGeom>
          <a:noFill/>
        </p:spPr>
        <p:txBody>
          <a:bodyPr wrap="square" rtlCol="0">
            <a:spAutoFit/>
          </a:bodyPr>
          <a:lstStyle/>
          <a:p>
            <a:pPr algn="ctr"/>
            <a:r>
              <a:rPr lang="en-US" sz="1600" b="1" dirty="0">
                <a:solidFill>
                  <a:srgbClr val="000000"/>
                </a:solidFill>
                <a:latin typeface="Book Antiqua"/>
              </a:rPr>
              <a:t>Does WCHD collaborate/communicate well internally and externally?</a:t>
            </a:r>
          </a:p>
        </p:txBody>
      </p:sp>
      <p:pic>
        <p:nvPicPr>
          <p:cNvPr id="1026"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76800"/>
            <a:ext cx="380857" cy="38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326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a:t>
            </a:r>
            <a:r>
              <a:rPr lang="en-US" dirty="0" smtClean="0"/>
              <a:t>CHD </a:t>
            </a:r>
            <a:r>
              <a:rPr lang="en-US" dirty="0"/>
              <a:t>Employee </a:t>
            </a:r>
            <a:r>
              <a:rPr lang="en-US" dirty="0" smtClean="0"/>
              <a:t>Survey:</a:t>
            </a:r>
            <a:br>
              <a:rPr lang="en-US" dirty="0" smtClean="0"/>
            </a:br>
            <a:r>
              <a:rPr lang="en-US" dirty="0" smtClean="0"/>
              <a:t>Day-to-day Work</a:t>
            </a:r>
            <a:endParaRPr lang="en-US" dirty="0"/>
          </a:p>
        </p:txBody>
      </p:sp>
      <p:graphicFrame>
        <p:nvGraphicFramePr>
          <p:cNvPr id="4" name="Chart 3"/>
          <p:cNvGraphicFramePr/>
          <p:nvPr>
            <p:extLst>
              <p:ext uri="{D42A27DB-BD31-4B8C-83A1-F6EECF244321}">
                <p14:modId xmlns:p14="http://schemas.microsoft.com/office/powerpoint/2010/main" val="2028519032"/>
              </p:ext>
            </p:extLst>
          </p:nvPr>
        </p:nvGraphicFramePr>
        <p:xfrm>
          <a:off x="1600200" y="2209800"/>
          <a:ext cx="70104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71600" y="1752600"/>
            <a:ext cx="7772400" cy="338554"/>
          </a:xfrm>
          <a:prstGeom prst="rect">
            <a:avLst/>
          </a:prstGeom>
          <a:noFill/>
        </p:spPr>
        <p:txBody>
          <a:bodyPr wrap="square" rtlCol="0">
            <a:spAutoFit/>
          </a:bodyPr>
          <a:lstStyle/>
          <a:p>
            <a:pPr algn="ctr"/>
            <a:r>
              <a:rPr lang="en-US" sz="1600" b="1" dirty="0">
                <a:solidFill>
                  <a:srgbClr val="000000"/>
                </a:solidFill>
                <a:latin typeface="Book Antiqua"/>
              </a:rPr>
              <a:t>Do I believe I have ability to get things done appropriately?  </a:t>
            </a:r>
          </a:p>
        </p:txBody>
      </p:sp>
      <p:pic>
        <p:nvPicPr>
          <p:cNvPr id="6"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544" y="5029200"/>
            <a:ext cx="372754" cy="37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7436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a:t>
            </a:r>
            <a:r>
              <a:rPr lang="en-US" dirty="0" smtClean="0"/>
              <a:t>CHD </a:t>
            </a:r>
            <a:r>
              <a:rPr lang="en-US" dirty="0"/>
              <a:t>Employee </a:t>
            </a:r>
            <a:r>
              <a:rPr lang="en-US" dirty="0" smtClean="0"/>
              <a:t>Survey:</a:t>
            </a:r>
            <a:br>
              <a:rPr lang="en-US" dirty="0" smtClean="0"/>
            </a:br>
            <a:r>
              <a:rPr lang="en-US" dirty="0" smtClean="0"/>
              <a:t>Future</a:t>
            </a:r>
            <a:endParaRPr lang="en-US" dirty="0"/>
          </a:p>
        </p:txBody>
      </p:sp>
      <p:graphicFrame>
        <p:nvGraphicFramePr>
          <p:cNvPr id="4" name="Chart 3"/>
          <p:cNvGraphicFramePr/>
          <p:nvPr>
            <p:extLst>
              <p:ext uri="{D42A27DB-BD31-4B8C-83A1-F6EECF244321}">
                <p14:modId xmlns:p14="http://schemas.microsoft.com/office/powerpoint/2010/main" val="3286259275"/>
              </p:ext>
            </p:extLst>
          </p:nvPr>
        </p:nvGraphicFramePr>
        <p:xfrm>
          <a:off x="1600200" y="2057400"/>
          <a:ext cx="701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71600" y="1600200"/>
            <a:ext cx="7772400" cy="338554"/>
          </a:xfrm>
          <a:prstGeom prst="rect">
            <a:avLst/>
          </a:prstGeom>
          <a:noFill/>
        </p:spPr>
        <p:txBody>
          <a:bodyPr wrap="square" rtlCol="0">
            <a:spAutoFit/>
          </a:bodyPr>
          <a:lstStyle/>
          <a:p>
            <a:pPr algn="ctr"/>
            <a:r>
              <a:rPr lang="en-US" sz="1600" b="1" dirty="0">
                <a:solidFill>
                  <a:srgbClr val="000000"/>
                </a:solidFill>
                <a:latin typeface="Book Antiqua"/>
              </a:rPr>
              <a:t>Is WCHD prepared for the future?  </a:t>
            </a:r>
          </a:p>
        </p:txBody>
      </p:sp>
      <p:sp>
        <p:nvSpPr>
          <p:cNvPr id="6" name="TextBox 5"/>
          <p:cNvSpPr txBox="1"/>
          <p:nvPr/>
        </p:nvSpPr>
        <p:spPr>
          <a:xfrm>
            <a:off x="1447800" y="6520190"/>
            <a:ext cx="6324600" cy="261610"/>
          </a:xfrm>
          <a:prstGeom prst="rect">
            <a:avLst/>
          </a:prstGeom>
          <a:noFill/>
        </p:spPr>
        <p:txBody>
          <a:bodyPr wrap="square" rtlCol="0">
            <a:spAutoFit/>
          </a:bodyPr>
          <a:lstStyle/>
          <a:p>
            <a:r>
              <a:rPr lang="en-US" sz="1100" dirty="0">
                <a:solidFill>
                  <a:srgbClr val="000000"/>
                </a:solidFill>
                <a:latin typeface="Book Antiqua"/>
              </a:rPr>
              <a:t>*Percent that answered “Yes”.</a:t>
            </a:r>
          </a:p>
        </p:txBody>
      </p:sp>
      <p:pic>
        <p:nvPicPr>
          <p:cNvPr id="10"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265" y="4690423"/>
            <a:ext cx="372754" cy="3727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944" y="3657600"/>
            <a:ext cx="372754" cy="3727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944" y="2514600"/>
            <a:ext cx="372754" cy="372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448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p:txBody>
          <a:bodyPr/>
          <a:lstStyle/>
          <a:p>
            <a:r>
              <a:rPr lang="en-US" dirty="0" smtClean="0"/>
              <a:t>WCHD Employee Survey:</a:t>
            </a:r>
            <a:br>
              <a:rPr lang="en-US" dirty="0" smtClean="0"/>
            </a:br>
            <a:r>
              <a:rPr lang="en-US" dirty="0" smtClean="0"/>
              <a:t>Adaptation</a:t>
            </a:r>
            <a:endParaRPr lang="en-US" dirty="0"/>
          </a:p>
        </p:txBody>
      </p:sp>
      <p:graphicFrame>
        <p:nvGraphicFramePr>
          <p:cNvPr id="5" name="Chart 4"/>
          <p:cNvGraphicFramePr/>
          <p:nvPr>
            <p:extLst>
              <p:ext uri="{D42A27DB-BD31-4B8C-83A1-F6EECF244321}">
                <p14:modId xmlns:p14="http://schemas.microsoft.com/office/powerpoint/2010/main" val="4087498895"/>
              </p:ext>
            </p:extLst>
          </p:nvPr>
        </p:nvGraphicFramePr>
        <p:xfrm>
          <a:off x="1600200" y="2209800"/>
          <a:ext cx="6934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71600" y="1559256"/>
            <a:ext cx="7772400" cy="584775"/>
          </a:xfrm>
          <a:prstGeom prst="rect">
            <a:avLst/>
          </a:prstGeom>
          <a:noFill/>
        </p:spPr>
        <p:txBody>
          <a:bodyPr wrap="square" rtlCol="0">
            <a:spAutoFit/>
          </a:bodyPr>
          <a:lstStyle/>
          <a:p>
            <a:pPr algn="ctr"/>
            <a:r>
              <a:rPr lang="en-US" sz="1600" b="1" dirty="0">
                <a:solidFill>
                  <a:srgbClr val="000000"/>
                </a:solidFill>
                <a:latin typeface="Book Antiqua"/>
              </a:rPr>
              <a:t>How do you believe WCHD should adapt to changes in public health and healthcare? Please select all that apply.  </a:t>
            </a:r>
          </a:p>
        </p:txBody>
      </p:sp>
    </p:spTree>
    <p:extLst>
      <p:ext uri="{BB962C8B-B14F-4D97-AF65-F5344CB8AC3E}">
        <p14:creationId xmlns:p14="http://schemas.microsoft.com/office/powerpoint/2010/main" val="6162054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WCHD Employee Survey:</a:t>
            </a:r>
            <a:br>
              <a:rPr lang="en-US" dirty="0"/>
            </a:br>
            <a:r>
              <a:rPr lang="en-US" dirty="0"/>
              <a:t>Key Strengths of WCHD</a:t>
            </a:r>
          </a:p>
        </p:txBody>
      </p:sp>
      <p:graphicFrame>
        <p:nvGraphicFramePr>
          <p:cNvPr id="2" name="Chart 1"/>
          <p:cNvGraphicFramePr/>
          <p:nvPr>
            <p:extLst>
              <p:ext uri="{D42A27DB-BD31-4B8C-83A1-F6EECF244321}">
                <p14:modId xmlns:p14="http://schemas.microsoft.com/office/powerpoint/2010/main" val="1436673456"/>
              </p:ext>
            </p:extLst>
          </p:nvPr>
        </p:nvGraphicFramePr>
        <p:xfrm>
          <a:off x="1676400" y="1828800"/>
          <a:ext cx="7315200" cy="459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46731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a:t>
            </a:r>
            <a:r>
              <a:rPr lang="en-US" dirty="0" smtClean="0"/>
              <a:t>CHD </a:t>
            </a:r>
            <a:r>
              <a:rPr lang="en-US" dirty="0"/>
              <a:t>Employee Survey:</a:t>
            </a:r>
            <a:br>
              <a:rPr lang="en-US" dirty="0"/>
            </a:br>
            <a:r>
              <a:rPr lang="en-US" dirty="0"/>
              <a:t>Areas of Improvement for </a:t>
            </a:r>
            <a:r>
              <a:rPr lang="en-US" dirty="0" smtClean="0"/>
              <a:t>WCHD</a:t>
            </a:r>
            <a:endParaRPr lang="en-US" dirty="0"/>
          </a:p>
        </p:txBody>
      </p:sp>
      <p:graphicFrame>
        <p:nvGraphicFramePr>
          <p:cNvPr id="5" name="Chart 4"/>
          <p:cNvGraphicFramePr/>
          <p:nvPr>
            <p:extLst>
              <p:ext uri="{D42A27DB-BD31-4B8C-83A1-F6EECF244321}">
                <p14:modId xmlns:p14="http://schemas.microsoft.com/office/powerpoint/2010/main" val="1677986636"/>
              </p:ext>
            </p:extLst>
          </p:nvPr>
        </p:nvGraphicFramePr>
        <p:xfrm>
          <a:off x="1676400" y="1828800"/>
          <a:ext cx="7315200" cy="4597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2072640"/>
            <a:ext cx="380857" cy="380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8060" y="2476643"/>
            <a:ext cx="380857" cy="38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720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a:t>
            </a:r>
            <a:r>
              <a:rPr lang="en-US" dirty="0" smtClean="0"/>
              <a:t>CHD </a:t>
            </a:r>
            <a:r>
              <a:rPr lang="en-US" dirty="0"/>
              <a:t>Employee Survey:</a:t>
            </a:r>
            <a:r>
              <a:rPr lang="en-US" dirty="0" smtClean="0"/>
              <a:t/>
            </a:r>
            <a:br>
              <a:rPr lang="en-US" dirty="0" smtClean="0"/>
            </a:br>
            <a:r>
              <a:rPr lang="en-US" dirty="0" smtClean="0"/>
              <a:t>Opportunities for WCHD</a:t>
            </a:r>
            <a:endParaRPr lang="en-US" dirty="0"/>
          </a:p>
        </p:txBody>
      </p:sp>
      <p:graphicFrame>
        <p:nvGraphicFramePr>
          <p:cNvPr id="5" name="Chart 4"/>
          <p:cNvGraphicFramePr/>
          <p:nvPr>
            <p:extLst>
              <p:ext uri="{D42A27DB-BD31-4B8C-83A1-F6EECF244321}">
                <p14:modId xmlns:p14="http://schemas.microsoft.com/office/powerpoint/2010/main" val="23724149"/>
              </p:ext>
            </p:extLst>
          </p:nvPr>
        </p:nvGraphicFramePr>
        <p:xfrm>
          <a:off x="1600200" y="1524000"/>
          <a:ext cx="7315200" cy="45974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C:\Users\Brian Ackerman\AppData\Local\Microsoft\Windows\Temporary Internet Files\Content.IE5\0L7U995V\MC9004326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248689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rian Ackerman\AppData\Local\Microsoft\Windows\Temporary Internet Files\Content.IE5\0L7U995V\MC9004326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470" y="19050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rian Ackerman\AppData\Local\Microsoft\Windows\Temporary Internet Files\Content.IE5\0L7U995V\MC9004326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108960"/>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79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description</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Population (July 1, 2016 estimate)  150,292</a:t>
            </a:r>
            <a:r>
              <a:rPr lang="en-US" sz="3000" baseline="30000" dirty="0"/>
              <a:t> </a:t>
            </a:r>
            <a:r>
              <a:rPr lang="en-US" sz="3000" baseline="30000" dirty="0" smtClean="0"/>
              <a:t>1</a:t>
            </a:r>
            <a:endParaRPr lang="en-US" dirty="0" smtClean="0"/>
          </a:p>
          <a:p>
            <a:r>
              <a:rPr lang="en-US" dirty="0" smtClean="0"/>
              <a:t>County seat: Hagerstown </a:t>
            </a:r>
            <a:r>
              <a:rPr lang="en-US" baseline="30000" dirty="0" smtClean="0"/>
              <a:t>1</a:t>
            </a:r>
            <a:endParaRPr lang="en-US" dirty="0" smtClean="0"/>
          </a:p>
          <a:p>
            <a:r>
              <a:rPr lang="en-US" dirty="0" smtClean="0"/>
              <a:t>Area: 467 square miles </a:t>
            </a:r>
            <a:r>
              <a:rPr lang="en-US" baseline="30000" dirty="0" smtClean="0"/>
              <a:t>1</a:t>
            </a:r>
            <a:endParaRPr lang="en-US" dirty="0" smtClean="0"/>
          </a:p>
          <a:p>
            <a:r>
              <a:rPr lang="en-US" dirty="0" smtClean="0"/>
              <a:t>Ages: under 5- 5.9%, under 18-22.2%, 65 and over – 16.2% </a:t>
            </a:r>
            <a:r>
              <a:rPr lang="en-US" baseline="30000" dirty="0" smtClean="0"/>
              <a:t>2</a:t>
            </a:r>
            <a:endParaRPr lang="en-US" dirty="0" smtClean="0"/>
          </a:p>
          <a:p>
            <a:r>
              <a:rPr lang="en-US" dirty="0" smtClean="0"/>
              <a:t>Race: white 83.9%, black or A/A 11.2%, Asian 1.8%, 2 or more races 2.7% </a:t>
            </a:r>
            <a:r>
              <a:rPr lang="en-US" baseline="30000" dirty="0" smtClean="0"/>
              <a:t>2</a:t>
            </a:r>
            <a:endParaRPr lang="en-US" dirty="0" smtClean="0"/>
          </a:p>
          <a:p>
            <a:r>
              <a:rPr lang="en-US" dirty="0" smtClean="0"/>
              <a:t>Ethnicity:  Hispanic/Latino 4.5% </a:t>
            </a:r>
            <a:r>
              <a:rPr lang="en-US" baseline="30000" dirty="0" smtClean="0"/>
              <a:t>2</a:t>
            </a:r>
            <a:endParaRPr lang="en-US" dirty="0"/>
          </a:p>
        </p:txBody>
      </p:sp>
    </p:spTree>
    <p:extLst>
      <p:ext uri="{BB962C8B-B14F-4D97-AF65-F5344CB8AC3E}">
        <p14:creationId xmlns:p14="http://schemas.microsoft.com/office/powerpoint/2010/main" val="14532220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a:t>
            </a:r>
            <a:r>
              <a:rPr lang="en-US" dirty="0" smtClean="0"/>
              <a:t>CHD </a:t>
            </a:r>
            <a:r>
              <a:rPr lang="en-US" dirty="0"/>
              <a:t>Employee Survey:</a:t>
            </a:r>
            <a:r>
              <a:rPr lang="en-US" dirty="0" smtClean="0"/>
              <a:t/>
            </a:r>
            <a:br>
              <a:rPr lang="en-US" dirty="0" smtClean="0"/>
            </a:br>
            <a:r>
              <a:rPr lang="en-US" dirty="0" smtClean="0"/>
              <a:t>Threats to WCHD</a:t>
            </a:r>
            <a:endParaRPr lang="en-US" dirty="0"/>
          </a:p>
        </p:txBody>
      </p:sp>
      <p:graphicFrame>
        <p:nvGraphicFramePr>
          <p:cNvPr id="5" name="Chart 4"/>
          <p:cNvGraphicFramePr/>
          <p:nvPr>
            <p:extLst>
              <p:ext uri="{D42A27DB-BD31-4B8C-83A1-F6EECF244321}">
                <p14:modId xmlns:p14="http://schemas.microsoft.com/office/powerpoint/2010/main" val="2509252143"/>
              </p:ext>
            </p:extLst>
          </p:nvPr>
        </p:nvGraphicFramePr>
        <p:xfrm>
          <a:off x="1447800" y="1524000"/>
          <a:ext cx="7315200" cy="4597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143" y="1905000"/>
            <a:ext cx="380857" cy="3808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343" y="2514600"/>
            <a:ext cx="380857" cy="380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3048000"/>
            <a:ext cx="380857" cy="38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058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a:t>
            </a:r>
            <a:r>
              <a:rPr lang="en-US" dirty="0" smtClean="0"/>
              <a:t>CHD </a:t>
            </a:r>
            <a:r>
              <a:rPr lang="en-US" dirty="0"/>
              <a:t>Employee Survey:</a:t>
            </a:r>
            <a:r>
              <a:rPr lang="en-US" dirty="0" smtClean="0"/>
              <a:t/>
            </a:r>
            <a:br>
              <a:rPr lang="en-US" dirty="0" smtClean="0"/>
            </a:br>
            <a:r>
              <a:rPr lang="en-US" dirty="0" smtClean="0"/>
              <a:t>Top Community Health Needs</a:t>
            </a:r>
            <a:endParaRPr lang="en-US" dirty="0"/>
          </a:p>
        </p:txBody>
      </p:sp>
      <p:graphicFrame>
        <p:nvGraphicFramePr>
          <p:cNvPr id="5" name="Chart 4"/>
          <p:cNvGraphicFramePr/>
          <p:nvPr>
            <p:extLst>
              <p:ext uri="{D42A27DB-BD31-4B8C-83A1-F6EECF244321}">
                <p14:modId xmlns:p14="http://schemas.microsoft.com/office/powerpoint/2010/main" val="335784157"/>
              </p:ext>
            </p:extLst>
          </p:nvPr>
        </p:nvGraphicFramePr>
        <p:xfrm>
          <a:off x="1600200" y="1600200"/>
          <a:ext cx="7315200" cy="4597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1905000"/>
            <a:ext cx="380857" cy="380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2438400"/>
            <a:ext cx="380857" cy="38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19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CHD Employee Survey:</a:t>
            </a:r>
            <a:br>
              <a:rPr lang="en-US" dirty="0" smtClean="0"/>
            </a:br>
            <a:r>
              <a:rPr lang="en-US" dirty="0" smtClean="0"/>
              <a:t>What Concerns You Most...</a:t>
            </a:r>
            <a:endParaRPr lang="en-US" dirty="0"/>
          </a:p>
        </p:txBody>
      </p:sp>
      <p:sp>
        <p:nvSpPr>
          <p:cNvPr id="3" name="Content Placeholder 2"/>
          <p:cNvSpPr>
            <a:spLocks noGrp="1"/>
          </p:cNvSpPr>
          <p:nvPr>
            <p:ph idx="1"/>
          </p:nvPr>
        </p:nvSpPr>
        <p:spPr/>
        <p:txBody>
          <a:bodyPr/>
          <a:lstStyle/>
          <a:p>
            <a:pPr marL="0" indent="0" algn="ctr">
              <a:buNone/>
            </a:pPr>
            <a:r>
              <a:rPr lang="en-US" sz="1800" b="1" dirty="0" smtClean="0"/>
              <a:t>What concerns you most about the future of WCHD?</a:t>
            </a:r>
          </a:p>
          <a:p>
            <a:pPr marL="0" indent="0" algn="ctr">
              <a:buNone/>
            </a:pPr>
            <a:endParaRPr lang="en-US" sz="1800" dirty="0"/>
          </a:p>
          <a:p>
            <a:r>
              <a:rPr lang="en-US" sz="1800" dirty="0" smtClean="0"/>
              <a:t>Funding and overall financial instability</a:t>
            </a:r>
          </a:p>
          <a:p>
            <a:pPr lvl="1"/>
            <a:r>
              <a:rPr lang="en-US" sz="1400" dirty="0" smtClean="0"/>
              <a:t>Any loss of core or grant money to provide needed services</a:t>
            </a:r>
          </a:p>
          <a:p>
            <a:pPr lvl="1"/>
            <a:r>
              <a:rPr lang="en-US" sz="1400" dirty="0" smtClean="0"/>
              <a:t>Not having an expert or consultant for grant writing</a:t>
            </a:r>
          </a:p>
          <a:p>
            <a:pPr lvl="1"/>
            <a:r>
              <a:rPr lang="en-US" sz="1400" dirty="0" smtClean="0"/>
              <a:t>Transition for grant based system to fee-for-service</a:t>
            </a:r>
          </a:p>
          <a:p>
            <a:pPr marL="457200" lvl="1" indent="0">
              <a:buNone/>
            </a:pPr>
            <a:endParaRPr lang="en-US" sz="1400" dirty="0" smtClean="0"/>
          </a:p>
          <a:p>
            <a:r>
              <a:rPr lang="en-US" sz="1800" dirty="0" smtClean="0"/>
              <a:t>Staffing</a:t>
            </a:r>
          </a:p>
          <a:p>
            <a:pPr lvl="1"/>
            <a:r>
              <a:rPr lang="en-US" sz="1400" dirty="0" smtClean="0"/>
              <a:t>Aging workforce</a:t>
            </a:r>
          </a:p>
          <a:p>
            <a:pPr lvl="1"/>
            <a:r>
              <a:rPr lang="en-US" sz="1400" dirty="0" smtClean="0"/>
              <a:t>Insufficient </a:t>
            </a:r>
            <a:r>
              <a:rPr lang="en-US" sz="1400" dirty="0"/>
              <a:t>staff…in terms of both </a:t>
            </a:r>
            <a:r>
              <a:rPr lang="en-US" sz="1400" dirty="0" smtClean="0"/>
              <a:t>#</a:t>
            </a:r>
            <a:r>
              <a:rPr lang="en-US" sz="1400" dirty="0"/>
              <a:t>’s and/or skill </a:t>
            </a:r>
            <a:r>
              <a:rPr lang="en-US" sz="1400" dirty="0" smtClean="0"/>
              <a:t>level</a:t>
            </a:r>
            <a:endParaRPr lang="en-US" sz="1400" dirty="0"/>
          </a:p>
          <a:p>
            <a:pPr lvl="1"/>
            <a:r>
              <a:rPr lang="en-US" sz="1400" dirty="0" smtClean="0"/>
              <a:t>Job dissatisfaction</a:t>
            </a:r>
          </a:p>
          <a:p>
            <a:pPr lvl="1"/>
            <a:r>
              <a:rPr lang="en-US" sz="1400" dirty="0" smtClean="0"/>
              <a:t>Staff efficiency and communication</a:t>
            </a:r>
          </a:p>
          <a:p>
            <a:pPr marL="457200" lvl="1" indent="0">
              <a:buNone/>
            </a:pPr>
            <a:endParaRPr lang="en-US" sz="1400" dirty="0" smtClean="0"/>
          </a:p>
          <a:p>
            <a:r>
              <a:rPr lang="en-US" sz="1800" dirty="0" smtClean="0"/>
              <a:t>Programs being cancelled or reduced</a:t>
            </a:r>
          </a:p>
          <a:p>
            <a:endParaRPr lang="en-US" sz="1800" dirty="0" smtClean="0"/>
          </a:p>
        </p:txBody>
      </p:sp>
    </p:spTree>
    <p:extLst>
      <p:ext uri="{BB962C8B-B14F-4D97-AF65-F5344CB8AC3E}">
        <p14:creationId xmlns:p14="http://schemas.microsoft.com/office/powerpoint/2010/main" val="183889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304800"/>
            <a:ext cx="8001000" cy="1143000"/>
          </a:xfrm>
        </p:spPr>
        <p:txBody>
          <a:bodyPr/>
          <a:lstStyle/>
          <a:p>
            <a:r>
              <a:rPr lang="en-US" dirty="0" smtClean="0"/>
              <a:t>WCHD Employee Survey:</a:t>
            </a:r>
            <a:br>
              <a:rPr lang="en-US" dirty="0" smtClean="0"/>
            </a:br>
            <a:r>
              <a:rPr lang="en-US" dirty="0" smtClean="0"/>
              <a:t>5 Years from Now...</a:t>
            </a:r>
            <a:endParaRPr lang="en-US" dirty="0"/>
          </a:p>
        </p:txBody>
      </p:sp>
      <p:sp>
        <p:nvSpPr>
          <p:cNvPr id="3" name="Content Placeholder 2"/>
          <p:cNvSpPr>
            <a:spLocks noGrp="1"/>
          </p:cNvSpPr>
          <p:nvPr>
            <p:ph idx="4294967295"/>
          </p:nvPr>
        </p:nvSpPr>
        <p:spPr>
          <a:xfrm>
            <a:off x="1600200" y="1676400"/>
            <a:ext cx="7391400" cy="4648200"/>
          </a:xfrm>
        </p:spPr>
        <p:txBody>
          <a:bodyPr/>
          <a:lstStyle/>
          <a:p>
            <a:pPr marL="0" indent="0" algn="ctr">
              <a:buNone/>
            </a:pPr>
            <a:r>
              <a:rPr lang="en-US" sz="1800" b="1" dirty="0" smtClean="0"/>
              <a:t>Five years from now, how must WCHD be different to remain relevant?</a:t>
            </a:r>
          </a:p>
          <a:p>
            <a:pPr marL="0" indent="0" algn="ctr">
              <a:buNone/>
            </a:pPr>
            <a:endParaRPr lang="en-US" sz="1000" dirty="0" smtClean="0"/>
          </a:p>
          <a:p>
            <a:r>
              <a:rPr lang="en-US" sz="1800" dirty="0" smtClean="0"/>
              <a:t>Improve efficiencies and communication</a:t>
            </a:r>
          </a:p>
          <a:p>
            <a:pPr lvl="1"/>
            <a:r>
              <a:rPr lang="en-US" sz="1400" dirty="0" smtClean="0"/>
              <a:t>“Internal work process much be greatly improved and more efficient”</a:t>
            </a:r>
          </a:p>
          <a:p>
            <a:pPr lvl="1"/>
            <a:r>
              <a:rPr lang="en-US" sz="1400" dirty="0" smtClean="0"/>
              <a:t>“Input on decision-making and programs should be gathered from staff and community partners”</a:t>
            </a:r>
          </a:p>
          <a:p>
            <a:pPr lvl="1"/>
            <a:r>
              <a:rPr lang="en-US" sz="1400" dirty="0" smtClean="0"/>
              <a:t>Streamline services and processes…internal fiscal procedures, insurance/billing, use of technology</a:t>
            </a:r>
          </a:p>
          <a:p>
            <a:r>
              <a:rPr lang="en-US" sz="1800" dirty="0" smtClean="0"/>
              <a:t>Enhance community outreach and collaboration</a:t>
            </a:r>
          </a:p>
          <a:p>
            <a:pPr lvl="1"/>
            <a:r>
              <a:rPr lang="en-US" sz="1400" dirty="0" smtClean="0"/>
              <a:t>“We must get out into the community”</a:t>
            </a:r>
          </a:p>
          <a:p>
            <a:pPr lvl="1"/>
            <a:r>
              <a:rPr lang="en-US" sz="1400" dirty="0" smtClean="0"/>
              <a:t>“Bigger presence in the community, more collaboration between organizations, more use of social media and outreach”</a:t>
            </a:r>
          </a:p>
          <a:p>
            <a:r>
              <a:rPr lang="en-US" sz="1800" dirty="0" smtClean="0"/>
              <a:t>Stabilize current staffing concerns/issues</a:t>
            </a:r>
          </a:p>
          <a:p>
            <a:pPr lvl="1"/>
            <a:r>
              <a:rPr lang="en-US" sz="1400" dirty="0" smtClean="0"/>
              <a:t>“Within the next 5 years there will be a significant amount of employees eligible to retire”</a:t>
            </a:r>
          </a:p>
          <a:p>
            <a:pPr lvl="1"/>
            <a:r>
              <a:rPr lang="en-US" sz="1400" dirty="0" smtClean="0"/>
              <a:t>“Cross training necessary to ensure services to the public remain the same”</a:t>
            </a:r>
          </a:p>
        </p:txBody>
      </p:sp>
    </p:spTree>
    <p:extLst>
      <p:ext uri="{BB962C8B-B14F-4D97-AF65-F5344CB8AC3E}">
        <p14:creationId xmlns:p14="http://schemas.microsoft.com/office/powerpoint/2010/main" val="374173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CHD Employee Survey:</a:t>
            </a:r>
            <a:br>
              <a:rPr lang="en-US" dirty="0" smtClean="0"/>
            </a:br>
            <a:r>
              <a:rPr lang="en-US" dirty="0" smtClean="0"/>
              <a:t>One Change</a:t>
            </a:r>
            <a:endParaRPr lang="en-US" dirty="0"/>
          </a:p>
        </p:txBody>
      </p:sp>
      <p:sp>
        <p:nvSpPr>
          <p:cNvPr id="3" name="Content Placeholder 2"/>
          <p:cNvSpPr>
            <a:spLocks noGrp="1"/>
          </p:cNvSpPr>
          <p:nvPr>
            <p:ph idx="1"/>
          </p:nvPr>
        </p:nvSpPr>
        <p:spPr/>
        <p:txBody>
          <a:bodyPr/>
          <a:lstStyle/>
          <a:p>
            <a:pPr marL="0" indent="0" algn="ctr">
              <a:buNone/>
            </a:pPr>
            <a:r>
              <a:rPr lang="en-US" sz="1800" b="1" dirty="0" smtClean="0"/>
              <a:t>If you could change one thing to ensure the future success of WCHD, what would it be?</a:t>
            </a:r>
          </a:p>
          <a:p>
            <a:pPr marL="0" indent="0" algn="ctr">
              <a:buNone/>
            </a:pPr>
            <a:endParaRPr lang="en-US" sz="1800" b="1" dirty="0" smtClean="0"/>
          </a:p>
          <a:p>
            <a:r>
              <a:rPr lang="en-US" sz="1800" dirty="0" smtClean="0"/>
              <a:t>Staff-related changes, including:</a:t>
            </a:r>
          </a:p>
          <a:p>
            <a:pPr lvl="1"/>
            <a:r>
              <a:rPr lang="en-US" sz="1400" dirty="0" smtClean="0"/>
              <a:t>Full staff engagement…providing staff the training and resources to succeed</a:t>
            </a:r>
          </a:p>
          <a:p>
            <a:pPr lvl="1"/>
            <a:r>
              <a:rPr lang="en-US" sz="1400" dirty="0" smtClean="0"/>
              <a:t>Improved hiring practices to allow for faster onboarding and better matching of  new hires to our specific needs</a:t>
            </a:r>
          </a:p>
          <a:p>
            <a:pPr lvl="1"/>
            <a:r>
              <a:rPr lang="en-US" sz="1400" dirty="0" smtClean="0"/>
              <a:t>Better communication and cross training of staff</a:t>
            </a:r>
          </a:p>
          <a:p>
            <a:pPr marL="457200" lvl="1" indent="0">
              <a:buNone/>
            </a:pPr>
            <a:endParaRPr lang="en-US" sz="1400" dirty="0" smtClean="0"/>
          </a:p>
          <a:p>
            <a:r>
              <a:rPr lang="en-US" sz="1800" dirty="0" smtClean="0"/>
              <a:t>Secure funding</a:t>
            </a:r>
          </a:p>
          <a:p>
            <a:pPr marL="0" indent="0">
              <a:buNone/>
            </a:pPr>
            <a:endParaRPr lang="en-US" sz="1800" dirty="0" smtClean="0"/>
          </a:p>
          <a:p>
            <a:r>
              <a:rPr lang="en-US" sz="1800" dirty="0" smtClean="0"/>
              <a:t>Improve community awareness and perception of WCHD</a:t>
            </a:r>
          </a:p>
          <a:p>
            <a:pPr lvl="1"/>
            <a:endParaRPr lang="en-US" sz="1400" dirty="0" smtClean="0"/>
          </a:p>
          <a:p>
            <a:pPr lvl="1"/>
            <a:endParaRPr lang="en-US" sz="1400" dirty="0" smtClean="0"/>
          </a:p>
          <a:p>
            <a:pPr marL="0" indent="0">
              <a:buNone/>
            </a:pPr>
            <a:endParaRPr lang="en-US" sz="1800" b="1" u="sng" dirty="0" smtClean="0"/>
          </a:p>
          <a:p>
            <a:pPr lvl="1"/>
            <a:endParaRPr lang="en-US" sz="1400" b="1" u="sng" dirty="0" smtClean="0"/>
          </a:p>
          <a:p>
            <a:pPr marL="0" indent="0">
              <a:buNone/>
            </a:pPr>
            <a:endParaRPr lang="en-US" sz="1800" b="1" u="sng" dirty="0" smtClean="0"/>
          </a:p>
        </p:txBody>
      </p:sp>
    </p:spTree>
    <p:extLst>
      <p:ext uri="{BB962C8B-B14F-4D97-AF65-F5344CB8AC3E}">
        <p14:creationId xmlns:p14="http://schemas.microsoft.com/office/powerpoint/2010/main" val="65814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304800"/>
            <a:ext cx="8001000" cy="1143000"/>
          </a:xfrm>
        </p:spPr>
        <p:txBody>
          <a:bodyPr/>
          <a:lstStyle/>
          <a:p>
            <a:r>
              <a:rPr lang="en-US" dirty="0"/>
              <a:t>W</a:t>
            </a:r>
            <a:r>
              <a:rPr lang="en-US" dirty="0" smtClean="0"/>
              <a:t>CHD Employee Survey:</a:t>
            </a:r>
            <a:br>
              <a:rPr lang="en-US" dirty="0" smtClean="0"/>
            </a:br>
            <a:r>
              <a:rPr lang="en-US" dirty="0" smtClean="0"/>
              <a:t>Additional Comments</a:t>
            </a:r>
            <a:endParaRPr lang="en-US" dirty="0"/>
          </a:p>
        </p:txBody>
      </p:sp>
      <p:sp>
        <p:nvSpPr>
          <p:cNvPr id="3" name="Content Placeholder 2"/>
          <p:cNvSpPr>
            <a:spLocks noGrp="1"/>
          </p:cNvSpPr>
          <p:nvPr>
            <p:ph idx="4294967295"/>
          </p:nvPr>
        </p:nvSpPr>
        <p:spPr>
          <a:xfrm>
            <a:off x="1676400" y="1447800"/>
            <a:ext cx="7239000" cy="4648200"/>
          </a:xfrm>
        </p:spPr>
        <p:txBody>
          <a:bodyPr/>
          <a:lstStyle/>
          <a:p>
            <a:pPr marL="0" indent="0" algn="ctr">
              <a:buNone/>
            </a:pPr>
            <a:r>
              <a:rPr lang="en-US" sz="1800" b="1" dirty="0" smtClean="0"/>
              <a:t>Is there </a:t>
            </a:r>
            <a:r>
              <a:rPr lang="en-US" sz="1800" b="1" dirty="0"/>
              <a:t>additional/other information </a:t>
            </a:r>
            <a:r>
              <a:rPr lang="en-US" sz="1800" b="1" dirty="0" smtClean="0"/>
              <a:t>that you </a:t>
            </a:r>
            <a:r>
              <a:rPr lang="en-US" sz="1800" b="1" dirty="0"/>
              <a:t>believe would be helpful to understand as part of the strategic </a:t>
            </a:r>
            <a:r>
              <a:rPr lang="en-US" sz="1800" b="1" dirty="0" smtClean="0"/>
              <a:t>planning process?</a:t>
            </a:r>
          </a:p>
          <a:p>
            <a:pPr marL="0" indent="0" algn="ctr">
              <a:buNone/>
            </a:pPr>
            <a:endParaRPr lang="en-US" sz="1800" b="1" dirty="0"/>
          </a:p>
          <a:p>
            <a:r>
              <a:rPr lang="en-US" sz="1800" dirty="0" smtClean="0"/>
              <a:t>“Will the plan be shared?  Will it be a working document where yearly plans are based? (or will it sit on a shelf gathering dust??)”</a:t>
            </a:r>
          </a:p>
          <a:p>
            <a:pPr marL="0" indent="0">
              <a:buNone/>
            </a:pPr>
            <a:endParaRPr lang="en-US" sz="1000" dirty="0" smtClean="0"/>
          </a:p>
          <a:p>
            <a:r>
              <a:rPr lang="en-US" sz="1800" dirty="0"/>
              <a:t>“All employees need to feel that they are providing quality services to the public.  With better communication and cross training of staff within divisions/health department, they will have the tools necessary to provide the public with needed services/information. </a:t>
            </a:r>
            <a:r>
              <a:rPr lang="en-US" sz="1800" dirty="0" smtClean="0"/>
              <a:t>“</a:t>
            </a:r>
          </a:p>
          <a:p>
            <a:pPr marL="0" indent="0">
              <a:buNone/>
            </a:pPr>
            <a:endParaRPr lang="en-US" sz="1000" dirty="0" smtClean="0"/>
          </a:p>
          <a:p>
            <a:r>
              <a:rPr lang="en-US" sz="1800" dirty="0" smtClean="0"/>
              <a:t>“Our </a:t>
            </a:r>
            <a:r>
              <a:rPr lang="en-US" sz="1800" dirty="0"/>
              <a:t>agency has primarily been a funded source for many years and now that fee for services </a:t>
            </a:r>
            <a:r>
              <a:rPr lang="en-US" sz="1800" dirty="0" smtClean="0"/>
              <a:t>(</a:t>
            </a:r>
            <a:r>
              <a:rPr lang="en-US" sz="1800" dirty="0" err="1" smtClean="0"/>
              <a:t>i.e</a:t>
            </a:r>
            <a:r>
              <a:rPr lang="en-US" sz="1800" dirty="0" smtClean="0"/>
              <a:t> insurance) </a:t>
            </a:r>
            <a:r>
              <a:rPr lang="en-US" sz="1800" dirty="0"/>
              <a:t>seems to a primary method of reimbursement focus on streamlining and making this a priority </a:t>
            </a:r>
            <a:r>
              <a:rPr lang="en-US" sz="1800" dirty="0" smtClean="0"/>
              <a:t>“</a:t>
            </a:r>
          </a:p>
          <a:p>
            <a:endParaRPr lang="en-US" sz="1000" dirty="0" smtClean="0"/>
          </a:p>
          <a:p>
            <a:r>
              <a:rPr lang="en-US" sz="1800" dirty="0" smtClean="0"/>
              <a:t>“No, but letting us be a part of the decision making is surely a start!</a:t>
            </a:r>
          </a:p>
        </p:txBody>
      </p:sp>
    </p:spTree>
    <p:extLst>
      <p:ext uri="{BB962C8B-B14F-4D97-AF65-F5344CB8AC3E}">
        <p14:creationId xmlns:p14="http://schemas.microsoft.com/office/powerpoint/2010/main" val="207962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7851648" cy="1828800"/>
          </a:xfrm>
        </p:spPr>
        <p:txBody>
          <a:bodyPr/>
          <a:lstStyle/>
          <a:p>
            <a:pPr algn="ctr"/>
            <a:r>
              <a:rPr lang="en-US" dirty="0" smtClean="0"/>
              <a:t>Communications Survey</a:t>
            </a:r>
            <a:br>
              <a:rPr lang="en-US" dirty="0" smtClean="0"/>
            </a:br>
            <a:r>
              <a:rPr lang="en-US" dirty="0" smtClean="0"/>
              <a:t>Results</a:t>
            </a:r>
            <a:endParaRPr lang="en-US" dirty="0"/>
          </a:p>
        </p:txBody>
      </p:sp>
      <p:sp>
        <p:nvSpPr>
          <p:cNvPr id="3" name="Subtitle 2"/>
          <p:cNvSpPr>
            <a:spLocks noGrp="1"/>
          </p:cNvSpPr>
          <p:nvPr>
            <p:ph type="subTitle" idx="1"/>
          </p:nvPr>
        </p:nvSpPr>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222847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Findings of follow-up communications survey (WCHD employees) </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6088"/>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709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WCHD Communications Survey</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latin typeface="Arial" panose="020B0604020202020204" pitchFamily="34" charset="0"/>
                <a:cs typeface="Arial" panose="020B0604020202020204" pitchFamily="34" charset="0"/>
              </a:rPr>
              <a:t>Open 4/24/17 – 5/3/17</a:t>
            </a:r>
          </a:p>
          <a:p>
            <a:pPr>
              <a:lnSpc>
                <a:spcPct val="150000"/>
              </a:lnSpc>
            </a:pPr>
            <a:r>
              <a:rPr lang="en-US" sz="2400" dirty="0" smtClean="0">
                <a:latin typeface="Arial" panose="020B0604020202020204" pitchFamily="34" charset="0"/>
                <a:cs typeface="Arial" panose="020B0604020202020204" pitchFamily="34" charset="0"/>
              </a:rPr>
              <a:t>85 responses</a:t>
            </a:r>
          </a:p>
          <a:p>
            <a:r>
              <a:rPr lang="en-US" sz="2400" dirty="0">
                <a:latin typeface="Arial" panose="020B0604020202020204" pitchFamily="34" charset="0"/>
                <a:cs typeface="Arial" panose="020B0604020202020204" pitchFamily="34" charset="0"/>
              </a:rPr>
              <a:t>All open ended and Other responses are recorded verbatim with the amount of time the respondent has worked here in parenthesis (and other potentially relevant information).</a:t>
            </a:r>
          </a:p>
        </p:txBody>
      </p:sp>
    </p:spTree>
    <p:extLst>
      <p:ext uri="{BB962C8B-B14F-4D97-AF65-F5344CB8AC3E}">
        <p14:creationId xmlns:p14="http://schemas.microsoft.com/office/powerpoint/2010/main" val="22965700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200" dirty="0" smtClean="0"/>
              <a:t>How long have you worked at the WCHD?</a:t>
            </a:r>
            <a:endParaRPr lang="en-US" sz="3200" dirty="0"/>
          </a:p>
        </p:txBody>
      </p:sp>
      <p:pic>
        <p:nvPicPr>
          <p:cNvPr id="4" name="Content Placeholder 3" descr="C:\Users\HPerson\Documents\survey communication\how long worked.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7192379" cy="3038899"/>
          </a:xfrm>
          <a:prstGeom prst="rect">
            <a:avLst/>
          </a:prstGeom>
          <a:noFill/>
          <a:ln>
            <a:noFill/>
          </a:ln>
        </p:spPr>
      </p:pic>
      <p:sp>
        <p:nvSpPr>
          <p:cNvPr id="6" name="TextBox 5"/>
          <p:cNvSpPr txBox="1"/>
          <p:nvPr/>
        </p:nvSpPr>
        <p:spPr>
          <a:xfrm>
            <a:off x="2015834" y="3981328"/>
            <a:ext cx="534121"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8.3%</a:t>
            </a:r>
            <a:endParaRPr lang="en-US" sz="1200" dirty="0">
              <a:latin typeface="Arial" panose="020B0604020202020204" pitchFamily="34" charset="0"/>
              <a:cs typeface="Arial" panose="020B0604020202020204" pitchFamily="34" charset="0"/>
            </a:endParaRPr>
          </a:p>
        </p:txBody>
      </p:sp>
      <p:sp>
        <p:nvSpPr>
          <p:cNvPr id="7" name="TextBox 6"/>
          <p:cNvSpPr txBox="1"/>
          <p:nvPr/>
        </p:nvSpPr>
        <p:spPr>
          <a:xfrm>
            <a:off x="3200400" y="4148355"/>
            <a:ext cx="405880"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485775" y="4724400"/>
            <a:ext cx="8229600" cy="1828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pPr>
            <a:r>
              <a:rPr lang="en-US" sz="1600" dirty="0">
                <a:latin typeface="Arial" panose="020B0604020202020204" pitchFamily="34" charset="0"/>
                <a:cs typeface="Arial" panose="020B0604020202020204" pitchFamily="34" charset="0"/>
              </a:rPr>
              <a:t>Only one person did not respond to this question. </a:t>
            </a:r>
            <a:endParaRPr lang="en-US" sz="1600" dirty="0" smtClean="0">
              <a:latin typeface="Arial" panose="020B0604020202020204" pitchFamily="34" charset="0"/>
              <a:cs typeface="Arial" panose="020B0604020202020204" pitchFamily="34" charset="0"/>
            </a:endParaRPr>
          </a:p>
          <a:p>
            <a:pPr>
              <a:lnSpc>
                <a:spcPct val="120000"/>
              </a:lnSpc>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majority of respondents have worked here 10+ years and they were the most likely to respond to the open ended questions</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919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description</a:t>
            </a:r>
            <a:endParaRPr lang="en-US" dirty="0"/>
          </a:p>
        </p:txBody>
      </p:sp>
      <p:sp>
        <p:nvSpPr>
          <p:cNvPr id="3" name="Content Placeholder 2"/>
          <p:cNvSpPr>
            <a:spLocks noGrp="1"/>
          </p:cNvSpPr>
          <p:nvPr>
            <p:ph idx="1"/>
          </p:nvPr>
        </p:nvSpPr>
        <p:spPr/>
        <p:txBody>
          <a:bodyPr/>
          <a:lstStyle/>
          <a:p>
            <a:r>
              <a:rPr lang="en-US" dirty="0" smtClean="0"/>
              <a:t>Educational level:  high school grad or higher – 86.7%,  bachelor’s degree or higher – 19.9% </a:t>
            </a:r>
            <a:r>
              <a:rPr lang="en-US" baseline="30000" dirty="0" smtClean="0"/>
              <a:t>2</a:t>
            </a:r>
            <a:endParaRPr lang="en-US" dirty="0" smtClean="0"/>
          </a:p>
          <a:p>
            <a:r>
              <a:rPr lang="en-US" dirty="0" smtClean="0"/>
              <a:t>Disability:  under 65 with disability  11.6% </a:t>
            </a:r>
            <a:r>
              <a:rPr lang="en-US" baseline="30000" dirty="0" smtClean="0"/>
              <a:t>2</a:t>
            </a:r>
            <a:endParaRPr lang="en-US" dirty="0" smtClean="0"/>
          </a:p>
          <a:p>
            <a:r>
              <a:rPr lang="en-US" dirty="0" smtClean="0"/>
              <a:t>Per capita income:  $27, 066 </a:t>
            </a:r>
            <a:r>
              <a:rPr lang="en-US" baseline="30000" dirty="0" smtClean="0"/>
              <a:t>2</a:t>
            </a:r>
            <a:endParaRPr lang="en-US" dirty="0" smtClean="0"/>
          </a:p>
          <a:p>
            <a:r>
              <a:rPr lang="en-US" dirty="0" smtClean="0"/>
              <a:t>Persons in poverty: 12.0%</a:t>
            </a:r>
            <a:r>
              <a:rPr lang="en-US" baseline="30000" dirty="0" smtClean="0"/>
              <a:t>2</a:t>
            </a:r>
          </a:p>
          <a:p>
            <a:r>
              <a:rPr lang="en-US" dirty="0" smtClean="0"/>
              <a:t>Five largest employers: </a:t>
            </a:r>
            <a:r>
              <a:rPr lang="en-US" dirty="0" err="1" smtClean="0"/>
              <a:t>Meritus</a:t>
            </a:r>
            <a:r>
              <a:rPr lang="en-US" dirty="0" smtClean="0"/>
              <a:t> Medical Center, Citi, First Data, Volvo, FedEx  </a:t>
            </a:r>
            <a:r>
              <a:rPr lang="en-US" baseline="30000" dirty="0" smtClean="0"/>
              <a:t>3</a:t>
            </a:r>
            <a:r>
              <a:rPr lang="en-US" dirty="0" smtClean="0"/>
              <a:t> </a:t>
            </a:r>
          </a:p>
          <a:p>
            <a:pPr marL="0" indent="0">
              <a:buNone/>
            </a:pPr>
            <a:r>
              <a:rPr lang="en-US" sz="2000" baseline="30000" dirty="0" smtClean="0"/>
              <a:t>1</a:t>
            </a:r>
            <a:r>
              <a:rPr lang="en-US" sz="2000" dirty="0" smtClean="0"/>
              <a:t> Wikipedia  </a:t>
            </a:r>
            <a:r>
              <a:rPr lang="en-US" sz="2000" baseline="30000" dirty="0" smtClean="0"/>
              <a:t>2</a:t>
            </a:r>
            <a:r>
              <a:rPr lang="en-US" sz="2000" dirty="0" smtClean="0"/>
              <a:t> UScensus.gov   </a:t>
            </a:r>
            <a:r>
              <a:rPr lang="en-US" sz="2000" baseline="30000" dirty="0" smtClean="0"/>
              <a:t>3</a:t>
            </a:r>
            <a:r>
              <a:rPr lang="en-US" sz="2000" dirty="0" smtClean="0"/>
              <a:t> Hagerstown/Wash </a:t>
            </a:r>
            <a:r>
              <a:rPr lang="en-US" sz="2000" dirty="0" err="1" smtClean="0"/>
              <a:t>Cty</a:t>
            </a:r>
            <a:r>
              <a:rPr lang="en-US" sz="2000" dirty="0" smtClean="0"/>
              <a:t> Chamber of Commerce</a:t>
            </a:r>
            <a:endParaRPr lang="en-US" sz="2000" baseline="30000" dirty="0"/>
          </a:p>
        </p:txBody>
      </p:sp>
    </p:spTree>
    <p:extLst>
      <p:ext uri="{BB962C8B-B14F-4D97-AF65-F5344CB8AC3E}">
        <p14:creationId xmlns:p14="http://schemas.microsoft.com/office/powerpoint/2010/main" val="1645890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erson\Documents\survey communication\communication metho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752600"/>
            <a:ext cx="7265988"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85800"/>
            <a:ext cx="8229600" cy="1143000"/>
          </a:xfrm>
        </p:spPr>
        <p:txBody>
          <a:bodyPr>
            <a:normAutofit/>
          </a:bodyPr>
          <a:lstStyle/>
          <a:p>
            <a:r>
              <a:rPr lang="en-US" sz="3200" dirty="0"/>
              <a:t>What methods of communication would you prefer?</a:t>
            </a:r>
          </a:p>
        </p:txBody>
      </p:sp>
      <p:sp>
        <p:nvSpPr>
          <p:cNvPr id="10" name="Content Placeholder 2"/>
          <p:cNvSpPr txBox="1">
            <a:spLocks/>
          </p:cNvSpPr>
          <p:nvPr/>
        </p:nvSpPr>
        <p:spPr>
          <a:xfrm>
            <a:off x="457200" y="5410200"/>
            <a:ext cx="8229600" cy="1600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pPr>
            <a:r>
              <a:rPr lang="en-US" sz="1600" dirty="0" smtClean="0">
                <a:latin typeface="Arial" panose="020B0604020202020204" pitchFamily="34" charset="0"/>
                <a:cs typeface="Arial" panose="020B0604020202020204" pitchFamily="34" charset="0"/>
              </a:rPr>
              <a:t>Everyone responded to </a:t>
            </a:r>
            <a:r>
              <a:rPr lang="en-US" sz="1600" dirty="0">
                <a:latin typeface="Arial" panose="020B0604020202020204" pitchFamily="34" charset="0"/>
                <a:cs typeface="Arial" panose="020B0604020202020204" pitchFamily="34" charset="0"/>
              </a:rPr>
              <a:t>this question. </a:t>
            </a:r>
            <a:endParaRPr lang="en-US" sz="1600" dirty="0" smtClean="0">
              <a:latin typeface="Arial" panose="020B0604020202020204" pitchFamily="34" charset="0"/>
              <a:cs typeface="Arial" panose="020B0604020202020204" pitchFamily="34" charset="0"/>
            </a:endParaRPr>
          </a:p>
          <a:p>
            <a:pPr>
              <a:lnSpc>
                <a:spcPct val="120000"/>
              </a:lnSpc>
            </a:pPr>
            <a:r>
              <a:rPr lang="en-US" sz="1600" dirty="0">
                <a:latin typeface="Arial" panose="020B0604020202020204" pitchFamily="34" charset="0"/>
                <a:cs typeface="Arial" panose="020B0604020202020204" pitchFamily="34" charset="0"/>
              </a:rPr>
              <a:t>Of those that did not select Email as a preferred method of communication, one said Intranet and the rest said Staff Meetings.</a:t>
            </a:r>
          </a:p>
        </p:txBody>
      </p:sp>
      <p:sp>
        <p:nvSpPr>
          <p:cNvPr id="5" name="TextBox 4"/>
          <p:cNvSpPr txBox="1"/>
          <p:nvPr/>
        </p:nvSpPr>
        <p:spPr>
          <a:xfrm>
            <a:off x="485775" y="4572000"/>
            <a:ext cx="8201025"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Other: New letter (10+), someone from Behavioral Health present at staff meeting (10+, comment about behavioral health), face to face (&lt;1), Text message alerts (2-5, never has meetings), Division meetings (&lt;1, never has meetings), face to face with supervisor (5-10, comment about change happening to them not with)</a:t>
            </a:r>
            <a:endParaRPr lang="en-US" sz="1200" dirty="0">
              <a:latin typeface="Arial" panose="020B0604020202020204" pitchFamily="34" charset="0"/>
              <a:cs typeface="Arial" panose="020B0604020202020204" pitchFamily="34" charset="0"/>
            </a:endParaRPr>
          </a:p>
        </p:txBody>
      </p:sp>
      <p:sp>
        <p:nvSpPr>
          <p:cNvPr id="9" name="Rectangle 8"/>
          <p:cNvSpPr/>
          <p:nvPr/>
        </p:nvSpPr>
        <p:spPr>
          <a:xfrm>
            <a:off x="838200" y="3409950"/>
            <a:ext cx="838200" cy="17145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438150" y="3360093"/>
            <a:ext cx="137160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Bulletin Board Notices</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2434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erson\Documents\survey communication\how often commun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732865"/>
            <a:ext cx="7265988" cy="3190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85800"/>
            <a:ext cx="8229600" cy="1143000"/>
          </a:xfrm>
        </p:spPr>
        <p:txBody>
          <a:bodyPr>
            <a:normAutofit/>
          </a:bodyPr>
          <a:lstStyle/>
          <a:p>
            <a:r>
              <a:rPr lang="en-US" sz="3200" dirty="0"/>
              <a:t>How often would you like to receive this information?</a:t>
            </a:r>
          </a:p>
        </p:txBody>
      </p:sp>
      <p:sp>
        <p:nvSpPr>
          <p:cNvPr id="10" name="Content Placeholder 2"/>
          <p:cNvSpPr txBox="1">
            <a:spLocks/>
          </p:cNvSpPr>
          <p:nvPr/>
        </p:nvSpPr>
        <p:spPr>
          <a:xfrm>
            <a:off x="457200" y="5410200"/>
            <a:ext cx="8229600" cy="1600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pPr>
            <a:r>
              <a:rPr lang="en-US" sz="1600" dirty="0" smtClean="0">
                <a:latin typeface="Arial" panose="020B0604020202020204" pitchFamily="34" charset="0"/>
                <a:cs typeface="Arial" panose="020B0604020202020204" pitchFamily="34" charset="0"/>
              </a:rPr>
              <a:t>Everyone responded to </a:t>
            </a:r>
            <a:r>
              <a:rPr lang="en-US" sz="1600" dirty="0">
                <a:latin typeface="Arial" panose="020B0604020202020204" pitchFamily="34" charset="0"/>
                <a:cs typeface="Arial" panose="020B0604020202020204" pitchFamily="34" charset="0"/>
              </a:rPr>
              <a:t>this question. </a:t>
            </a:r>
            <a:endParaRPr lang="en-US" sz="1600" dirty="0" smtClean="0">
              <a:latin typeface="Arial" panose="020B0604020202020204" pitchFamily="34" charset="0"/>
              <a:cs typeface="Arial" panose="020B0604020202020204" pitchFamily="34" charset="0"/>
            </a:endParaRPr>
          </a:p>
        </p:txBody>
      </p:sp>
      <p:sp>
        <p:nvSpPr>
          <p:cNvPr id="5" name="TextBox 4"/>
          <p:cNvSpPr txBox="1"/>
          <p:nvPr/>
        </p:nvSpPr>
        <p:spPr>
          <a:xfrm>
            <a:off x="485775" y="4572000"/>
            <a:ext cx="8201025"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Other: quarterly meetings, weekly updates (10+), as soon as possible if it is something significant or directly impacting my work (5-10), Updates yearly (10+, comment about good work being done)</a:t>
            </a:r>
            <a:endParaRPr lang="en-US" sz="1200" dirty="0">
              <a:latin typeface="Arial" panose="020B0604020202020204" pitchFamily="34" charset="0"/>
              <a:cs typeface="Arial" panose="020B0604020202020204" pitchFamily="34" charset="0"/>
            </a:endParaRPr>
          </a:p>
        </p:txBody>
      </p:sp>
      <p:sp>
        <p:nvSpPr>
          <p:cNvPr id="3" name="Rectangle 2"/>
          <p:cNvSpPr/>
          <p:nvPr/>
        </p:nvSpPr>
        <p:spPr>
          <a:xfrm>
            <a:off x="838200" y="2667000"/>
            <a:ext cx="83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2667851"/>
            <a:ext cx="1857375" cy="230832"/>
          </a:xfrm>
          <a:prstGeom prst="rect">
            <a:avLst/>
          </a:prstGeom>
          <a:noFill/>
        </p:spPr>
        <p:txBody>
          <a:bodyPr wrap="square" rtlCol="0">
            <a:spAutoFit/>
          </a:bodyPr>
          <a:lstStyle/>
          <a:p>
            <a:r>
              <a:rPr lang="en-US" sz="850" dirty="0" smtClean="0">
                <a:latin typeface="Arial" panose="020B0604020202020204" pitchFamily="34" charset="0"/>
                <a:cs typeface="Arial" panose="020B0604020202020204" pitchFamily="34" charset="0"/>
              </a:rPr>
              <a:t>As soon as there’s anything new</a:t>
            </a:r>
            <a:endParaRPr lang="en-US" sz="8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4808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erson\Documents\survey communication\how often meeting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724025"/>
            <a:ext cx="7202488" cy="3228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5775" y="685800"/>
            <a:ext cx="8229600" cy="1143000"/>
          </a:xfrm>
        </p:spPr>
        <p:txBody>
          <a:bodyPr>
            <a:normAutofit/>
          </a:bodyPr>
          <a:lstStyle/>
          <a:p>
            <a:r>
              <a:rPr lang="en-US" sz="3200" dirty="0"/>
              <a:t>How often does your division hold staff meetings?</a:t>
            </a:r>
          </a:p>
        </p:txBody>
      </p:sp>
      <p:sp>
        <p:nvSpPr>
          <p:cNvPr id="6" name="TextBox 5"/>
          <p:cNvSpPr txBox="1"/>
          <p:nvPr/>
        </p:nvSpPr>
        <p:spPr>
          <a:xfrm>
            <a:off x="3819958" y="3200012"/>
            <a:ext cx="534121"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4.8%</a:t>
            </a:r>
            <a:endParaRPr lang="en-US" sz="1200" dirty="0">
              <a:latin typeface="Arial" panose="020B0604020202020204" pitchFamily="34" charset="0"/>
              <a:cs typeface="Arial" panose="020B0604020202020204" pitchFamily="34" charset="0"/>
            </a:endParaRPr>
          </a:p>
        </p:txBody>
      </p:sp>
      <p:sp>
        <p:nvSpPr>
          <p:cNvPr id="7" name="TextBox 6"/>
          <p:cNvSpPr txBox="1"/>
          <p:nvPr/>
        </p:nvSpPr>
        <p:spPr>
          <a:xfrm>
            <a:off x="3781858" y="2950426"/>
            <a:ext cx="534121"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2.4%</a:t>
            </a:r>
            <a:endParaRPr lang="en-US" sz="1200" dirty="0">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495300" y="5334000"/>
            <a:ext cx="8229600" cy="1447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pPr>
            <a:r>
              <a:rPr lang="en-US" sz="1600" dirty="0">
                <a:latin typeface="Arial" panose="020B0604020202020204" pitchFamily="34" charset="0"/>
                <a:cs typeface="Arial" panose="020B0604020202020204" pitchFamily="34" charset="0"/>
              </a:rPr>
              <a:t>Only one person did not respond to this question. </a:t>
            </a:r>
            <a:endParaRPr lang="en-US" sz="1600" dirty="0" smtClean="0">
              <a:latin typeface="Arial" panose="020B0604020202020204" pitchFamily="34" charset="0"/>
              <a:cs typeface="Arial" panose="020B0604020202020204" pitchFamily="34" charset="0"/>
            </a:endParaRPr>
          </a:p>
        </p:txBody>
      </p:sp>
      <p:sp>
        <p:nvSpPr>
          <p:cNvPr id="9" name="TextBox 8"/>
          <p:cNvSpPr txBox="1"/>
          <p:nvPr/>
        </p:nvSpPr>
        <p:spPr>
          <a:xfrm>
            <a:off x="2209799" y="2453846"/>
            <a:ext cx="534121"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4.8%</a:t>
            </a:r>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457200" y="4572000"/>
            <a:ext cx="8229601"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Other: Bi-Monthly (10+), bi-weekly (10+), too often (2-5), The division does not conduct staff meetings; however, I meet weekly with the Division Director. (10+, comment about information that may/will impact operations, I counted this as Never)</a:t>
            </a:r>
            <a:endParaRPr lang="en-US" sz="1200" dirty="0">
              <a:latin typeface="Arial" panose="020B0604020202020204" pitchFamily="34" charset="0"/>
              <a:cs typeface="Arial" panose="020B0604020202020204" pitchFamily="34" charset="0"/>
            </a:endParaRPr>
          </a:p>
        </p:txBody>
      </p:sp>
      <p:sp>
        <p:nvSpPr>
          <p:cNvPr id="8" name="TextBox 7"/>
          <p:cNvSpPr txBox="1"/>
          <p:nvPr/>
        </p:nvSpPr>
        <p:spPr>
          <a:xfrm>
            <a:off x="6324599" y="1888597"/>
            <a:ext cx="2705101" cy="2308324"/>
          </a:xfrm>
          <a:prstGeom prst="rect">
            <a:avLst/>
          </a:prstGeom>
          <a:noFill/>
        </p:spPr>
        <p:txBody>
          <a:bodyPr wrap="square" rtlCol="0">
            <a:spAutoFit/>
          </a:bodyPr>
          <a:lstStyle/>
          <a:p>
            <a:r>
              <a:rPr lang="en-US" sz="1200" u="sng" dirty="0">
                <a:latin typeface="Arial" panose="020B0604020202020204" pitchFamily="34" charset="0"/>
                <a:cs typeface="Arial" panose="020B0604020202020204" pitchFamily="34" charset="0"/>
              </a:rPr>
              <a:t>By years of employment at WCHD:</a:t>
            </a:r>
          </a:p>
          <a:p>
            <a:pPr marL="171450" lvl="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10+: </a:t>
            </a:r>
            <a:r>
              <a:rPr lang="en-US" sz="1200" dirty="0">
                <a:latin typeface="Arial" panose="020B0604020202020204" pitchFamily="34" charset="0"/>
                <a:cs typeface="Arial" panose="020B0604020202020204" pitchFamily="34" charset="0"/>
              </a:rPr>
              <a:t>23 Monthly, 6 Weekly, 4 Quarterly, 5 as needed, 8 Never, 1 I don’t know, 1 bi-monthly, 1 bi-weekly</a:t>
            </a:r>
          </a:p>
          <a:p>
            <a:pPr marL="171450" lvl="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5-10: </a:t>
            </a:r>
            <a:r>
              <a:rPr lang="en-US" sz="1200" dirty="0">
                <a:latin typeface="Arial" panose="020B0604020202020204" pitchFamily="34" charset="0"/>
                <a:cs typeface="Arial" panose="020B0604020202020204" pitchFamily="34" charset="0"/>
              </a:rPr>
              <a:t>3 Monthly, 2 Never, 1 I don’t know</a:t>
            </a:r>
          </a:p>
          <a:p>
            <a:pPr marL="171450" lvl="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2-5: </a:t>
            </a:r>
            <a:r>
              <a:rPr lang="en-US" sz="1200" dirty="0">
                <a:latin typeface="Arial" panose="020B0604020202020204" pitchFamily="34" charset="0"/>
                <a:cs typeface="Arial" panose="020B0604020202020204" pitchFamily="34" charset="0"/>
              </a:rPr>
              <a:t>6 Monthly, 2 Weekly, 1 Never, 1 too often</a:t>
            </a:r>
          </a:p>
          <a:p>
            <a:pPr marL="171450" lvl="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1-2: </a:t>
            </a:r>
            <a:r>
              <a:rPr lang="en-US" sz="1200" dirty="0">
                <a:latin typeface="Arial" panose="020B0604020202020204" pitchFamily="34" charset="0"/>
                <a:cs typeface="Arial" panose="020B0604020202020204" pitchFamily="34" charset="0"/>
              </a:rPr>
              <a:t>4 Monthly, 1 Never</a:t>
            </a:r>
          </a:p>
          <a:p>
            <a:pPr marL="171450" lvl="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&lt;1: </a:t>
            </a:r>
            <a:r>
              <a:rPr lang="en-US" sz="1200" dirty="0">
                <a:latin typeface="Arial" panose="020B0604020202020204" pitchFamily="34" charset="0"/>
                <a:cs typeface="Arial" panose="020B0604020202020204" pitchFamily="34" charset="0"/>
              </a:rPr>
              <a:t>5 Monthly, 4 Weekly, 2 as needed, 1 Never</a:t>
            </a:r>
          </a:p>
        </p:txBody>
      </p:sp>
    </p:spTree>
    <p:extLst>
      <p:ext uri="{BB962C8B-B14F-4D97-AF65-F5344CB8AC3E}">
        <p14:creationId xmlns:p14="http://schemas.microsoft.com/office/powerpoint/2010/main" val="32566532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erson\Documents\survey communication\meeting attend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700211"/>
            <a:ext cx="7154862"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5775" y="685800"/>
            <a:ext cx="8229600" cy="1143000"/>
          </a:xfrm>
        </p:spPr>
        <p:txBody>
          <a:bodyPr>
            <a:normAutofit/>
          </a:bodyPr>
          <a:lstStyle/>
          <a:p>
            <a:r>
              <a:rPr lang="en-US" sz="3200" dirty="0"/>
              <a:t>How often do you attend these staff meetings?</a:t>
            </a:r>
          </a:p>
        </p:txBody>
      </p:sp>
      <p:sp>
        <p:nvSpPr>
          <p:cNvPr id="6" name="TextBox 5"/>
          <p:cNvSpPr txBox="1"/>
          <p:nvPr/>
        </p:nvSpPr>
        <p:spPr>
          <a:xfrm>
            <a:off x="3324224" y="2474441"/>
            <a:ext cx="53412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3</a:t>
            </a:r>
            <a:r>
              <a:rPr lang="en-US" sz="1200" dirty="0" smtClean="0">
                <a:latin typeface="Arial" panose="020B0604020202020204" pitchFamily="34" charset="0"/>
                <a:cs typeface="Arial" panose="020B0604020202020204" pitchFamily="34" charset="0"/>
              </a:rPr>
              <a:t>.8%</a:t>
            </a:r>
            <a:endParaRPr lang="en-US" sz="1200" dirty="0">
              <a:latin typeface="Arial" panose="020B0604020202020204" pitchFamily="34" charset="0"/>
              <a:cs typeface="Arial" panose="020B0604020202020204" pitchFamily="34" charset="0"/>
            </a:endParaRPr>
          </a:p>
        </p:txBody>
      </p:sp>
      <p:sp>
        <p:nvSpPr>
          <p:cNvPr id="7" name="TextBox 6"/>
          <p:cNvSpPr txBox="1"/>
          <p:nvPr/>
        </p:nvSpPr>
        <p:spPr>
          <a:xfrm>
            <a:off x="3591284" y="2745778"/>
            <a:ext cx="534121"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2.5%</a:t>
            </a:r>
            <a:endParaRPr lang="en-US" sz="1200" dirty="0">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495300" y="5334000"/>
            <a:ext cx="8229600" cy="1447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pPr>
            <a:r>
              <a:rPr lang="en-US" sz="1600" dirty="0" smtClean="0">
                <a:latin typeface="Arial" panose="020B0604020202020204" pitchFamily="34" charset="0"/>
                <a:cs typeface="Arial" panose="020B0604020202020204" pitchFamily="34" charset="0"/>
              </a:rPr>
              <a:t>Seven </a:t>
            </a:r>
            <a:r>
              <a:rPr lang="en-US" sz="1600" dirty="0">
                <a:latin typeface="Arial" panose="020B0604020202020204" pitchFamily="34" charset="0"/>
                <a:cs typeface="Arial" panose="020B0604020202020204" pitchFamily="34" charset="0"/>
              </a:rPr>
              <a:t>people who said their division never has staff meetings responded Never to this question as </a:t>
            </a:r>
            <a:r>
              <a:rPr lang="en-US" sz="1600" dirty="0" smtClean="0">
                <a:latin typeface="Arial" panose="020B0604020202020204" pitchFamily="34" charset="0"/>
                <a:cs typeface="Arial" panose="020B0604020202020204" pitchFamily="34" charset="0"/>
              </a:rPr>
              <a:t>well, </a:t>
            </a:r>
            <a:r>
              <a:rPr lang="en-US" sz="1600" dirty="0">
                <a:latin typeface="Arial" panose="020B0604020202020204" pitchFamily="34" charset="0"/>
                <a:cs typeface="Arial" panose="020B0604020202020204" pitchFamily="34" charset="0"/>
              </a:rPr>
              <a:t>so I did not count those who said their divisions never have staff meetings. </a:t>
            </a:r>
            <a:endParaRPr lang="en-US" sz="1600" dirty="0" smtClean="0">
              <a:latin typeface="Arial" panose="020B0604020202020204" pitchFamily="34" charset="0"/>
              <a:cs typeface="Arial" panose="020B0604020202020204" pitchFamily="34" charset="0"/>
            </a:endParaRPr>
          </a:p>
        </p:txBody>
      </p:sp>
      <p:sp>
        <p:nvSpPr>
          <p:cNvPr id="8" name="TextBox 7"/>
          <p:cNvSpPr txBox="1"/>
          <p:nvPr/>
        </p:nvSpPr>
        <p:spPr>
          <a:xfrm>
            <a:off x="6334123" y="1981200"/>
            <a:ext cx="2705101" cy="2308324"/>
          </a:xfrm>
          <a:prstGeom prst="rect">
            <a:avLst/>
          </a:prstGeom>
          <a:noFill/>
        </p:spPr>
        <p:txBody>
          <a:bodyPr wrap="square" rtlCol="0">
            <a:spAutoFit/>
          </a:bodyPr>
          <a:lstStyle/>
          <a:p>
            <a:pPr>
              <a:lnSpc>
                <a:spcPct val="150000"/>
              </a:lnSpc>
            </a:pPr>
            <a:r>
              <a:rPr lang="en-US" sz="1200" u="sng" dirty="0">
                <a:latin typeface="Arial" panose="020B0604020202020204" pitchFamily="34" charset="0"/>
                <a:cs typeface="Arial" panose="020B0604020202020204" pitchFamily="34" charset="0"/>
              </a:rPr>
              <a:t>By years of employment at WCHD:</a:t>
            </a:r>
          </a:p>
          <a:p>
            <a:pPr marL="171450" lvl="0" indent="-1714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10+: </a:t>
            </a:r>
            <a:r>
              <a:rPr lang="en-US" sz="1200" dirty="0">
                <a:latin typeface="Arial" panose="020B0604020202020204" pitchFamily="34" charset="0"/>
                <a:cs typeface="Arial" panose="020B0604020202020204" pitchFamily="34" charset="0"/>
              </a:rPr>
              <a:t>26 Always, 13 Usually, 2 Sometimes, 1 Never</a:t>
            </a:r>
          </a:p>
          <a:p>
            <a:pPr marL="171450" lvl="0" indent="-1714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5-10: </a:t>
            </a:r>
            <a:r>
              <a:rPr lang="en-US" sz="1200" dirty="0">
                <a:latin typeface="Arial" panose="020B0604020202020204" pitchFamily="34" charset="0"/>
                <a:cs typeface="Arial" panose="020B0604020202020204" pitchFamily="34" charset="0"/>
              </a:rPr>
              <a:t>2 Always, 1 Usually, 1 Rarely</a:t>
            </a:r>
          </a:p>
          <a:p>
            <a:pPr marL="171450" lvl="0" indent="-1714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2-5: </a:t>
            </a:r>
            <a:r>
              <a:rPr lang="en-US" sz="1200" dirty="0">
                <a:latin typeface="Arial" panose="020B0604020202020204" pitchFamily="34" charset="0"/>
                <a:cs typeface="Arial" panose="020B0604020202020204" pitchFamily="34" charset="0"/>
              </a:rPr>
              <a:t>6 Always, 1 Usually, 1 Sometimes, 1 Rarely</a:t>
            </a:r>
          </a:p>
          <a:p>
            <a:pPr marL="171450" lvl="0" indent="-1714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1-2: </a:t>
            </a:r>
            <a:r>
              <a:rPr lang="en-US" sz="1200" dirty="0">
                <a:latin typeface="Arial" panose="020B0604020202020204" pitchFamily="34" charset="0"/>
                <a:cs typeface="Arial" panose="020B0604020202020204" pitchFamily="34" charset="0"/>
              </a:rPr>
              <a:t>3 Always, 1 Usually</a:t>
            </a:r>
          </a:p>
          <a:p>
            <a:pPr marL="171450" lvl="0" indent="-1714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&lt;1:</a:t>
            </a:r>
            <a:r>
              <a:rPr lang="en-US" sz="1200" dirty="0">
                <a:latin typeface="Arial" panose="020B0604020202020204" pitchFamily="34" charset="0"/>
                <a:cs typeface="Arial" panose="020B0604020202020204" pitchFamily="34" charset="0"/>
              </a:rPr>
              <a:t> 9 Always, 1 Usually, 1 Never</a:t>
            </a:r>
          </a:p>
        </p:txBody>
      </p:sp>
    </p:spTree>
    <p:extLst>
      <p:ext uri="{BB962C8B-B14F-4D97-AF65-F5344CB8AC3E}">
        <p14:creationId xmlns:p14="http://schemas.microsoft.com/office/powerpoint/2010/main" val="7704060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erson\Documents\survey communication\senior staff inf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676400"/>
            <a:ext cx="7145338" cy="3381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5775" y="685800"/>
            <a:ext cx="8229600" cy="1143000"/>
          </a:xfrm>
        </p:spPr>
        <p:txBody>
          <a:bodyPr>
            <a:normAutofit fontScale="90000"/>
          </a:bodyPr>
          <a:lstStyle/>
          <a:p>
            <a:r>
              <a:rPr lang="en-US" sz="3200" dirty="0"/>
              <a:t>Is general WCHD senior staff meeting information / updates discussed during those meetings?</a:t>
            </a:r>
          </a:p>
        </p:txBody>
      </p:sp>
      <p:sp>
        <p:nvSpPr>
          <p:cNvPr id="10" name="Content Placeholder 2"/>
          <p:cNvSpPr txBox="1">
            <a:spLocks/>
          </p:cNvSpPr>
          <p:nvPr/>
        </p:nvSpPr>
        <p:spPr>
          <a:xfrm>
            <a:off x="495300" y="5334000"/>
            <a:ext cx="8229600" cy="1447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pPr>
            <a:r>
              <a:rPr lang="en-US" sz="1600" dirty="0">
                <a:latin typeface="Arial" panose="020B0604020202020204" pitchFamily="34" charset="0"/>
                <a:cs typeface="Arial" panose="020B0604020202020204" pitchFamily="34" charset="0"/>
              </a:rPr>
              <a:t>Some people who said their division never has staff meetings or that they never attend meetings responded No (</a:t>
            </a:r>
            <a:r>
              <a:rPr lang="en-US" sz="1600" dirty="0" smtClean="0">
                <a:latin typeface="Arial" panose="020B0604020202020204" pitchFamily="34" charset="0"/>
                <a:cs typeface="Arial" panose="020B0604020202020204" pitchFamily="34" charset="0"/>
              </a:rPr>
              <a:t>8 respondents) </a:t>
            </a:r>
            <a:r>
              <a:rPr lang="en-US" sz="1600" dirty="0">
                <a:latin typeface="Arial" panose="020B0604020202020204" pitchFamily="34" charset="0"/>
                <a:cs typeface="Arial" panose="020B0604020202020204" pitchFamily="34" charset="0"/>
              </a:rPr>
              <a:t>or I don’t know (</a:t>
            </a:r>
            <a:r>
              <a:rPr lang="en-US" sz="1600" dirty="0" smtClean="0">
                <a:latin typeface="Arial" panose="020B0604020202020204" pitchFamily="34" charset="0"/>
                <a:cs typeface="Arial" panose="020B0604020202020204" pitchFamily="34" charset="0"/>
              </a:rPr>
              <a:t>2 respondents) </a:t>
            </a:r>
            <a:r>
              <a:rPr lang="en-US" sz="1600" dirty="0">
                <a:latin typeface="Arial" panose="020B0604020202020204" pitchFamily="34" charset="0"/>
                <a:cs typeface="Arial" panose="020B0604020202020204" pitchFamily="34" charset="0"/>
              </a:rPr>
              <a:t>to this question as well, so I did not count those who said their divisions never have staff meetings or they never attend staff meetings.</a:t>
            </a:r>
            <a:endParaRPr lang="en-US" sz="1600" dirty="0" smtClean="0">
              <a:latin typeface="Arial" panose="020B0604020202020204" pitchFamily="34" charset="0"/>
              <a:cs typeface="Arial" panose="020B0604020202020204" pitchFamily="34" charset="0"/>
            </a:endParaRPr>
          </a:p>
        </p:txBody>
      </p:sp>
      <p:sp>
        <p:nvSpPr>
          <p:cNvPr id="8" name="TextBox 7"/>
          <p:cNvSpPr txBox="1"/>
          <p:nvPr/>
        </p:nvSpPr>
        <p:spPr>
          <a:xfrm>
            <a:off x="6334120" y="2204978"/>
            <a:ext cx="2705101" cy="2862322"/>
          </a:xfrm>
          <a:prstGeom prst="rect">
            <a:avLst/>
          </a:prstGeom>
          <a:noFill/>
        </p:spPr>
        <p:txBody>
          <a:bodyPr wrap="square" rtlCol="0">
            <a:spAutoFit/>
          </a:bodyPr>
          <a:lstStyle/>
          <a:p>
            <a:pPr>
              <a:lnSpc>
                <a:spcPct val="150000"/>
              </a:lnSpc>
            </a:pPr>
            <a:r>
              <a:rPr lang="en-US" sz="1200" u="sng" dirty="0">
                <a:latin typeface="Arial" panose="020B0604020202020204" pitchFamily="34" charset="0"/>
                <a:cs typeface="Arial" panose="020B0604020202020204" pitchFamily="34" charset="0"/>
              </a:rPr>
              <a:t>By years of employment at WCHD:</a:t>
            </a:r>
          </a:p>
          <a:p>
            <a:pPr marL="171450" lvl="0" indent="-1714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10+: </a:t>
            </a:r>
            <a:r>
              <a:rPr lang="en-US" sz="1200" dirty="0">
                <a:latin typeface="Arial" panose="020B0604020202020204" pitchFamily="34" charset="0"/>
                <a:cs typeface="Arial" panose="020B0604020202020204" pitchFamily="34" charset="0"/>
              </a:rPr>
              <a:t>15 Yes, 14 Sometimes, 8 No, 3 I don’t know</a:t>
            </a:r>
          </a:p>
          <a:p>
            <a:pPr marL="171450" lvl="0" indent="-1714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5-10: </a:t>
            </a:r>
            <a:r>
              <a:rPr lang="en-US" sz="1200" dirty="0">
                <a:latin typeface="Arial" panose="020B0604020202020204" pitchFamily="34" charset="0"/>
                <a:cs typeface="Arial" panose="020B0604020202020204" pitchFamily="34" charset="0"/>
              </a:rPr>
              <a:t>1 Yes, 2 Sometimes, 1 I don’t know </a:t>
            </a:r>
          </a:p>
          <a:p>
            <a:pPr marL="171450" lvl="0" indent="-1714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2-5: </a:t>
            </a:r>
            <a:r>
              <a:rPr lang="en-US" sz="1200" dirty="0">
                <a:latin typeface="Arial" panose="020B0604020202020204" pitchFamily="34" charset="0"/>
                <a:cs typeface="Arial" panose="020B0604020202020204" pitchFamily="34" charset="0"/>
              </a:rPr>
              <a:t>7 Yes, 1 No, 1 I don’t know</a:t>
            </a:r>
          </a:p>
          <a:p>
            <a:pPr marL="171450" lvl="0" indent="-1714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1-2: </a:t>
            </a:r>
            <a:r>
              <a:rPr lang="en-US" sz="1200" dirty="0">
                <a:latin typeface="Arial" panose="020B0604020202020204" pitchFamily="34" charset="0"/>
                <a:cs typeface="Arial" panose="020B0604020202020204" pitchFamily="34" charset="0"/>
              </a:rPr>
              <a:t>1 Yes, 2 Sometimes, 1 I don’t know</a:t>
            </a:r>
          </a:p>
          <a:p>
            <a:pPr marL="171450" lvl="0" indent="-171450">
              <a:lnSpc>
                <a:spcPct val="150000"/>
              </a:lnSpc>
              <a:buFont typeface="Arial" panose="020B0604020202020204" pitchFamily="34" charset="0"/>
              <a:buChar char="•"/>
            </a:pPr>
            <a:r>
              <a:rPr lang="en-US" sz="1200" b="1" dirty="0">
                <a:latin typeface="Arial" panose="020B0604020202020204" pitchFamily="34" charset="0"/>
                <a:cs typeface="Arial" panose="020B0604020202020204" pitchFamily="34" charset="0"/>
              </a:rPr>
              <a:t>&lt;1: </a:t>
            </a:r>
            <a:r>
              <a:rPr lang="en-US" sz="1200" dirty="0">
                <a:latin typeface="Arial" panose="020B0604020202020204" pitchFamily="34" charset="0"/>
                <a:cs typeface="Arial" panose="020B0604020202020204" pitchFamily="34" charset="0"/>
              </a:rPr>
              <a:t>6 Yes, 2 Sometimes, 2 I don’t know</a:t>
            </a:r>
          </a:p>
        </p:txBody>
      </p:sp>
    </p:spTree>
    <p:extLst>
      <p:ext uri="{BB962C8B-B14F-4D97-AF65-F5344CB8AC3E}">
        <p14:creationId xmlns:p14="http://schemas.microsoft.com/office/powerpoint/2010/main" val="20114201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would you like to receive more communication about?</a:t>
            </a:r>
          </a:p>
        </p:txBody>
      </p:sp>
      <p:sp>
        <p:nvSpPr>
          <p:cNvPr id="3" name="Content Placeholder 2"/>
          <p:cNvSpPr>
            <a:spLocks noGrp="1"/>
          </p:cNvSpPr>
          <p:nvPr>
            <p:ph idx="1"/>
          </p:nvPr>
        </p:nvSpPr>
        <p:spPr/>
        <p:txBody>
          <a:bodyPr>
            <a:normAutofit/>
          </a:bodyPr>
          <a:lstStyle/>
          <a:p>
            <a:pPr>
              <a:lnSpc>
                <a:spcPct val="150000"/>
              </a:lnSpc>
            </a:pPr>
            <a:r>
              <a:rPr lang="en-US" sz="1600" dirty="0">
                <a:latin typeface="Arial" panose="020B0604020202020204" pitchFamily="34" charset="0"/>
                <a:cs typeface="Arial" panose="020B0604020202020204" pitchFamily="34" charset="0"/>
              </a:rPr>
              <a:t>There were 29 total responses to this question. </a:t>
            </a:r>
            <a:endParaRPr lang="en-US" sz="1600" dirty="0" smtClean="0">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rPr>
              <a:t>21 </a:t>
            </a:r>
            <a:r>
              <a:rPr lang="en-US" sz="1600" dirty="0">
                <a:latin typeface="Arial" panose="020B0604020202020204" pitchFamily="34" charset="0"/>
                <a:cs typeface="Arial" panose="020B0604020202020204" pitchFamily="34" charset="0"/>
              </a:rPr>
              <a:t>were from employees who have worked here 10+ years (plus answers of “yes” and “n/a” which I didn’t count), 1 from 2-5 years, 1 from 1-2 years, and 4 from those who have worked here less than 1 year. </a:t>
            </a: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smtClean="0">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rPr>
              <a:t>I </a:t>
            </a:r>
            <a:r>
              <a:rPr lang="en-US" sz="1600" dirty="0">
                <a:latin typeface="Arial" panose="020B0604020202020204" pitchFamily="34" charset="0"/>
                <a:cs typeface="Arial" panose="020B0604020202020204" pitchFamily="34" charset="0"/>
              </a:rPr>
              <a:t>organized them and listed some of the most common themes in the responses</a:t>
            </a:r>
            <a:r>
              <a:rPr lang="en-US" sz="1600" dirty="0" smtClean="0">
                <a:latin typeface="Arial" panose="020B0604020202020204" pitchFamily="34" charset="0"/>
                <a:cs typeface="Arial" panose="020B0604020202020204" pitchFamily="34" charset="0"/>
              </a:rPr>
              <a:t>.</a:t>
            </a:r>
          </a:p>
          <a:p>
            <a:pPr>
              <a:lnSpc>
                <a:spcPct val="150000"/>
              </a:lnSpc>
            </a:pPr>
            <a:r>
              <a:rPr lang="en-US" sz="1600" dirty="0">
                <a:latin typeface="Arial" panose="020B0604020202020204" pitchFamily="34" charset="0"/>
                <a:cs typeface="Arial" panose="020B0604020202020204" pitchFamily="34" charset="0"/>
              </a:rPr>
              <a:t>A * indicates that the same person also responded to the other comments question; look for the * with the same number on that response. </a:t>
            </a:r>
            <a:endParaRPr lang="en-US" sz="1600" dirty="0" smtClean="0">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 number indicates the number of other responses to both open ended questions that mentioned that topic.</a:t>
            </a:r>
          </a:p>
        </p:txBody>
      </p:sp>
    </p:spTree>
    <p:extLst>
      <p:ext uri="{BB962C8B-B14F-4D97-AF65-F5344CB8AC3E}">
        <p14:creationId xmlns:p14="http://schemas.microsoft.com/office/powerpoint/2010/main" val="27173550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would you like to receive more communication about?</a:t>
            </a:r>
          </a:p>
        </p:txBody>
      </p:sp>
      <p:sp>
        <p:nvSpPr>
          <p:cNvPr id="3" name="Content Placeholder 2"/>
          <p:cNvSpPr>
            <a:spLocks noGrp="1"/>
          </p:cNvSpPr>
          <p:nvPr>
            <p:ph idx="1"/>
          </p:nvPr>
        </p:nvSpPr>
        <p:spPr/>
        <p:txBody>
          <a:bodyPr>
            <a:normAutofit/>
          </a:bodyPr>
          <a:lstStyle/>
          <a:p>
            <a:pPr marL="0" indent="0">
              <a:lnSpc>
                <a:spcPct val="150000"/>
              </a:lnSpc>
              <a:buNone/>
            </a:pPr>
            <a:r>
              <a:rPr lang="en-US" sz="1200" b="1" u="sng" dirty="0">
                <a:latin typeface="Arial" panose="020B0604020202020204" pitchFamily="34" charset="0"/>
                <a:cs typeface="Arial" panose="020B0604020202020204" pitchFamily="34" charset="0"/>
              </a:rPr>
              <a:t>New/Changing Programs</a:t>
            </a:r>
            <a:r>
              <a:rPr lang="en-US" sz="1200" u="sng" dirty="0">
                <a:latin typeface="Arial" panose="020B0604020202020204" pitchFamily="34" charset="0"/>
                <a:cs typeface="Arial" panose="020B0604020202020204" pitchFamily="34" charset="0"/>
              </a:rPr>
              <a:t> + 4</a:t>
            </a:r>
            <a:endParaRPr lang="en-US" sz="1200" dirty="0">
              <a:latin typeface="Arial" panose="020B0604020202020204" pitchFamily="34" charset="0"/>
              <a:cs typeface="Arial" panose="020B0604020202020204" pitchFamily="34" charset="0"/>
            </a:endParaRPr>
          </a:p>
          <a:p>
            <a:pPr lvl="0">
              <a:lnSpc>
                <a:spcPct val="150000"/>
              </a:lnSpc>
            </a:pPr>
            <a:r>
              <a:rPr lang="en-US" sz="1200" dirty="0">
                <a:latin typeface="Arial" panose="020B0604020202020204" pitchFamily="34" charset="0"/>
                <a:cs typeface="Arial" panose="020B0604020202020204" pitchFamily="34" charset="0"/>
              </a:rPr>
              <a:t>new programs and initiatives, new employees, (&lt;1)</a:t>
            </a:r>
          </a:p>
          <a:p>
            <a:pPr lvl="0">
              <a:lnSpc>
                <a:spcPct val="150000"/>
              </a:lnSpc>
            </a:pPr>
            <a:r>
              <a:rPr lang="en-US" sz="1200" dirty="0">
                <a:latin typeface="Arial" panose="020B0604020202020204" pitchFamily="34" charset="0"/>
                <a:cs typeface="Arial" panose="020B0604020202020204" pitchFamily="34" charset="0"/>
              </a:rPr>
              <a:t>New initiatives (10+)</a:t>
            </a:r>
          </a:p>
          <a:p>
            <a:pPr lvl="0">
              <a:lnSpc>
                <a:spcPct val="150000"/>
              </a:lnSpc>
            </a:pPr>
            <a:r>
              <a:rPr lang="en-US" sz="1200" dirty="0">
                <a:latin typeface="Arial" panose="020B0604020202020204" pitchFamily="34" charset="0"/>
                <a:cs typeface="Arial" panose="020B0604020202020204" pitchFamily="34" charset="0"/>
              </a:rPr>
              <a:t>Program updates (10+)</a:t>
            </a:r>
          </a:p>
          <a:p>
            <a:pPr lvl="0">
              <a:lnSpc>
                <a:spcPct val="150000"/>
              </a:lnSpc>
            </a:pPr>
            <a:r>
              <a:rPr lang="en-US" sz="1200" dirty="0">
                <a:latin typeface="Arial" panose="020B0604020202020204" pitchFamily="34" charset="0"/>
                <a:cs typeface="Arial" panose="020B0604020202020204" pitchFamily="34" charset="0"/>
              </a:rPr>
              <a:t>News regarding what other programs/services are new to the Health Department. (10+)*3</a:t>
            </a:r>
          </a:p>
          <a:p>
            <a:pPr lvl="0">
              <a:lnSpc>
                <a:spcPct val="150000"/>
              </a:lnSpc>
            </a:pPr>
            <a:r>
              <a:rPr lang="en-US" sz="1200" dirty="0">
                <a:latin typeface="Arial" panose="020B0604020202020204" pitchFamily="34" charset="0"/>
                <a:cs typeface="Arial" panose="020B0604020202020204" pitchFamily="34" charset="0"/>
              </a:rPr>
              <a:t>New programs available, new staff, open positions, upcoming changes (10+, never has meetings)*4</a:t>
            </a:r>
          </a:p>
          <a:p>
            <a:pPr lvl="0">
              <a:lnSpc>
                <a:spcPct val="150000"/>
              </a:lnSpc>
            </a:pPr>
            <a:r>
              <a:rPr lang="en-US" sz="1200" dirty="0">
                <a:latin typeface="Arial" panose="020B0604020202020204" pitchFamily="34" charset="0"/>
                <a:cs typeface="Arial" panose="020B0604020202020204" pitchFamily="34" charset="0"/>
              </a:rPr>
              <a:t>NEW HIRES, TRAININGS BEING HELD HERE, ANYTHING THAT THE PUBLIC MAY QUESTION ME ABOUT AT HEALTH FAIRS OR HOME VISITS, POSITIONS AVAILABLE HERE WITHOUT HAVING TO GO ON THE WEBSITE, ANY NEW PROGAMS THAT ARE ADDED. (10+)*7</a:t>
            </a:r>
          </a:p>
          <a:p>
            <a:pPr lvl="0">
              <a:lnSpc>
                <a:spcPct val="150000"/>
              </a:lnSpc>
            </a:pPr>
            <a:r>
              <a:rPr lang="en-US" sz="1200" dirty="0">
                <a:latin typeface="Arial" panose="020B0604020202020204" pitchFamily="34" charset="0"/>
                <a:cs typeface="Arial" panose="020B0604020202020204" pitchFamily="34" charset="0"/>
              </a:rPr>
              <a:t>Employee news...happy stuff. New services and happenings in other programs (10+)*8</a:t>
            </a:r>
          </a:p>
          <a:p>
            <a:pPr lvl="0">
              <a:lnSpc>
                <a:spcPct val="150000"/>
              </a:lnSpc>
            </a:pPr>
            <a:r>
              <a:rPr lang="en-US" sz="1200" dirty="0">
                <a:latin typeface="Arial" panose="020B0604020202020204" pitchFamily="34" charset="0"/>
                <a:cs typeface="Arial" panose="020B0604020202020204" pitchFamily="34" charset="0"/>
              </a:rPr>
              <a:t>Program activities - new personnel - new programs (10+)*</a:t>
            </a:r>
            <a:r>
              <a:rPr lang="en-US" sz="1200" dirty="0" smtClean="0">
                <a:latin typeface="Arial" panose="020B0604020202020204" pitchFamily="34" charset="0"/>
                <a:cs typeface="Arial" panose="020B0604020202020204" pitchFamily="34" charset="0"/>
              </a:rPr>
              <a:t>9</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2871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would you like to receive more communication about?</a:t>
            </a:r>
          </a:p>
        </p:txBody>
      </p:sp>
      <p:sp>
        <p:nvSpPr>
          <p:cNvPr id="3" name="Content Placeholder 2"/>
          <p:cNvSpPr>
            <a:spLocks noGrp="1"/>
          </p:cNvSpPr>
          <p:nvPr>
            <p:ph idx="1"/>
          </p:nvPr>
        </p:nvSpPr>
        <p:spPr/>
        <p:txBody>
          <a:bodyPr>
            <a:normAutofit/>
          </a:bodyPr>
          <a:lstStyle/>
          <a:p>
            <a:pPr marL="0" indent="0">
              <a:lnSpc>
                <a:spcPct val="150000"/>
              </a:lnSpc>
              <a:buNone/>
            </a:pPr>
            <a:r>
              <a:rPr lang="en-US" sz="1200" b="1" u="sng" dirty="0">
                <a:latin typeface="Arial" panose="020B0604020202020204" pitchFamily="34" charset="0"/>
                <a:cs typeface="Arial" panose="020B0604020202020204" pitchFamily="34" charset="0"/>
              </a:rPr>
              <a:t>What other divisions do/services offered</a:t>
            </a:r>
            <a:r>
              <a:rPr lang="en-US" sz="1200" u="sng" dirty="0">
                <a:latin typeface="Arial" panose="020B0604020202020204" pitchFamily="34" charset="0"/>
                <a:cs typeface="Arial" panose="020B0604020202020204" pitchFamily="34" charset="0"/>
              </a:rPr>
              <a:t> + 2</a:t>
            </a:r>
            <a:endParaRPr lang="en-US" sz="1200" dirty="0">
              <a:latin typeface="Arial" panose="020B0604020202020204" pitchFamily="34" charset="0"/>
              <a:cs typeface="Arial" panose="020B0604020202020204" pitchFamily="34" charset="0"/>
            </a:endParaRPr>
          </a:p>
          <a:p>
            <a:pPr lvl="0">
              <a:lnSpc>
                <a:spcPct val="150000"/>
              </a:lnSpc>
            </a:pPr>
            <a:r>
              <a:rPr lang="en-US" sz="1200" dirty="0">
                <a:latin typeface="Arial" panose="020B0604020202020204" pitchFamily="34" charset="0"/>
                <a:cs typeface="Arial" panose="020B0604020202020204" pitchFamily="34" charset="0"/>
              </a:rPr>
              <a:t>I would like to know what everyone does within the health department, what resources are available to us as staff and have an easier way to communicate these resources to the community. (&lt;1)</a:t>
            </a:r>
          </a:p>
          <a:p>
            <a:pPr lvl="0">
              <a:lnSpc>
                <a:spcPct val="150000"/>
              </a:lnSpc>
            </a:pPr>
            <a:r>
              <a:rPr lang="en-US" sz="1200" dirty="0">
                <a:latin typeface="Arial" panose="020B0604020202020204" pitchFamily="34" charset="0"/>
                <a:cs typeface="Arial" panose="020B0604020202020204" pitchFamily="34" charset="0"/>
              </a:rPr>
              <a:t>Information about role and function of programs in each division of the department; Information about job duties and roles of individuals in each program and each division of the department; Updates on special projects programs may be working on so that programs can refer to each other if the projects relate to a need of a patient/participant (2-5, never has meetings)</a:t>
            </a:r>
          </a:p>
          <a:p>
            <a:pPr lvl="0">
              <a:lnSpc>
                <a:spcPct val="150000"/>
              </a:lnSpc>
            </a:pPr>
            <a:r>
              <a:rPr lang="en-US" sz="1200" dirty="0">
                <a:latin typeface="Arial" panose="020B0604020202020204" pitchFamily="34" charset="0"/>
                <a:cs typeface="Arial" panose="020B0604020202020204" pitchFamily="34" charset="0"/>
              </a:rPr>
              <a:t>What other agencies are offering. No idea what offered at Behavioral Health and WIC is located right next door. (10+)</a:t>
            </a:r>
          </a:p>
          <a:p>
            <a:pPr lvl="0">
              <a:lnSpc>
                <a:spcPct val="150000"/>
              </a:lnSpc>
            </a:pPr>
            <a:r>
              <a:rPr lang="en-US" sz="1200" dirty="0">
                <a:latin typeface="Arial" panose="020B0604020202020204" pitchFamily="34" charset="0"/>
                <a:cs typeface="Arial" panose="020B0604020202020204" pitchFamily="34" charset="0"/>
              </a:rPr>
              <a:t>New hires, transfers, what precisely departments do (10+)*1</a:t>
            </a:r>
          </a:p>
          <a:p>
            <a:pPr lvl="0">
              <a:lnSpc>
                <a:spcPct val="150000"/>
              </a:lnSpc>
            </a:pPr>
            <a:r>
              <a:rPr lang="en-US" sz="1200" dirty="0">
                <a:latin typeface="Arial" panose="020B0604020202020204" pitchFamily="34" charset="0"/>
                <a:cs typeface="Arial" panose="020B0604020202020204" pitchFamily="34" charset="0"/>
              </a:rPr>
              <a:t>What other </a:t>
            </a:r>
            <a:r>
              <a:rPr lang="en-US" sz="1200" dirty="0" err="1">
                <a:latin typeface="Arial" panose="020B0604020202020204" pitchFamily="34" charset="0"/>
                <a:cs typeface="Arial" panose="020B0604020202020204" pitchFamily="34" charset="0"/>
              </a:rPr>
              <a:t>divsions</a:t>
            </a:r>
            <a:r>
              <a:rPr lang="en-US" sz="1200" dirty="0">
                <a:latin typeface="Arial" panose="020B0604020202020204" pitchFamily="34" charset="0"/>
                <a:cs typeface="Arial" panose="020B0604020202020204" pitchFamily="34" charset="0"/>
              </a:rPr>
              <a:t> do and </a:t>
            </a:r>
            <a:r>
              <a:rPr lang="en-US" sz="1200" dirty="0" err="1">
                <a:latin typeface="Arial" panose="020B0604020202020204" pitchFamily="34" charset="0"/>
                <a:cs typeface="Arial" panose="020B0604020202020204" pitchFamily="34" charset="0"/>
              </a:rPr>
              <a:t>servivces</a:t>
            </a:r>
            <a:r>
              <a:rPr lang="en-US" sz="1200" dirty="0">
                <a:latin typeface="Arial" panose="020B0604020202020204" pitchFamily="34" charset="0"/>
                <a:cs typeface="Arial" panose="020B0604020202020204" pitchFamily="34" charset="0"/>
              </a:rPr>
              <a:t> they provide. It would be very helpful to know our own interagency resources. (10+, never has meetings)</a:t>
            </a:r>
          </a:p>
          <a:p>
            <a:pPr lvl="0">
              <a:lnSpc>
                <a:spcPct val="150000"/>
              </a:lnSpc>
            </a:pPr>
            <a:r>
              <a:rPr lang="en-US" sz="1200" dirty="0">
                <a:latin typeface="Arial" panose="020B0604020202020204" pitchFamily="34" charset="0"/>
                <a:cs typeface="Arial" panose="020B0604020202020204" pitchFamily="34" charset="0"/>
              </a:rPr>
              <a:t>services offered through the WCHD to the public (10+)*5</a:t>
            </a:r>
          </a:p>
          <a:p>
            <a:pPr lvl="0">
              <a:lnSpc>
                <a:spcPct val="150000"/>
              </a:lnSpc>
            </a:pPr>
            <a:r>
              <a:rPr lang="en-US" sz="1200" dirty="0">
                <a:latin typeface="Arial" panose="020B0604020202020204" pitchFamily="34" charset="0"/>
                <a:cs typeface="Arial" panose="020B0604020202020204" pitchFamily="34" charset="0"/>
              </a:rPr>
              <a:t>Periodic updates describing program and highlighting work being done. (10+)*10</a:t>
            </a:r>
          </a:p>
        </p:txBody>
      </p:sp>
    </p:spTree>
    <p:extLst>
      <p:ext uri="{BB962C8B-B14F-4D97-AF65-F5344CB8AC3E}">
        <p14:creationId xmlns:p14="http://schemas.microsoft.com/office/powerpoint/2010/main" val="29950155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would you like to receive more communication about?</a:t>
            </a:r>
          </a:p>
        </p:txBody>
      </p:sp>
      <p:sp>
        <p:nvSpPr>
          <p:cNvPr id="3" name="Content Placeholder 2"/>
          <p:cNvSpPr>
            <a:spLocks noGrp="1"/>
          </p:cNvSpPr>
          <p:nvPr>
            <p:ph idx="1"/>
          </p:nvPr>
        </p:nvSpPr>
        <p:spPr>
          <a:xfrm>
            <a:off x="457200" y="1935480"/>
            <a:ext cx="8229600" cy="4693920"/>
          </a:xfrm>
        </p:spPr>
        <p:txBody>
          <a:bodyPr>
            <a:normAutofit fontScale="92500"/>
          </a:bodyPr>
          <a:lstStyle/>
          <a:p>
            <a:pPr marL="0" indent="0">
              <a:lnSpc>
                <a:spcPct val="150000"/>
              </a:lnSpc>
              <a:buNone/>
            </a:pPr>
            <a:r>
              <a:rPr lang="en-US" sz="1200" b="1" u="sng" dirty="0">
                <a:latin typeface="Arial" panose="020B0604020202020204" pitchFamily="34" charset="0"/>
                <a:cs typeface="Arial" panose="020B0604020202020204" pitchFamily="34" charset="0"/>
              </a:rPr>
              <a:t>General what’s going on in the health department info</a:t>
            </a:r>
            <a:r>
              <a:rPr lang="en-US" sz="1200" u="sng" dirty="0">
                <a:latin typeface="Arial" panose="020B0604020202020204" pitchFamily="34" charset="0"/>
                <a:cs typeface="Arial" panose="020B0604020202020204" pitchFamily="34" charset="0"/>
              </a:rPr>
              <a:t> + 2</a:t>
            </a:r>
            <a:endParaRPr lang="en-US" sz="1200" dirty="0">
              <a:latin typeface="Arial" panose="020B0604020202020204" pitchFamily="34" charset="0"/>
              <a:cs typeface="Arial" panose="020B0604020202020204" pitchFamily="34" charset="0"/>
            </a:endParaRPr>
          </a:p>
          <a:p>
            <a:pPr lvl="0">
              <a:lnSpc>
                <a:spcPct val="150000"/>
              </a:lnSpc>
            </a:pPr>
            <a:r>
              <a:rPr lang="en-US" sz="1200" dirty="0">
                <a:latin typeface="Arial" panose="020B0604020202020204" pitchFamily="34" charset="0"/>
                <a:cs typeface="Arial" panose="020B0604020202020204" pitchFamily="34" charset="0"/>
              </a:rPr>
              <a:t>Events and updates about things going on at the Health Department (&lt;1)</a:t>
            </a:r>
          </a:p>
          <a:p>
            <a:pPr lvl="0">
              <a:lnSpc>
                <a:spcPct val="150000"/>
              </a:lnSpc>
            </a:pPr>
            <a:r>
              <a:rPr lang="en-US" sz="1200" dirty="0">
                <a:latin typeface="Arial" panose="020B0604020202020204" pitchFamily="34" charset="0"/>
                <a:cs typeface="Arial" panose="020B0604020202020204" pitchFamily="34" charset="0"/>
              </a:rPr>
              <a:t>The happenings of the Health Department (1-2, never has meetings)</a:t>
            </a:r>
          </a:p>
          <a:p>
            <a:pPr lvl="0">
              <a:lnSpc>
                <a:spcPct val="150000"/>
              </a:lnSpc>
            </a:pPr>
            <a:r>
              <a:rPr lang="en-US" sz="1200" dirty="0">
                <a:latin typeface="Arial" panose="020B0604020202020204" pitchFamily="34" charset="0"/>
                <a:cs typeface="Arial" panose="020B0604020202020204" pitchFamily="34" charset="0"/>
              </a:rPr>
              <a:t>Programs on the horizon for the HD as a whole and particularly in my division or program (10+)*2</a:t>
            </a:r>
          </a:p>
          <a:p>
            <a:pPr lvl="0">
              <a:lnSpc>
                <a:spcPct val="150000"/>
              </a:lnSpc>
            </a:pPr>
            <a:r>
              <a:rPr lang="en-US" sz="1200" dirty="0">
                <a:latin typeface="Arial" panose="020B0604020202020204" pitchFamily="34" charset="0"/>
                <a:cs typeface="Arial" panose="020B0604020202020204" pitchFamily="34" charset="0"/>
              </a:rPr>
              <a:t>General info that affects the day-to-day operation of the Health Department and me as an employee; events sponsored by the Health Department in the community; State of the Union (Health Department) info (10+)</a:t>
            </a:r>
          </a:p>
          <a:p>
            <a:pPr lvl="0">
              <a:lnSpc>
                <a:spcPct val="150000"/>
              </a:lnSpc>
            </a:pPr>
            <a:r>
              <a:rPr lang="en-US" sz="1200" dirty="0">
                <a:latin typeface="Arial" panose="020B0604020202020204" pitchFamily="34" charset="0"/>
                <a:cs typeface="Arial" panose="020B0604020202020204" pitchFamily="34" charset="0"/>
              </a:rPr>
              <a:t>Information that may or will impact the operations of the agency and/or it's current or future personnel. For example, changes to front desk procedures for incoming visitors (visitors must sign-in, or not sign-in), dissolution of new employee orientation. (10+)</a:t>
            </a:r>
          </a:p>
          <a:p>
            <a:pPr lvl="0">
              <a:lnSpc>
                <a:spcPct val="150000"/>
              </a:lnSpc>
            </a:pPr>
            <a:r>
              <a:rPr lang="en-US" sz="1200" dirty="0">
                <a:latin typeface="Arial" panose="020B0604020202020204" pitchFamily="34" charset="0"/>
                <a:cs typeface="Arial" panose="020B0604020202020204" pitchFamily="34" charset="0"/>
              </a:rPr>
              <a:t>Anything that relates to employees, and my division. (10+)</a:t>
            </a:r>
          </a:p>
          <a:p>
            <a:pPr lvl="0">
              <a:lnSpc>
                <a:spcPct val="150000"/>
              </a:lnSpc>
            </a:pPr>
            <a:r>
              <a:rPr lang="en-US" sz="1200" dirty="0">
                <a:latin typeface="Arial" panose="020B0604020202020204" pitchFamily="34" charset="0"/>
                <a:cs typeface="Arial" panose="020B0604020202020204" pitchFamily="34" charset="0"/>
              </a:rPr>
              <a:t>It would be good to hear the questions and concerns that other employees have that may or may not concern me or my department (10+, never has meetings)</a:t>
            </a:r>
          </a:p>
          <a:p>
            <a:pPr lvl="0">
              <a:lnSpc>
                <a:spcPct val="150000"/>
              </a:lnSpc>
            </a:pPr>
            <a:r>
              <a:rPr lang="en-US" sz="1200" dirty="0">
                <a:latin typeface="Arial" panose="020B0604020202020204" pitchFamily="34" charset="0"/>
                <a:cs typeface="Arial" panose="020B0604020202020204" pitchFamily="34" charset="0"/>
              </a:rPr>
              <a:t>I would like to see what is discussed from Management as we received in the past. These notes are very informative with the direction we as an agency are moving and contained vital information that we would not otherwise hear about. Staff workers are a very integral part of the work that is being completed for the agency. Communication is a very important element for all employees as this helps aid in continuity of the agency. (10+)*6</a:t>
            </a:r>
          </a:p>
          <a:p>
            <a:pPr lvl="0">
              <a:lnSpc>
                <a:spcPct val="150000"/>
              </a:lnSpc>
            </a:pPr>
            <a:r>
              <a:rPr lang="en-US" sz="1200" dirty="0">
                <a:latin typeface="Arial" panose="020B0604020202020204" pitchFamily="34" charset="0"/>
                <a:cs typeface="Arial" panose="020B0604020202020204" pitchFamily="34" charset="0"/>
              </a:rPr>
              <a:t>Communication within individual division (10+, never has meetings)</a:t>
            </a:r>
          </a:p>
        </p:txBody>
      </p:sp>
    </p:spTree>
    <p:extLst>
      <p:ext uri="{BB962C8B-B14F-4D97-AF65-F5344CB8AC3E}">
        <p14:creationId xmlns:p14="http://schemas.microsoft.com/office/powerpoint/2010/main" val="39997490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would you like to receive more communication about?</a:t>
            </a:r>
          </a:p>
        </p:txBody>
      </p:sp>
      <p:sp>
        <p:nvSpPr>
          <p:cNvPr id="3" name="Content Placeholder 2"/>
          <p:cNvSpPr>
            <a:spLocks noGrp="1"/>
          </p:cNvSpPr>
          <p:nvPr>
            <p:ph idx="1"/>
          </p:nvPr>
        </p:nvSpPr>
        <p:spPr/>
        <p:txBody>
          <a:bodyPr>
            <a:normAutofit/>
          </a:bodyPr>
          <a:lstStyle/>
          <a:p>
            <a:pPr marL="0" indent="0">
              <a:lnSpc>
                <a:spcPct val="150000"/>
              </a:lnSpc>
              <a:buNone/>
            </a:pPr>
            <a:r>
              <a:rPr lang="en-US" sz="1200" b="1" u="sng" dirty="0">
                <a:latin typeface="Arial" panose="020B0604020202020204" pitchFamily="34" charset="0"/>
                <a:cs typeface="Arial" panose="020B0604020202020204" pitchFamily="34" charset="0"/>
              </a:rPr>
              <a:t>Other</a:t>
            </a:r>
            <a:endParaRPr lang="en-US" sz="1200" dirty="0">
              <a:latin typeface="Arial" panose="020B0604020202020204" pitchFamily="34" charset="0"/>
              <a:cs typeface="Arial" panose="020B0604020202020204" pitchFamily="34" charset="0"/>
            </a:endParaRPr>
          </a:p>
          <a:p>
            <a:pPr lvl="0">
              <a:lnSpc>
                <a:spcPct val="150000"/>
              </a:lnSpc>
            </a:pPr>
            <a:r>
              <a:rPr lang="en-US" sz="1200" dirty="0">
                <a:latin typeface="Arial" panose="020B0604020202020204" pitchFamily="34" charset="0"/>
                <a:cs typeface="Arial" panose="020B0604020202020204" pitchFamily="34" charset="0"/>
              </a:rPr>
              <a:t>Any upcoming training that needs to be completed. (&lt;1)</a:t>
            </a:r>
          </a:p>
          <a:p>
            <a:pPr lvl="0">
              <a:lnSpc>
                <a:spcPct val="150000"/>
              </a:lnSpc>
            </a:pPr>
            <a:r>
              <a:rPr lang="en-US" sz="1200" dirty="0">
                <a:latin typeface="Arial" panose="020B0604020202020204" pitchFamily="34" charset="0"/>
                <a:cs typeface="Arial" panose="020B0604020202020204" pitchFamily="34" charset="0"/>
              </a:rPr>
              <a:t>I feel that I am adequately communicated with (10</a:t>
            </a:r>
            <a:r>
              <a:rPr lang="en-US" sz="1200" dirty="0" smtClean="0">
                <a:latin typeface="Arial" panose="020B0604020202020204" pitchFamily="34" charset="0"/>
                <a:cs typeface="Arial" panose="020B0604020202020204" pitchFamily="34" charset="0"/>
              </a:rPr>
              <a:t>+)</a:t>
            </a:r>
          </a:p>
          <a:p>
            <a:pPr lvl="0">
              <a:lnSpc>
                <a:spcPct val="150000"/>
              </a:lnSpc>
            </a:pPr>
            <a:endParaRPr lang="en-US" sz="1200" dirty="0">
              <a:latin typeface="Arial" panose="020B0604020202020204" pitchFamily="34" charset="0"/>
              <a:cs typeface="Arial" panose="020B0604020202020204" pitchFamily="34" charset="0"/>
            </a:endParaRPr>
          </a:p>
          <a:p>
            <a:pPr marL="0" indent="0">
              <a:lnSpc>
                <a:spcPct val="150000"/>
              </a:lnSpc>
              <a:buNone/>
            </a:pPr>
            <a:r>
              <a:rPr lang="en-US" sz="1200" b="1" u="sng" dirty="0">
                <a:latin typeface="Arial" panose="020B0604020202020204" pitchFamily="34" charset="0"/>
                <a:cs typeface="Arial" panose="020B0604020202020204" pitchFamily="34" charset="0"/>
              </a:rPr>
              <a:t>Other Topics Mentioned</a:t>
            </a:r>
            <a:endParaRPr lang="en-US" sz="1200" dirty="0">
              <a:latin typeface="Arial" panose="020B0604020202020204" pitchFamily="34" charset="0"/>
              <a:cs typeface="Arial" panose="020B0604020202020204" pitchFamily="34" charset="0"/>
            </a:endParaRPr>
          </a:p>
          <a:p>
            <a:pPr>
              <a:lnSpc>
                <a:spcPct val="150000"/>
              </a:lnSpc>
            </a:pPr>
            <a:r>
              <a:rPr lang="en-US" sz="1200" dirty="0">
                <a:latin typeface="Arial" panose="020B0604020202020204" pitchFamily="34" charset="0"/>
                <a:cs typeface="Arial" panose="020B0604020202020204" pitchFamily="34" charset="0"/>
              </a:rPr>
              <a:t>Personnel Changes/Information: 5 + 6</a:t>
            </a:r>
          </a:p>
          <a:p>
            <a:pPr>
              <a:lnSpc>
                <a:spcPct val="150000"/>
              </a:lnSpc>
            </a:pPr>
            <a:r>
              <a:rPr lang="en-US" sz="1200" dirty="0">
                <a:latin typeface="Arial" panose="020B0604020202020204" pitchFamily="34" charset="0"/>
                <a:cs typeface="Arial" panose="020B0604020202020204" pitchFamily="34" charset="0"/>
              </a:rPr>
              <a:t>Job Openings: 2</a:t>
            </a:r>
          </a:p>
          <a:p>
            <a:pPr>
              <a:lnSpc>
                <a:spcPct val="150000"/>
              </a:lnSpc>
            </a:pPr>
            <a:r>
              <a:rPr lang="en-US" sz="1200" dirty="0">
                <a:latin typeface="Arial" panose="020B0604020202020204" pitchFamily="34" charset="0"/>
                <a:cs typeface="Arial" panose="020B0604020202020204" pitchFamily="34" charset="0"/>
              </a:rPr>
              <a:t>Trainings: 2 + 1</a:t>
            </a:r>
          </a:p>
          <a:p>
            <a:pPr marL="0" lvl="0" indent="0">
              <a:lnSpc>
                <a:spcPct val="150000"/>
              </a:lnSpc>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286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 Process</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This strategic plan was developed in recognition of the need for an agency strategic plan for proactive and efficient operations that meet the needs of the community and to fulfill the requirement to have a strategic plan in place for application for PHAB accreditation. With the support of a technical assistance grant from NACCHO (National Association of County and City Health Officials), the WCHD contracted with </a:t>
            </a:r>
            <a:r>
              <a:rPr lang="en-US" dirty="0" err="1" smtClean="0"/>
              <a:t>Ascendient</a:t>
            </a:r>
            <a:r>
              <a:rPr lang="en-US" dirty="0" smtClean="0"/>
              <a:t> Healthcare Advisors to facilitate our Strategic Planning Retreat and assist in the development of the agency strategic plan.  </a:t>
            </a:r>
            <a:endParaRPr lang="en-US" dirty="0"/>
          </a:p>
        </p:txBody>
      </p:sp>
    </p:spTree>
    <p:extLst>
      <p:ext uri="{BB962C8B-B14F-4D97-AF65-F5344CB8AC3E}">
        <p14:creationId xmlns:p14="http://schemas.microsoft.com/office/powerpoint/2010/main" val="11155187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Other Comments or Suggestions</a:t>
            </a:r>
          </a:p>
        </p:txBody>
      </p:sp>
      <p:sp>
        <p:nvSpPr>
          <p:cNvPr id="3" name="Content Placeholder 2"/>
          <p:cNvSpPr>
            <a:spLocks noGrp="1"/>
          </p:cNvSpPr>
          <p:nvPr>
            <p:ph idx="1"/>
          </p:nvPr>
        </p:nvSpPr>
        <p:spPr/>
        <p:txBody>
          <a:bodyPr>
            <a:normAutofit/>
          </a:bodyPr>
          <a:lstStyle/>
          <a:p>
            <a:pPr>
              <a:lnSpc>
                <a:spcPct val="150000"/>
              </a:lnSpc>
            </a:pPr>
            <a:r>
              <a:rPr lang="en-US" sz="1600" dirty="0">
                <a:latin typeface="Arial" panose="020B0604020202020204" pitchFamily="34" charset="0"/>
                <a:cs typeface="Arial" panose="020B0604020202020204" pitchFamily="34" charset="0"/>
              </a:rPr>
              <a:t>There were 16 responses to this question. </a:t>
            </a:r>
            <a:endParaRPr lang="en-US" sz="1600" dirty="0" smtClean="0">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rPr>
              <a:t>14 </a:t>
            </a:r>
            <a:r>
              <a:rPr lang="en-US" sz="1600" dirty="0">
                <a:latin typeface="Arial" panose="020B0604020202020204" pitchFamily="34" charset="0"/>
                <a:cs typeface="Arial" panose="020B0604020202020204" pitchFamily="34" charset="0"/>
              </a:rPr>
              <a:t>were from employees who have worked here 10+ years, 1 from 5-10 years, and 1 from 2-5 years. </a:t>
            </a:r>
            <a:endParaRPr lang="en-US" sz="1600" dirty="0" smtClean="0">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rPr>
              <a:t>Only </a:t>
            </a:r>
            <a:r>
              <a:rPr lang="en-US" sz="1600" dirty="0">
                <a:latin typeface="Arial" panose="020B0604020202020204" pitchFamily="34" charset="0"/>
                <a:cs typeface="Arial" panose="020B0604020202020204" pitchFamily="34" charset="0"/>
              </a:rPr>
              <a:t>people who have worked here 10+ years responded to both open ended questions.</a:t>
            </a:r>
          </a:p>
        </p:txBody>
      </p:sp>
    </p:spTree>
    <p:extLst>
      <p:ext uri="{BB962C8B-B14F-4D97-AF65-F5344CB8AC3E}">
        <p14:creationId xmlns:p14="http://schemas.microsoft.com/office/powerpoint/2010/main" val="42350847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Internal/WCHD Considerations:</a:t>
            </a:r>
            <a:br>
              <a:rPr lang="en-US" dirty="0" smtClean="0"/>
            </a:br>
            <a:r>
              <a:rPr lang="en-US" dirty="0" smtClean="0"/>
              <a:t>Key Takeaways</a:t>
            </a:r>
            <a:endParaRPr lang="en-US" dirty="0"/>
          </a:p>
        </p:txBody>
      </p:sp>
      <p:sp>
        <p:nvSpPr>
          <p:cNvPr id="9" name="Content Placeholder 2"/>
          <p:cNvSpPr>
            <a:spLocks noGrp="1"/>
          </p:cNvSpPr>
          <p:nvPr>
            <p:ph idx="4294967295"/>
          </p:nvPr>
        </p:nvSpPr>
        <p:spPr>
          <a:xfrm>
            <a:off x="1600200" y="1600200"/>
            <a:ext cx="7391400" cy="4267200"/>
          </a:xfrm>
        </p:spPr>
        <p:txBody>
          <a:bodyPr/>
          <a:lstStyle/>
          <a:p>
            <a:pPr marL="0" indent="0">
              <a:buNone/>
            </a:pPr>
            <a:r>
              <a:rPr lang="en-US" sz="1800" dirty="0" smtClean="0"/>
              <a:t>Significant uncertainty and concern exist given unknown funding changes and health reform implications…most believe changes must be made for WCHD to survive and/or succeed:</a:t>
            </a:r>
          </a:p>
          <a:p>
            <a:endParaRPr lang="en-US" sz="1000" dirty="0" smtClean="0"/>
          </a:p>
          <a:p>
            <a:r>
              <a:rPr lang="en-US" sz="1800" dirty="0" smtClean="0"/>
              <a:t>WCHD staff generally seen as a strength by those surveyed, but…</a:t>
            </a:r>
          </a:p>
          <a:p>
            <a:pPr lvl="1"/>
            <a:r>
              <a:rPr lang="en-US" sz="1400" dirty="0" smtClean="0"/>
              <a:t>Concerns exist relative to staff shortages today, and even more so in the future given pending retirements</a:t>
            </a:r>
          </a:p>
          <a:p>
            <a:pPr lvl="1"/>
            <a:r>
              <a:rPr lang="en-US" sz="1400" dirty="0"/>
              <a:t>J</a:t>
            </a:r>
            <a:r>
              <a:rPr lang="en-US" sz="1400" dirty="0" smtClean="0"/>
              <a:t>ob satisfaction (along with shortages) cited as greatest area for improvement</a:t>
            </a:r>
          </a:p>
          <a:p>
            <a:pPr lvl="1"/>
            <a:r>
              <a:rPr lang="en-US" sz="1400" dirty="0" smtClean="0"/>
              <a:t>A desire also exists for improved communication, onboarding processes, department efficiencies, and staff training</a:t>
            </a:r>
          </a:p>
          <a:p>
            <a:pPr lvl="1"/>
            <a:endParaRPr lang="en-US" sz="1400" dirty="0" smtClean="0"/>
          </a:p>
          <a:p>
            <a:r>
              <a:rPr lang="en-US" sz="1800" dirty="0" smtClean="0"/>
              <a:t>Strong desire exists for increased community outreach and collaboration…at the same time the majority of staff aren’t aware of current CHNA, a significant example of both those efforts.</a:t>
            </a:r>
          </a:p>
          <a:p>
            <a:pPr marL="0" indent="0">
              <a:buNone/>
            </a:pPr>
            <a:endParaRPr lang="en-US" sz="1800" dirty="0" smtClean="0"/>
          </a:p>
          <a:p>
            <a:r>
              <a:rPr lang="en-US" sz="1800" dirty="0" smtClean="0"/>
              <a:t>Improved communication and collaboration appears necessary both within WCHD (cross-divisional) and between WCHD and the community</a:t>
            </a:r>
          </a:p>
        </p:txBody>
      </p:sp>
    </p:spTree>
    <p:extLst>
      <p:ext uri="{BB962C8B-B14F-4D97-AF65-F5344CB8AC3E}">
        <p14:creationId xmlns:p14="http://schemas.microsoft.com/office/powerpoint/2010/main" val="195854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0930" name="Rectangle 2"/>
          <p:cNvSpPr>
            <a:spLocks noChangeArrowheads="1"/>
          </p:cNvSpPr>
          <p:nvPr/>
        </p:nvSpPr>
        <p:spPr bwMode="auto">
          <a:xfrm>
            <a:off x="0" y="23622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u="sng">
              <a:solidFill>
                <a:srgbClr val="000000"/>
              </a:solidFill>
              <a:latin typeface="Book Antiqua" pitchFamily="18" charset="0"/>
            </a:endParaRPr>
          </a:p>
        </p:txBody>
      </p:sp>
      <p:sp>
        <p:nvSpPr>
          <p:cNvPr id="1660931" name="Rectangle 3"/>
          <p:cNvSpPr>
            <a:spLocks noChangeArrowheads="1"/>
          </p:cNvSpPr>
          <p:nvPr/>
        </p:nvSpPr>
        <p:spPr bwMode="auto">
          <a:xfrm>
            <a:off x="4763" y="24384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600" b="1" i="1" dirty="0">
                <a:solidFill>
                  <a:srgbClr val="4D6DAC"/>
                </a:solidFill>
                <a:latin typeface="Book Antiqua" pitchFamily="18" charset="0"/>
              </a:rPr>
              <a:t> Situation Assessment Findings:</a:t>
            </a:r>
          </a:p>
          <a:p>
            <a:pPr algn="ctr" fontAlgn="base">
              <a:spcBef>
                <a:spcPct val="0"/>
              </a:spcBef>
              <a:spcAft>
                <a:spcPct val="0"/>
              </a:spcAft>
            </a:pPr>
            <a:r>
              <a:rPr lang="en-US" sz="2600" b="1" i="1" dirty="0">
                <a:solidFill>
                  <a:srgbClr val="4D6DAC"/>
                </a:solidFill>
                <a:latin typeface="Book Antiqua" pitchFamily="18" charset="0"/>
              </a:rPr>
              <a:t>Health and Community Leader Survey Results</a:t>
            </a:r>
          </a:p>
        </p:txBody>
      </p:sp>
    </p:spTree>
    <p:extLst>
      <p:ext uri="{BB962C8B-B14F-4D97-AF65-F5344CB8AC3E}">
        <p14:creationId xmlns:p14="http://schemas.microsoft.com/office/powerpoint/2010/main" val="22459692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p:txBody>
          <a:bodyPr/>
          <a:lstStyle/>
          <a:p>
            <a:r>
              <a:rPr lang="en-US" dirty="0" smtClean="0"/>
              <a:t>Health and Community Leader Survey:</a:t>
            </a:r>
            <a:br>
              <a:rPr lang="en-US" dirty="0" smtClean="0"/>
            </a:br>
            <a:r>
              <a:rPr lang="en-US" dirty="0" smtClean="0"/>
              <a:t>Respondents</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3754147"/>
              </p:ext>
            </p:extLst>
          </p:nvPr>
        </p:nvGraphicFramePr>
        <p:xfrm>
          <a:off x="1524000" y="1524000"/>
          <a:ext cx="7467600" cy="43865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756660" y="6010691"/>
            <a:ext cx="2743200" cy="307777"/>
          </a:xfrm>
          <a:prstGeom prst="rect">
            <a:avLst/>
          </a:prstGeom>
          <a:noFill/>
        </p:spPr>
        <p:txBody>
          <a:bodyPr wrap="square" rtlCol="0">
            <a:spAutoFit/>
          </a:bodyPr>
          <a:lstStyle/>
          <a:p>
            <a:pPr algn="ctr"/>
            <a:r>
              <a:rPr lang="en-US" sz="1400" dirty="0">
                <a:solidFill>
                  <a:srgbClr val="000000"/>
                </a:solidFill>
                <a:latin typeface="Book Antiqua"/>
              </a:rPr>
              <a:t>Total respondents: 28* </a:t>
            </a:r>
          </a:p>
        </p:txBody>
      </p:sp>
      <p:sp>
        <p:nvSpPr>
          <p:cNvPr id="7" name="TextBox 6"/>
          <p:cNvSpPr txBox="1"/>
          <p:nvPr/>
        </p:nvSpPr>
        <p:spPr>
          <a:xfrm>
            <a:off x="1447800" y="6400800"/>
            <a:ext cx="6629400" cy="415498"/>
          </a:xfrm>
          <a:prstGeom prst="rect">
            <a:avLst/>
          </a:prstGeom>
          <a:noFill/>
        </p:spPr>
        <p:txBody>
          <a:bodyPr wrap="square" rtlCol="0">
            <a:spAutoFit/>
          </a:bodyPr>
          <a:lstStyle/>
          <a:p>
            <a:r>
              <a:rPr lang="en-US" sz="1050" dirty="0">
                <a:solidFill>
                  <a:srgbClr val="000000"/>
                </a:solidFill>
                <a:latin typeface="Book Antiqua"/>
              </a:rPr>
              <a:t>*Please note that responses by question may vary. 28 people started the survey and 28 completed the survey by clicking submit at the conclusion…but some may not have answered all questions.</a:t>
            </a:r>
          </a:p>
        </p:txBody>
      </p:sp>
    </p:spTree>
    <p:extLst>
      <p:ext uri="{BB962C8B-B14F-4D97-AF65-F5344CB8AC3E}">
        <p14:creationId xmlns:p14="http://schemas.microsoft.com/office/powerpoint/2010/main" val="24179523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Health and Community Leader Survey</a:t>
            </a:r>
            <a:r>
              <a:rPr lang="en-US" dirty="0"/>
              <a:t>:</a:t>
            </a:r>
            <a:r>
              <a:rPr lang="en-US" dirty="0" smtClean="0"/>
              <a:t/>
            </a:r>
            <a:br>
              <a:rPr lang="en-US" dirty="0" smtClean="0"/>
            </a:br>
            <a:r>
              <a:rPr lang="en-US" dirty="0" smtClean="0"/>
              <a:t>What Essential Services Should be Top Priorities</a:t>
            </a:r>
            <a:endParaRPr lang="en-US" dirty="0"/>
          </a:p>
        </p:txBody>
      </p:sp>
      <p:graphicFrame>
        <p:nvGraphicFramePr>
          <p:cNvPr id="5" name="Chart 4"/>
          <p:cNvGraphicFramePr/>
          <p:nvPr>
            <p:extLst>
              <p:ext uri="{D42A27DB-BD31-4B8C-83A1-F6EECF244321}">
                <p14:modId xmlns:p14="http://schemas.microsoft.com/office/powerpoint/2010/main" val="1928474096"/>
              </p:ext>
            </p:extLst>
          </p:nvPr>
        </p:nvGraphicFramePr>
        <p:xfrm>
          <a:off x="1676400" y="1676400"/>
          <a:ext cx="7315200" cy="459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93101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p:txBody>
          <a:bodyPr/>
          <a:lstStyle/>
          <a:p>
            <a:r>
              <a:rPr lang="en-US" dirty="0" smtClean="0"/>
              <a:t>Health and Community Leader Survey:</a:t>
            </a:r>
            <a:br>
              <a:rPr lang="en-US" dirty="0" smtClean="0"/>
            </a:br>
            <a:r>
              <a:rPr lang="en-US" dirty="0" smtClean="0"/>
              <a:t>Awareness of WCHD Services</a:t>
            </a:r>
            <a:endParaRPr lang="en-US" dirty="0"/>
          </a:p>
        </p:txBody>
      </p:sp>
      <p:graphicFrame>
        <p:nvGraphicFramePr>
          <p:cNvPr id="5" name="Chart 4"/>
          <p:cNvGraphicFramePr/>
          <p:nvPr>
            <p:extLst>
              <p:ext uri="{D42A27DB-BD31-4B8C-83A1-F6EECF244321}">
                <p14:modId xmlns:p14="http://schemas.microsoft.com/office/powerpoint/2010/main" val="3657135082"/>
              </p:ext>
            </p:extLst>
          </p:nvPr>
        </p:nvGraphicFramePr>
        <p:xfrm>
          <a:off x="1219200" y="2133600"/>
          <a:ext cx="7086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71600" y="1718846"/>
            <a:ext cx="7772400" cy="338554"/>
          </a:xfrm>
          <a:prstGeom prst="rect">
            <a:avLst/>
          </a:prstGeom>
          <a:noFill/>
        </p:spPr>
        <p:txBody>
          <a:bodyPr wrap="square" rtlCol="0">
            <a:spAutoFit/>
          </a:bodyPr>
          <a:lstStyle/>
          <a:p>
            <a:pPr algn="ctr"/>
            <a:r>
              <a:rPr lang="en-US" sz="1600" b="1" dirty="0">
                <a:solidFill>
                  <a:srgbClr val="000000"/>
                </a:solidFill>
                <a:latin typeface="Book Antiqua"/>
              </a:rPr>
              <a:t>Where would you go to find out about WCHD’s programs and services?</a:t>
            </a:r>
          </a:p>
        </p:txBody>
      </p:sp>
    </p:spTree>
    <p:extLst>
      <p:ext uri="{BB962C8B-B14F-4D97-AF65-F5344CB8AC3E}">
        <p14:creationId xmlns:p14="http://schemas.microsoft.com/office/powerpoint/2010/main" val="10201243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Health and Community Leader Survey</a:t>
            </a:r>
            <a:r>
              <a:rPr lang="en-US" dirty="0"/>
              <a:t>:</a:t>
            </a:r>
            <a:r>
              <a:rPr lang="en-US" dirty="0" smtClean="0"/>
              <a:t/>
            </a:r>
            <a:br>
              <a:rPr lang="en-US" dirty="0" smtClean="0"/>
            </a:br>
            <a:r>
              <a:rPr lang="en-US" dirty="0" smtClean="0"/>
              <a:t>Top Strengths of WCHD</a:t>
            </a:r>
            <a:endParaRPr lang="en-US" dirty="0"/>
          </a:p>
        </p:txBody>
      </p:sp>
      <p:graphicFrame>
        <p:nvGraphicFramePr>
          <p:cNvPr id="5" name="Chart 4"/>
          <p:cNvGraphicFramePr/>
          <p:nvPr>
            <p:extLst>
              <p:ext uri="{D42A27DB-BD31-4B8C-83A1-F6EECF244321}">
                <p14:modId xmlns:p14="http://schemas.microsoft.com/office/powerpoint/2010/main" val="16261105"/>
              </p:ext>
            </p:extLst>
          </p:nvPr>
        </p:nvGraphicFramePr>
        <p:xfrm>
          <a:off x="1676400" y="1676400"/>
          <a:ext cx="7315200" cy="459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58329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p:txBody>
          <a:bodyPr/>
          <a:lstStyle/>
          <a:p>
            <a:r>
              <a:rPr lang="en-US" dirty="0" smtClean="0"/>
              <a:t>Health and Community Leader Survey:</a:t>
            </a:r>
            <a:br>
              <a:rPr lang="en-US" dirty="0" smtClean="0"/>
            </a:br>
            <a:r>
              <a:rPr lang="en-US" dirty="0" smtClean="0"/>
              <a:t>Interaction with WCHD</a:t>
            </a:r>
            <a:endParaRPr lang="en-US" dirty="0"/>
          </a:p>
        </p:txBody>
      </p:sp>
      <p:graphicFrame>
        <p:nvGraphicFramePr>
          <p:cNvPr id="5" name="Chart 4"/>
          <p:cNvGraphicFramePr/>
          <p:nvPr>
            <p:extLst>
              <p:ext uri="{D42A27DB-BD31-4B8C-83A1-F6EECF244321}">
                <p14:modId xmlns:p14="http://schemas.microsoft.com/office/powerpoint/2010/main" val="4154953777"/>
              </p:ext>
            </p:extLst>
          </p:nvPr>
        </p:nvGraphicFramePr>
        <p:xfrm>
          <a:off x="1600200" y="2209800"/>
          <a:ext cx="7086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71600" y="1559256"/>
            <a:ext cx="7772400" cy="584775"/>
          </a:xfrm>
          <a:prstGeom prst="rect">
            <a:avLst/>
          </a:prstGeom>
          <a:noFill/>
        </p:spPr>
        <p:txBody>
          <a:bodyPr wrap="square" rtlCol="0">
            <a:spAutoFit/>
          </a:bodyPr>
          <a:lstStyle/>
          <a:p>
            <a:pPr algn="ctr"/>
            <a:r>
              <a:rPr lang="en-US" sz="1600" b="1" dirty="0">
                <a:solidFill>
                  <a:srgbClr val="000000"/>
                </a:solidFill>
                <a:latin typeface="Book Antiqua"/>
              </a:rPr>
              <a:t>Which of the following best describes your organization’s </a:t>
            </a:r>
          </a:p>
          <a:p>
            <a:pPr algn="ctr"/>
            <a:r>
              <a:rPr lang="en-US" sz="1600" b="1" dirty="0">
                <a:solidFill>
                  <a:srgbClr val="000000"/>
                </a:solidFill>
                <a:latin typeface="Book Antiqua"/>
              </a:rPr>
              <a:t>interaction with WCHD?</a:t>
            </a:r>
          </a:p>
        </p:txBody>
      </p:sp>
    </p:spTree>
    <p:extLst>
      <p:ext uri="{BB962C8B-B14F-4D97-AF65-F5344CB8AC3E}">
        <p14:creationId xmlns:p14="http://schemas.microsoft.com/office/powerpoint/2010/main" val="38760358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p:txBody>
          <a:bodyPr/>
          <a:lstStyle/>
          <a:p>
            <a:r>
              <a:rPr lang="en-US" dirty="0" smtClean="0"/>
              <a:t>Health and Community Leader Survey:</a:t>
            </a:r>
            <a:br>
              <a:rPr lang="en-US" dirty="0" smtClean="0"/>
            </a:br>
            <a:r>
              <a:rPr lang="en-US" dirty="0" smtClean="0"/>
              <a:t>How should WCHD Adapt</a:t>
            </a:r>
            <a:endParaRPr lang="en-US" dirty="0"/>
          </a:p>
        </p:txBody>
      </p:sp>
      <p:graphicFrame>
        <p:nvGraphicFramePr>
          <p:cNvPr id="5" name="Chart 4"/>
          <p:cNvGraphicFramePr/>
          <p:nvPr>
            <p:extLst>
              <p:ext uri="{D42A27DB-BD31-4B8C-83A1-F6EECF244321}">
                <p14:modId xmlns:p14="http://schemas.microsoft.com/office/powerpoint/2010/main" val="1524929250"/>
              </p:ext>
            </p:extLst>
          </p:nvPr>
        </p:nvGraphicFramePr>
        <p:xfrm>
          <a:off x="1600200" y="2209800"/>
          <a:ext cx="7086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71600" y="1559256"/>
            <a:ext cx="7772400" cy="584775"/>
          </a:xfrm>
          <a:prstGeom prst="rect">
            <a:avLst/>
          </a:prstGeom>
          <a:noFill/>
        </p:spPr>
        <p:txBody>
          <a:bodyPr wrap="square" rtlCol="0">
            <a:spAutoFit/>
          </a:bodyPr>
          <a:lstStyle/>
          <a:p>
            <a:pPr algn="ctr"/>
            <a:r>
              <a:rPr lang="en-US" sz="1600" b="1" dirty="0">
                <a:solidFill>
                  <a:srgbClr val="000000"/>
                </a:solidFill>
                <a:latin typeface="Book Antiqua"/>
              </a:rPr>
              <a:t>How do you see WCHD evolving to adapt to changes in public health and healthcare? Please select all that apply.  </a:t>
            </a:r>
          </a:p>
        </p:txBody>
      </p:sp>
    </p:spTree>
    <p:extLst>
      <p:ext uri="{BB962C8B-B14F-4D97-AF65-F5344CB8AC3E}">
        <p14:creationId xmlns:p14="http://schemas.microsoft.com/office/powerpoint/2010/main" val="13271042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Health and Community Leader Survey:</a:t>
            </a:r>
            <a:br>
              <a:rPr lang="en-US" dirty="0"/>
            </a:br>
            <a:r>
              <a:rPr lang="en-US" dirty="0" smtClean="0"/>
              <a:t>How to Enhance Relationship</a:t>
            </a:r>
            <a:endParaRPr lang="en-US" dirty="0"/>
          </a:p>
        </p:txBody>
      </p:sp>
      <p:graphicFrame>
        <p:nvGraphicFramePr>
          <p:cNvPr id="4" name="Chart 3"/>
          <p:cNvGraphicFramePr/>
          <p:nvPr>
            <p:extLst>
              <p:ext uri="{D42A27DB-BD31-4B8C-83A1-F6EECF244321}">
                <p14:modId xmlns:p14="http://schemas.microsoft.com/office/powerpoint/2010/main" val="1516412313"/>
              </p:ext>
            </p:extLst>
          </p:nvPr>
        </p:nvGraphicFramePr>
        <p:xfrm>
          <a:off x="1600200" y="2209800"/>
          <a:ext cx="71628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71600" y="1600200"/>
            <a:ext cx="7772400" cy="584775"/>
          </a:xfrm>
          <a:prstGeom prst="rect">
            <a:avLst/>
          </a:prstGeom>
          <a:noFill/>
        </p:spPr>
        <p:txBody>
          <a:bodyPr wrap="square" rtlCol="0">
            <a:spAutoFit/>
          </a:bodyPr>
          <a:lstStyle/>
          <a:p>
            <a:pPr algn="ctr"/>
            <a:r>
              <a:rPr lang="en-US" sz="1600" b="1" dirty="0">
                <a:solidFill>
                  <a:srgbClr val="000000"/>
                </a:solidFill>
                <a:latin typeface="Book Antiqua"/>
              </a:rPr>
              <a:t>In what way(s) could WCHD enhance its relationship with your organization? Please select all that apply.  </a:t>
            </a:r>
          </a:p>
        </p:txBody>
      </p:sp>
    </p:spTree>
    <p:extLst>
      <p:ext uri="{BB962C8B-B14F-4D97-AF65-F5344CB8AC3E}">
        <p14:creationId xmlns:p14="http://schemas.microsoft.com/office/powerpoint/2010/main" val="379901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5150"/>
          </a:xfrm>
        </p:spPr>
        <p:txBody>
          <a:bodyPr/>
          <a:lstStyle/>
          <a:p>
            <a:pPr algn="ctr"/>
            <a:r>
              <a:rPr lang="en-US" dirty="0" smtClean="0"/>
              <a:t>Retreat Attendees</a:t>
            </a:r>
            <a:endParaRPr lang="en-US" dirty="0"/>
          </a:p>
        </p:txBody>
      </p:sp>
      <p:sp>
        <p:nvSpPr>
          <p:cNvPr id="3" name="Content Placeholder 2"/>
          <p:cNvSpPr>
            <a:spLocks noGrp="1"/>
          </p:cNvSpPr>
          <p:nvPr>
            <p:ph idx="1"/>
          </p:nvPr>
        </p:nvSpPr>
        <p:spPr>
          <a:xfrm>
            <a:off x="5029200" y="838200"/>
            <a:ext cx="4114800" cy="5211763"/>
          </a:xfrm>
        </p:spPr>
        <p:txBody>
          <a:bodyPr>
            <a:normAutofit/>
          </a:bodyPr>
          <a:lstStyle/>
          <a:p>
            <a:pPr marL="0" indent="0" algn="ctr">
              <a:buNone/>
            </a:pPr>
            <a:r>
              <a:rPr lang="en-US" sz="1200" b="1" dirty="0"/>
              <a:t>Community Partners Attending </a:t>
            </a:r>
          </a:p>
          <a:p>
            <a:pPr marL="0" indent="0" algn="ctr">
              <a:buNone/>
            </a:pPr>
            <a:r>
              <a:rPr lang="en-US" sz="1200" dirty="0"/>
              <a:t>Adam Roberson, Community Free Clinic</a:t>
            </a:r>
          </a:p>
          <a:p>
            <a:pPr marL="0" indent="0" algn="ctr">
              <a:buNone/>
            </a:pPr>
            <a:r>
              <a:rPr lang="en-US" sz="1200" dirty="0"/>
              <a:t>Allen </a:t>
            </a:r>
            <a:r>
              <a:rPr lang="en-US" sz="1200" dirty="0" err="1"/>
              <a:t>Twigg</a:t>
            </a:r>
            <a:r>
              <a:rPr lang="en-US" sz="1200" dirty="0"/>
              <a:t>, </a:t>
            </a:r>
            <a:r>
              <a:rPr lang="en-US" sz="1200" dirty="0" err="1"/>
              <a:t>Meritus</a:t>
            </a:r>
            <a:endParaRPr lang="en-US" sz="1200" dirty="0"/>
          </a:p>
          <a:p>
            <a:pPr marL="0" indent="0" algn="ctr">
              <a:buNone/>
            </a:pPr>
            <a:r>
              <a:rPr lang="en-US" sz="1200" dirty="0"/>
              <a:t>Kristin </a:t>
            </a:r>
            <a:r>
              <a:rPr lang="en-US" sz="1200" dirty="0" err="1"/>
              <a:t>Mielcarek</a:t>
            </a:r>
            <a:r>
              <a:rPr lang="en-US" sz="1200" dirty="0"/>
              <a:t>, Canaan Valley</a:t>
            </a:r>
          </a:p>
          <a:p>
            <a:pPr marL="0" indent="0" algn="ctr">
              <a:buNone/>
            </a:pPr>
            <a:r>
              <a:rPr lang="en-US" sz="1200" dirty="0"/>
              <a:t>Melissa </a:t>
            </a:r>
            <a:r>
              <a:rPr lang="en-US" sz="1200" dirty="0" err="1"/>
              <a:t>Minotti</a:t>
            </a:r>
            <a:r>
              <a:rPr lang="en-US" sz="1200" dirty="0"/>
              <a:t>, John Hopkins </a:t>
            </a:r>
            <a:r>
              <a:rPr lang="en-US" sz="1200" dirty="0" err="1"/>
              <a:t>Universityy</a:t>
            </a:r>
            <a:endParaRPr lang="en-US" sz="1200" dirty="0"/>
          </a:p>
          <a:p>
            <a:pPr marL="0" indent="0" algn="ctr">
              <a:buNone/>
            </a:pPr>
            <a:r>
              <a:rPr lang="en-US" sz="1200" dirty="0"/>
              <a:t>Paul Frey, Chamber of Commerce </a:t>
            </a:r>
          </a:p>
          <a:p>
            <a:pPr marL="0" indent="0" algn="ctr">
              <a:buNone/>
            </a:pPr>
            <a:r>
              <a:rPr lang="en-US" sz="1200" dirty="0"/>
              <a:t>Brad </a:t>
            </a:r>
            <a:r>
              <a:rPr lang="en-US" sz="1200" dirty="0" err="1"/>
              <a:t>Tritsch</a:t>
            </a:r>
            <a:r>
              <a:rPr lang="en-US" sz="1200" dirty="0"/>
              <a:t>, Commission on Aging</a:t>
            </a:r>
          </a:p>
          <a:p>
            <a:pPr marL="0" indent="0" algn="ctr">
              <a:buNone/>
            </a:pPr>
            <a:r>
              <a:rPr lang="en-US" sz="1200" dirty="0"/>
              <a:t>Shelley Steiner, Hospice of Washington County </a:t>
            </a:r>
          </a:p>
          <a:p>
            <a:pPr marL="0" indent="0" algn="ctr">
              <a:buNone/>
            </a:pPr>
            <a:r>
              <a:rPr lang="en-US" sz="1200" dirty="0"/>
              <a:t>Kim </a:t>
            </a:r>
            <a:r>
              <a:rPr lang="en-US" sz="1200" dirty="0" err="1"/>
              <a:t>Murdaugh</a:t>
            </a:r>
            <a:r>
              <a:rPr lang="en-US" sz="1200" dirty="0"/>
              <a:t>, </a:t>
            </a:r>
            <a:r>
              <a:rPr lang="en-US" sz="1200" dirty="0" smtClean="0"/>
              <a:t> Exec. Director, Family </a:t>
            </a:r>
            <a:r>
              <a:rPr lang="en-US" sz="1200" dirty="0"/>
              <a:t>Health Care of Hagerstown </a:t>
            </a:r>
          </a:p>
          <a:p>
            <a:pPr marL="0" indent="0" algn="ctr">
              <a:buNone/>
            </a:pPr>
            <a:r>
              <a:rPr lang="en-US" sz="1200" dirty="0"/>
              <a:t>Nikki </a:t>
            </a:r>
            <a:r>
              <a:rPr lang="en-US" sz="1200" dirty="0" err="1"/>
              <a:t>Snyer</a:t>
            </a:r>
            <a:r>
              <a:rPr lang="en-US" sz="1200" dirty="0"/>
              <a:t>, Department of Social Services</a:t>
            </a:r>
          </a:p>
          <a:p>
            <a:pPr marL="0" indent="0" algn="ctr">
              <a:buNone/>
            </a:pPr>
            <a:r>
              <a:rPr lang="en-US" sz="1200" dirty="0"/>
              <a:t>Bill Beard, Disabilities Board</a:t>
            </a:r>
          </a:p>
          <a:p>
            <a:pPr marL="0" indent="0" algn="ctr">
              <a:buNone/>
            </a:pPr>
            <a:r>
              <a:rPr lang="en-US" sz="1200" dirty="0"/>
              <a:t>Janice Howells, WCPS School Health Program Coordinator</a:t>
            </a:r>
          </a:p>
          <a:p>
            <a:pPr marL="0" indent="0" algn="ctr">
              <a:buNone/>
            </a:pPr>
            <a:r>
              <a:rPr lang="en-US" sz="1200" dirty="0"/>
              <a:t>Greg Lux, Director of Food Safety, Giant/Martins Food</a:t>
            </a:r>
          </a:p>
          <a:p>
            <a:pPr marL="0" indent="0" algn="ctr">
              <a:buNone/>
            </a:pPr>
            <a:r>
              <a:rPr lang="en-US" sz="1200" dirty="0"/>
              <a:t>Robbie Hill, Owner, HOH Well Drilling</a:t>
            </a:r>
          </a:p>
          <a:p>
            <a:pPr marL="0" indent="0" algn="ctr">
              <a:buNone/>
            </a:pPr>
            <a:r>
              <a:rPr lang="en-US" sz="1200" dirty="0"/>
              <a:t>Carol Costello, Supervisors of Student Services, WCPS</a:t>
            </a:r>
          </a:p>
          <a:p>
            <a:pPr marL="0" indent="0" algn="ctr">
              <a:buNone/>
            </a:pPr>
            <a:r>
              <a:rPr lang="en-US" sz="1200" dirty="0"/>
              <a:t>Edward Long, Assistant Warden, Washington County Sheriffs Office</a:t>
            </a:r>
          </a:p>
          <a:p>
            <a:pPr marL="0" indent="0" algn="ctr">
              <a:buNone/>
            </a:pPr>
            <a:endParaRPr lang="en-US" dirty="0"/>
          </a:p>
        </p:txBody>
      </p:sp>
      <p:sp>
        <p:nvSpPr>
          <p:cNvPr id="4" name="Text Placeholder 3"/>
          <p:cNvSpPr>
            <a:spLocks noGrp="1"/>
          </p:cNvSpPr>
          <p:nvPr>
            <p:ph type="body" sz="half" idx="2"/>
          </p:nvPr>
        </p:nvSpPr>
        <p:spPr>
          <a:xfrm>
            <a:off x="457200" y="914400"/>
            <a:ext cx="4419600" cy="5486400"/>
          </a:xfrm>
        </p:spPr>
        <p:txBody>
          <a:bodyPr>
            <a:normAutofit fontScale="62500" lnSpcReduction="20000"/>
          </a:bodyPr>
          <a:lstStyle/>
          <a:p>
            <a:pPr algn="ctr"/>
            <a:r>
              <a:rPr lang="en-US" sz="2100" b="1" dirty="0"/>
              <a:t>Health Department Accreditation Team Members Titles and Division</a:t>
            </a:r>
          </a:p>
          <a:p>
            <a:pPr algn="ctr"/>
            <a:r>
              <a:rPr lang="en-US" sz="2100" dirty="0"/>
              <a:t>Anne </a:t>
            </a:r>
            <a:r>
              <a:rPr lang="en-US" sz="2100" dirty="0" err="1"/>
              <a:t>Schooley</a:t>
            </a:r>
            <a:r>
              <a:rPr lang="en-US" sz="2100" dirty="0"/>
              <a:t>, Operations and Compliance Coordinator, Behavioral Health</a:t>
            </a:r>
          </a:p>
          <a:p>
            <a:pPr algn="ctr"/>
            <a:r>
              <a:rPr lang="en-US" sz="2100" dirty="0"/>
              <a:t>Brenda Cole, Purchasing Officer, Administration</a:t>
            </a:r>
          </a:p>
          <a:p>
            <a:pPr algn="ctr"/>
            <a:r>
              <a:rPr lang="en-US" sz="2100" dirty="0"/>
              <a:t>Dawn </a:t>
            </a:r>
            <a:r>
              <a:rPr lang="en-US" sz="2100" dirty="0" err="1"/>
              <a:t>Orndoff</a:t>
            </a:r>
            <a:r>
              <a:rPr lang="en-US" sz="2100" dirty="0"/>
              <a:t>, Program Manager, Nursing</a:t>
            </a:r>
          </a:p>
          <a:p>
            <a:pPr algn="ctr"/>
            <a:r>
              <a:rPr lang="en-US" sz="2100" dirty="0"/>
              <a:t>Dr. Diana Gaviria, Deputy Health Officer</a:t>
            </a:r>
          </a:p>
          <a:p>
            <a:pPr algn="ctr"/>
            <a:r>
              <a:rPr lang="en-US" sz="2100" dirty="0"/>
              <a:t>Donna Stouffer, Billing Manager, Administration </a:t>
            </a:r>
          </a:p>
          <a:p>
            <a:pPr algn="ctr"/>
            <a:r>
              <a:rPr lang="en-US" sz="2100" dirty="0"/>
              <a:t>Earl Stoner, Health Officer</a:t>
            </a:r>
          </a:p>
          <a:p>
            <a:pPr algn="ctr"/>
            <a:r>
              <a:rPr lang="en-US" sz="2100" dirty="0"/>
              <a:t>Laura Bennett, Administrative </a:t>
            </a:r>
            <a:r>
              <a:rPr lang="en-US" sz="2100" dirty="0" err="1"/>
              <a:t>Speccialist</a:t>
            </a:r>
            <a:r>
              <a:rPr lang="en-US" sz="2100" dirty="0"/>
              <a:t>, Administration</a:t>
            </a:r>
          </a:p>
          <a:p>
            <a:pPr algn="ctr"/>
            <a:r>
              <a:rPr lang="en-US" sz="2100" dirty="0"/>
              <a:t>Loan Vo, Program Supervisor, Nursing</a:t>
            </a:r>
          </a:p>
          <a:p>
            <a:pPr algn="ctr"/>
            <a:r>
              <a:rPr lang="en-US" sz="2100" dirty="0"/>
              <a:t>Mary McPherson, Program Manager, Health Planning</a:t>
            </a:r>
          </a:p>
          <a:p>
            <a:pPr algn="ctr"/>
            <a:r>
              <a:rPr lang="en-US" sz="2100" dirty="0"/>
              <a:t>Robert </a:t>
            </a:r>
            <a:r>
              <a:rPr lang="en-US" sz="2100" dirty="0" err="1"/>
              <a:t>Kutchman</a:t>
            </a:r>
            <a:r>
              <a:rPr lang="en-US" sz="2100" dirty="0"/>
              <a:t>, Environmental Health Specialist, Environmental Health</a:t>
            </a:r>
          </a:p>
          <a:p>
            <a:pPr algn="ctr"/>
            <a:r>
              <a:rPr lang="en-US" sz="2100" dirty="0"/>
              <a:t>Robin </a:t>
            </a:r>
            <a:r>
              <a:rPr lang="en-US" sz="2100" dirty="0" err="1"/>
              <a:t>Banfe</a:t>
            </a:r>
            <a:r>
              <a:rPr lang="en-US" sz="2100" dirty="0"/>
              <a:t>, Nurse Case Manager, Nursing </a:t>
            </a:r>
          </a:p>
          <a:p>
            <a:pPr algn="ctr"/>
            <a:r>
              <a:rPr lang="en-US" sz="2100" dirty="0"/>
              <a:t>Rod </a:t>
            </a:r>
            <a:r>
              <a:rPr lang="en-US" sz="2100" dirty="0" err="1"/>
              <a:t>MacRae</a:t>
            </a:r>
            <a:r>
              <a:rPr lang="en-US" sz="2100" dirty="0"/>
              <a:t>, Director, Health Planning</a:t>
            </a:r>
          </a:p>
          <a:p>
            <a:pPr algn="ctr"/>
            <a:r>
              <a:rPr lang="en-US" sz="2100" b="1" dirty="0" smtClean="0"/>
              <a:t>Additional </a:t>
            </a:r>
            <a:r>
              <a:rPr lang="en-US" sz="2100" b="1" dirty="0"/>
              <a:t>In-House Staff Attending</a:t>
            </a:r>
          </a:p>
          <a:p>
            <a:pPr algn="ctr"/>
            <a:r>
              <a:rPr lang="en-US" sz="2100" dirty="0"/>
              <a:t>Stacey </a:t>
            </a:r>
            <a:r>
              <a:rPr lang="en-US" sz="2100" dirty="0" err="1"/>
              <a:t>Hornbecker</a:t>
            </a:r>
            <a:r>
              <a:rPr lang="en-US" sz="2100" dirty="0"/>
              <a:t>, Administrative Assistant, Nursing</a:t>
            </a:r>
          </a:p>
          <a:p>
            <a:pPr algn="ctr"/>
            <a:r>
              <a:rPr lang="en-US" sz="2100" dirty="0"/>
              <a:t>Shelby Hughes, Medicaid Eligibility Worker, Nursing</a:t>
            </a:r>
          </a:p>
          <a:p>
            <a:pPr algn="ctr"/>
            <a:r>
              <a:rPr lang="en-US" sz="2100" dirty="0"/>
              <a:t>Lisa McCray, Communicable Disease Nurse, Nursing </a:t>
            </a:r>
          </a:p>
          <a:p>
            <a:pPr algn="ctr"/>
            <a:r>
              <a:rPr lang="en-US" sz="2100" dirty="0"/>
              <a:t>Audra Nichols, Clinical Services Support Aide, Nursing </a:t>
            </a:r>
          </a:p>
          <a:p>
            <a:pPr algn="ctr"/>
            <a:r>
              <a:rPr lang="en-US" sz="2100" dirty="0"/>
              <a:t>Susan Parks, Director, Nursing</a:t>
            </a:r>
          </a:p>
          <a:p>
            <a:pPr algn="ctr"/>
            <a:r>
              <a:rPr lang="en-US" sz="2100" dirty="0"/>
              <a:t>Jess </a:t>
            </a:r>
            <a:r>
              <a:rPr lang="en-US" sz="2100" dirty="0" err="1"/>
              <a:t>Schoppert</a:t>
            </a:r>
            <a:r>
              <a:rPr lang="en-US" sz="2100" dirty="0"/>
              <a:t>, Personnel Officer, Administration</a:t>
            </a:r>
          </a:p>
          <a:p>
            <a:pPr algn="ctr"/>
            <a:r>
              <a:rPr lang="en-US" sz="2100" dirty="0"/>
              <a:t>Vicki Sterling, Director, Behavioral Health</a:t>
            </a:r>
          </a:p>
          <a:p>
            <a:pPr algn="ctr"/>
            <a:r>
              <a:rPr lang="en-US" sz="2100" dirty="0"/>
              <a:t>Shawn Stoner, Emergency Planner, Health Planning</a:t>
            </a:r>
          </a:p>
          <a:p>
            <a:pPr algn="ctr"/>
            <a:r>
              <a:rPr lang="en-US" sz="2100" dirty="0"/>
              <a:t>Lou </a:t>
            </a:r>
            <a:r>
              <a:rPr lang="en-US" sz="2100" dirty="0" err="1"/>
              <a:t>Trescott</a:t>
            </a:r>
            <a:r>
              <a:rPr lang="en-US" sz="2100" dirty="0"/>
              <a:t>, Director, Environmental Health</a:t>
            </a:r>
          </a:p>
          <a:p>
            <a:pPr algn="ctr"/>
            <a:r>
              <a:rPr lang="en-US" sz="2100" dirty="0"/>
              <a:t>Danielle Warren, Health Educator, Nursing</a:t>
            </a:r>
          </a:p>
          <a:p>
            <a:pPr algn="ctr"/>
            <a:r>
              <a:rPr lang="en-US" sz="2100" dirty="0"/>
              <a:t>David Washington, Program Manager, Behavioral Health</a:t>
            </a:r>
          </a:p>
          <a:p>
            <a:pPr algn="ctr"/>
            <a:endParaRPr lang="en-US" sz="2100" dirty="0"/>
          </a:p>
          <a:p>
            <a:pPr algn="ctr"/>
            <a:endParaRPr lang="en-US" dirty="0"/>
          </a:p>
          <a:p>
            <a:endParaRPr lang="en-US" dirty="0"/>
          </a:p>
        </p:txBody>
      </p:sp>
    </p:spTree>
    <p:extLst>
      <p:ext uri="{BB962C8B-B14F-4D97-AF65-F5344CB8AC3E}">
        <p14:creationId xmlns:p14="http://schemas.microsoft.com/office/powerpoint/2010/main" val="31894350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Health and Community Leader Survey</a:t>
            </a:r>
            <a:r>
              <a:rPr lang="en-US" dirty="0"/>
              <a:t>:</a:t>
            </a:r>
            <a:r>
              <a:rPr lang="en-US" dirty="0" smtClean="0"/>
              <a:t/>
            </a:r>
            <a:br>
              <a:rPr lang="en-US" dirty="0" smtClean="0"/>
            </a:br>
            <a:r>
              <a:rPr lang="en-US" dirty="0" smtClean="0"/>
              <a:t>Top Community Health Needs</a:t>
            </a:r>
            <a:endParaRPr lang="en-US" dirty="0"/>
          </a:p>
        </p:txBody>
      </p:sp>
      <p:graphicFrame>
        <p:nvGraphicFramePr>
          <p:cNvPr id="5" name="Chart 4"/>
          <p:cNvGraphicFramePr/>
          <p:nvPr>
            <p:extLst>
              <p:ext uri="{D42A27DB-BD31-4B8C-83A1-F6EECF244321}">
                <p14:modId xmlns:p14="http://schemas.microsoft.com/office/powerpoint/2010/main" val="2775355891"/>
              </p:ext>
            </p:extLst>
          </p:nvPr>
        </p:nvGraphicFramePr>
        <p:xfrm>
          <a:off x="1676400" y="1600200"/>
          <a:ext cx="7315200" cy="4597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905000"/>
            <a:ext cx="380857" cy="380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rian Ackerman\AppData\Local\Microsoft\Windows\Temporary Internet Files\Content.IE5\0L7U995V\MC9004347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8828" y="2438543"/>
            <a:ext cx="380857" cy="38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7951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Needs Most Appropriately/Sufficiently </a:t>
            </a:r>
            <a:br>
              <a:rPr lang="en-US" dirty="0" smtClean="0"/>
            </a:br>
            <a:r>
              <a:rPr lang="en-US" dirty="0" smtClean="0"/>
              <a:t>Addressed by WCHD</a:t>
            </a:r>
            <a:endParaRPr lang="en-US" dirty="0"/>
          </a:p>
        </p:txBody>
      </p:sp>
      <p:graphicFrame>
        <p:nvGraphicFramePr>
          <p:cNvPr id="5" name="Chart 4"/>
          <p:cNvGraphicFramePr/>
          <p:nvPr>
            <p:extLst>
              <p:ext uri="{D42A27DB-BD31-4B8C-83A1-F6EECF244321}">
                <p14:modId xmlns:p14="http://schemas.microsoft.com/office/powerpoint/2010/main" val="1353287011"/>
              </p:ext>
            </p:extLst>
          </p:nvPr>
        </p:nvGraphicFramePr>
        <p:xfrm>
          <a:off x="1676400" y="1600200"/>
          <a:ext cx="7315200" cy="459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0566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smtClean="0"/>
              <a:t>Needs Not Being As Appropriately/Sufficiently </a:t>
            </a:r>
            <a:br>
              <a:rPr lang="en-US" dirty="0" smtClean="0"/>
            </a:br>
            <a:r>
              <a:rPr lang="en-US" dirty="0" smtClean="0"/>
              <a:t>Addressed by WCHD</a:t>
            </a:r>
            <a:endParaRPr lang="en-US" dirty="0"/>
          </a:p>
        </p:txBody>
      </p:sp>
      <p:graphicFrame>
        <p:nvGraphicFramePr>
          <p:cNvPr id="5" name="Chart 4"/>
          <p:cNvGraphicFramePr/>
          <p:nvPr>
            <p:extLst>
              <p:ext uri="{D42A27DB-BD31-4B8C-83A1-F6EECF244321}">
                <p14:modId xmlns:p14="http://schemas.microsoft.com/office/powerpoint/2010/main" val="846172293"/>
              </p:ext>
            </p:extLst>
          </p:nvPr>
        </p:nvGraphicFramePr>
        <p:xfrm>
          <a:off x="1676400" y="1600200"/>
          <a:ext cx="7315200" cy="459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7808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p:txBody>
          <a:bodyPr/>
          <a:lstStyle/>
          <a:p>
            <a:r>
              <a:rPr lang="en-US" dirty="0" smtClean="0"/>
              <a:t>Health and Community Leader Survey:</a:t>
            </a:r>
            <a:br>
              <a:rPr lang="en-US" dirty="0" smtClean="0"/>
            </a:br>
            <a:r>
              <a:rPr lang="en-US" dirty="0" smtClean="0"/>
              <a:t>Key Findings</a:t>
            </a:r>
            <a:endParaRPr lang="en-US" dirty="0"/>
          </a:p>
        </p:txBody>
      </p:sp>
      <p:sp>
        <p:nvSpPr>
          <p:cNvPr id="9" name="Content Placeholder 2"/>
          <p:cNvSpPr>
            <a:spLocks noGrp="1"/>
          </p:cNvSpPr>
          <p:nvPr>
            <p:ph idx="1"/>
          </p:nvPr>
        </p:nvSpPr>
        <p:spPr>
          <a:xfrm>
            <a:off x="1600200" y="1600200"/>
            <a:ext cx="7467600" cy="4648200"/>
          </a:xfrm>
        </p:spPr>
        <p:txBody>
          <a:bodyPr/>
          <a:lstStyle/>
          <a:p>
            <a:pPr>
              <a:defRPr/>
            </a:pPr>
            <a:r>
              <a:rPr lang="en-US" sz="1800" dirty="0" smtClean="0"/>
              <a:t>Perception...WCHD primarily exists to:</a:t>
            </a:r>
          </a:p>
          <a:p>
            <a:pPr lvl="1">
              <a:defRPr/>
            </a:pPr>
            <a:r>
              <a:rPr lang="en-US" sz="1800" dirty="0" smtClean="0"/>
              <a:t>Inform, educate, and empower people about health issues</a:t>
            </a:r>
          </a:p>
          <a:p>
            <a:pPr lvl="1">
              <a:defRPr/>
            </a:pPr>
            <a:r>
              <a:rPr lang="en-US" sz="1800" dirty="0" smtClean="0"/>
              <a:t>Lowest priority relates to researching new insights and innovative solutions to health problems</a:t>
            </a:r>
          </a:p>
          <a:p>
            <a:pPr marL="0" indent="0">
              <a:buNone/>
              <a:defRPr/>
            </a:pPr>
            <a:endParaRPr lang="en-US" sz="1200" dirty="0" smtClean="0"/>
          </a:p>
          <a:p>
            <a:pPr>
              <a:defRPr/>
            </a:pPr>
            <a:r>
              <a:rPr lang="en-US" sz="1800" dirty="0" smtClean="0"/>
              <a:t>Staff experience, community outreach, and collaborative efforts cited as WCHD strengths…however, most acknowledged that expanded/increased outreach and collaborative efforts will be necessary for WCHD going forward</a:t>
            </a:r>
          </a:p>
          <a:p>
            <a:pPr marL="0" indent="0">
              <a:buNone/>
              <a:defRPr/>
            </a:pPr>
            <a:endParaRPr lang="en-US" sz="1800" dirty="0"/>
          </a:p>
          <a:p>
            <a:pPr>
              <a:defRPr/>
            </a:pPr>
            <a:r>
              <a:rPr lang="en-US" sz="1800" dirty="0" smtClean="0"/>
              <a:t>Both Mental Health and Behavioral Health rose to the surface as the greatest health needs for the community…and many felt WCHD is going a good job working to address those need areas</a:t>
            </a:r>
            <a:endParaRPr lang="en-US" sz="1800" dirty="0"/>
          </a:p>
        </p:txBody>
      </p:sp>
    </p:spTree>
    <p:extLst>
      <p:ext uri="{BB962C8B-B14F-4D97-AF65-F5344CB8AC3E}">
        <p14:creationId xmlns:p14="http://schemas.microsoft.com/office/powerpoint/2010/main" val="14530985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23622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dirty="0">
              <a:solidFill>
                <a:srgbClr val="000000"/>
              </a:solidFill>
            </a:endParaRPr>
          </a:p>
        </p:txBody>
      </p:sp>
      <p:sp>
        <p:nvSpPr>
          <p:cNvPr id="12291" name="Rectangle 3"/>
          <p:cNvSpPr>
            <a:spLocks noChangeArrowheads="1"/>
          </p:cNvSpPr>
          <p:nvPr/>
        </p:nvSpPr>
        <p:spPr bwMode="auto">
          <a:xfrm>
            <a:off x="50031" y="2356512"/>
            <a:ext cx="9053465"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600" b="1" i="1" dirty="0">
                <a:solidFill>
                  <a:srgbClr val="4D6DAC"/>
                </a:solidFill>
                <a:latin typeface="Book Antiqua" pitchFamily="18" charset="0"/>
              </a:rPr>
              <a:t>Where Are We Going?</a:t>
            </a:r>
          </a:p>
          <a:p>
            <a:pPr algn="ctr" fontAlgn="base">
              <a:spcBef>
                <a:spcPct val="0"/>
              </a:spcBef>
              <a:spcAft>
                <a:spcPct val="0"/>
              </a:spcAft>
            </a:pPr>
            <a:r>
              <a:rPr lang="en-US" sz="2600" b="1" i="1" dirty="0">
                <a:solidFill>
                  <a:srgbClr val="4D6DAC"/>
                </a:solidFill>
                <a:latin typeface="Book Antiqua" pitchFamily="18" charset="0"/>
              </a:rPr>
              <a:t>Mission, Vision, and Values</a:t>
            </a:r>
          </a:p>
        </p:txBody>
      </p:sp>
    </p:spTree>
    <p:extLst>
      <p:ext uri="{BB962C8B-B14F-4D97-AF65-F5344CB8AC3E}">
        <p14:creationId xmlns:p14="http://schemas.microsoft.com/office/powerpoint/2010/main" val="31459512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bwMode="auto">
          <a:xfrm>
            <a:off x="6290732" y="4046514"/>
            <a:ext cx="228600" cy="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7670802" y="4046514"/>
            <a:ext cx="228600" cy="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4876800" y="4046514"/>
            <a:ext cx="228600" cy="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9458" name="Rectangle 2"/>
          <p:cNvSpPr>
            <a:spLocks noGrp="1" noChangeArrowheads="1"/>
          </p:cNvSpPr>
          <p:nvPr>
            <p:ph type="title" idx="4294967295"/>
          </p:nvPr>
        </p:nvSpPr>
        <p:spPr>
          <a:xfrm>
            <a:off x="1143000" y="304800"/>
            <a:ext cx="8001000" cy="1143000"/>
          </a:xfrm>
        </p:spPr>
        <p:txBody>
          <a:bodyPr/>
          <a:lstStyle/>
          <a:p>
            <a:r>
              <a:rPr lang="en-US" dirty="0"/>
              <a:t>Strategic Planning Continuum</a:t>
            </a:r>
          </a:p>
        </p:txBody>
      </p:sp>
      <p:grpSp>
        <p:nvGrpSpPr>
          <p:cNvPr id="26" name="Group 25"/>
          <p:cNvGrpSpPr/>
          <p:nvPr/>
        </p:nvGrpSpPr>
        <p:grpSpPr>
          <a:xfrm>
            <a:off x="61954" y="1481665"/>
            <a:ext cx="8929644" cy="769917"/>
            <a:chOff x="61954" y="1524000"/>
            <a:chExt cx="8929644" cy="769917"/>
          </a:xfrm>
        </p:grpSpPr>
        <p:sp>
          <p:nvSpPr>
            <p:cNvPr id="8" name="TextBox 7"/>
            <p:cNvSpPr txBox="1"/>
            <p:nvPr/>
          </p:nvSpPr>
          <p:spPr>
            <a:xfrm>
              <a:off x="1447800" y="1526178"/>
              <a:ext cx="3581400" cy="338554"/>
            </a:xfrm>
            <a:prstGeom prst="rect">
              <a:avLst/>
            </a:prstGeom>
            <a:noFill/>
          </p:spPr>
          <p:txBody>
            <a:bodyPr wrap="square" rtlCol="0">
              <a:spAutoFit/>
            </a:bodyPr>
            <a:lstStyle/>
            <a:p>
              <a:pPr algn="ctr"/>
              <a:r>
                <a:rPr lang="en-US" sz="1600" dirty="0">
                  <a:solidFill>
                    <a:srgbClr val="000000"/>
                  </a:solidFill>
                  <a:latin typeface="Book Antiqua"/>
                </a:rPr>
                <a:t>Organizational Level</a:t>
              </a:r>
            </a:p>
          </p:txBody>
        </p:sp>
        <p:sp>
          <p:nvSpPr>
            <p:cNvPr id="23" name="TextBox 22"/>
            <p:cNvSpPr txBox="1"/>
            <p:nvPr/>
          </p:nvSpPr>
          <p:spPr>
            <a:xfrm>
              <a:off x="6476998" y="1524000"/>
              <a:ext cx="2514600" cy="338554"/>
            </a:xfrm>
            <a:prstGeom prst="rect">
              <a:avLst/>
            </a:prstGeom>
            <a:noFill/>
          </p:spPr>
          <p:txBody>
            <a:bodyPr wrap="square" rtlCol="0">
              <a:spAutoFit/>
            </a:bodyPr>
            <a:lstStyle/>
            <a:p>
              <a:pPr algn="ctr"/>
              <a:r>
                <a:rPr lang="en-US" sz="1600" dirty="0">
                  <a:solidFill>
                    <a:srgbClr val="000000"/>
                  </a:solidFill>
                  <a:latin typeface="Book Antiqua"/>
                </a:rPr>
                <a:t>Divisional Level</a:t>
              </a:r>
            </a:p>
          </p:txBody>
        </p:sp>
        <p:sp>
          <p:nvSpPr>
            <p:cNvPr id="21" name="Left Brace 20"/>
            <p:cNvSpPr/>
            <p:nvPr/>
          </p:nvSpPr>
          <p:spPr bwMode="auto">
            <a:xfrm rot="5400000">
              <a:off x="3005348" y="-1101534"/>
              <a:ext cx="452057" cy="6338845"/>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28" name="Left Brace 27"/>
            <p:cNvSpPr/>
            <p:nvPr/>
          </p:nvSpPr>
          <p:spPr bwMode="auto">
            <a:xfrm rot="5400000">
              <a:off x="7508271" y="810592"/>
              <a:ext cx="452053" cy="2514598"/>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grpSp>
      <p:sp>
        <p:nvSpPr>
          <p:cNvPr id="2" name="Oval 1"/>
          <p:cNvSpPr/>
          <p:nvPr/>
        </p:nvSpPr>
        <p:spPr bwMode="auto">
          <a:xfrm>
            <a:off x="1498345" y="2099182"/>
            <a:ext cx="1515788" cy="13716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000000"/>
                </a:solidFill>
                <a:latin typeface="Book Antiqua" pitchFamily="18" charset="0"/>
              </a:rPr>
              <a:t>Vision: Our Hope</a:t>
            </a:r>
          </a:p>
        </p:txBody>
      </p:sp>
      <p:sp>
        <p:nvSpPr>
          <p:cNvPr id="10" name="Oval 9"/>
          <p:cNvSpPr/>
          <p:nvPr/>
        </p:nvSpPr>
        <p:spPr bwMode="auto">
          <a:xfrm>
            <a:off x="0" y="3343783"/>
            <a:ext cx="1515788" cy="13716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000000"/>
                </a:solidFill>
                <a:latin typeface="Book Antiqua" pitchFamily="18" charset="0"/>
              </a:rPr>
              <a:t>Mission: Our Purpose</a:t>
            </a:r>
          </a:p>
        </p:txBody>
      </p:sp>
      <p:sp>
        <p:nvSpPr>
          <p:cNvPr id="11" name="Oval 10"/>
          <p:cNvSpPr/>
          <p:nvPr/>
        </p:nvSpPr>
        <p:spPr bwMode="auto">
          <a:xfrm>
            <a:off x="1532212" y="4689982"/>
            <a:ext cx="1515788" cy="1371600"/>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000000"/>
                </a:solidFill>
                <a:latin typeface="Book Antiqua" pitchFamily="18" charset="0"/>
              </a:rPr>
              <a:t>Values: Our Guiding Principles</a:t>
            </a:r>
          </a:p>
        </p:txBody>
      </p:sp>
      <p:sp>
        <p:nvSpPr>
          <p:cNvPr id="3" name="Right Arrow 2"/>
          <p:cNvSpPr/>
          <p:nvPr/>
        </p:nvSpPr>
        <p:spPr bwMode="auto">
          <a:xfrm>
            <a:off x="1752600" y="3623182"/>
            <a:ext cx="1752600" cy="855131"/>
          </a:xfrm>
          <a:prstGeom prst="rightArrow">
            <a:avLst>
              <a:gd name="adj1" fmla="val 50000"/>
              <a:gd name="adj2" fmla="val 54951"/>
            </a:avLst>
          </a:prstGeom>
          <a:solidFill>
            <a:schemeClr val="accent2">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a:solidFill>
                  <a:srgbClr val="000000"/>
                </a:solidFill>
                <a:latin typeface="Book Antiqua" pitchFamily="18" charset="0"/>
              </a:rPr>
              <a:t>SWOT</a:t>
            </a:r>
          </a:p>
        </p:txBody>
      </p:sp>
      <p:sp>
        <p:nvSpPr>
          <p:cNvPr id="4" name="Rectangle 3"/>
          <p:cNvSpPr/>
          <p:nvPr/>
        </p:nvSpPr>
        <p:spPr bwMode="auto">
          <a:xfrm>
            <a:off x="3682998" y="3750181"/>
            <a:ext cx="1219200" cy="609600"/>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rgbClr val="000000"/>
                </a:solidFill>
                <a:latin typeface="Book Antiqua" pitchFamily="18" charset="0"/>
              </a:rPr>
              <a:t>Goals</a:t>
            </a:r>
          </a:p>
        </p:txBody>
      </p:sp>
      <p:sp>
        <p:nvSpPr>
          <p:cNvPr id="14" name="Rectangle 13"/>
          <p:cNvSpPr/>
          <p:nvPr/>
        </p:nvSpPr>
        <p:spPr bwMode="auto">
          <a:xfrm>
            <a:off x="5105400" y="3750181"/>
            <a:ext cx="1219200" cy="609600"/>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rgbClr val="000000"/>
                </a:solidFill>
                <a:latin typeface="Book Antiqua" pitchFamily="18" charset="0"/>
              </a:rPr>
              <a:t>Strategies</a:t>
            </a:r>
          </a:p>
        </p:txBody>
      </p:sp>
      <p:sp>
        <p:nvSpPr>
          <p:cNvPr id="15" name="Rectangle 14"/>
          <p:cNvSpPr/>
          <p:nvPr/>
        </p:nvSpPr>
        <p:spPr bwMode="auto">
          <a:xfrm>
            <a:off x="6510868" y="3750181"/>
            <a:ext cx="1219200" cy="60960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rgbClr val="000000"/>
                </a:solidFill>
                <a:latin typeface="Book Antiqua" pitchFamily="18" charset="0"/>
              </a:rPr>
              <a:t>Objectives</a:t>
            </a:r>
          </a:p>
        </p:txBody>
      </p:sp>
      <p:sp>
        <p:nvSpPr>
          <p:cNvPr id="16" name="Rectangle 15"/>
          <p:cNvSpPr/>
          <p:nvPr/>
        </p:nvSpPr>
        <p:spPr bwMode="auto">
          <a:xfrm>
            <a:off x="7882468" y="3750184"/>
            <a:ext cx="1219200" cy="60960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rgbClr val="000000"/>
                </a:solidFill>
                <a:latin typeface="Book Antiqua" pitchFamily="18" charset="0"/>
              </a:rPr>
              <a:t>Tactics</a:t>
            </a:r>
          </a:p>
        </p:txBody>
      </p:sp>
      <p:cxnSp>
        <p:nvCxnSpPr>
          <p:cNvPr id="6" name="Straight Arrow Connector 5"/>
          <p:cNvCxnSpPr/>
          <p:nvPr/>
        </p:nvCxnSpPr>
        <p:spPr bwMode="auto">
          <a:xfrm>
            <a:off x="2256239" y="3470782"/>
            <a:ext cx="0" cy="38100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2243668" y="4249716"/>
            <a:ext cx="0" cy="414868"/>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1524000" y="4054981"/>
            <a:ext cx="228600" cy="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 name="Group 28"/>
          <p:cNvGrpSpPr/>
          <p:nvPr/>
        </p:nvGrpSpPr>
        <p:grpSpPr>
          <a:xfrm>
            <a:off x="61956" y="5986046"/>
            <a:ext cx="8853444" cy="948154"/>
            <a:chOff x="61956" y="5605046"/>
            <a:chExt cx="8853444" cy="948154"/>
          </a:xfrm>
        </p:grpSpPr>
        <p:sp>
          <p:nvSpPr>
            <p:cNvPr id="30" name="Right Arrow 29"/>
            <p:cNvSpPr/>
            <p:nvPr/>
          </p:nvSpPr>
          <p:spPr bwMode="auto">
            <a:xfrm>
              <a:off x="61956" y="5791200"/>
              <a:ext cx="8853444" cy="533400"/>
            </a:xfrm>
            <a:prstGeom prst="rightArrow">
              <a:avLst/>
            </a:prstGeom>
            <a:gradFill flip="none" rotWithShape="1">
              <a:gsLst>
                <a:gs pos="0">
                  <a:schemeClr val="bg1">
                    <a:lumMod val="65000"/>
                  </a:schemeClr>
                </a:gs>
                <a:gs pos="100000">
                  <a:schemeClr val="tx2">
                    <a:lumMod val="60000"/>
                    <a:lumOff val="40000"/>
                  </a:schemeClr>
                </a:gs>
              </a:gsLst>
              <a:lin ang="27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Book Antiqua" pitchFamily="18" charset="0"/>
              </a:endParaRPr>
            </a:p>
          </p:txBody>
        </p:sp>
        <p:sp>
          <p:nvSpPr>
            <p:cNvPr id="31" name="TextBox 30"/>
            <p:cNvSpPr txBox="1"/>
            <p:nvPr/>
          </p:nvSpPr>
          <p:spPr>
            <a:xfrm>
              <a:off x="2819400" y="5605046"/>
              <a:ext cx="3581400" cy="338554"/>
            </a:xfrm>
            <a:prstGeom prst="rect">
              <a:avLst/>
            </a:prstGeom>
            <a:noFill/>
          </p:spPr>
          <p:txBody>
            <a:bodyPr wrap="square" rtlCol="0">
              <a:spAutoFit/>
            </a:bodyPr>
            <a:lstStyle/>
            <a:p>
              <a:pPr algn="ctr"/>
              <a:r>
                <a:rPr lang="en-US" sz="1600" dirty="0">
                  <a:solidFill>
                    <a:srgbClr val="000000"/>
                  </a:solidFill>
                  <a:latin typeface="Book Antiqua"/>
                </a:rPr>
                <a:t>Decreasing Consultant Input</a:t>
              </a:r>
            </a:p>
          </p:txBody>
        </p:sp>
        <p:sp>
          <p:nvSpPr>
            <p:cNvPr id="32" name="TextBox 31"/>
            <p:cNvSpPr txBox="1"/>
            <p:nvPr/>
          </p:nvSpPr>
          <p:spPr>
            <a:xfrm>
              <a:off x="2819400" y="6214646"/>
              <a:ext cx="3581400" cy="338554"/>
            </a:xfrm>
            <a:prstGeom prst="rect">
              <a:avLst/>
            </a:prstGeom>
            <a:noFill/>
          </p:spPr>
          <p:txBody>
            <a:bodyPr wrap="square" rtlCol="0">
              <a:spAutoFit/>
            </a:bodyPr>
            <a:lstStyle/>
            <a:p>
              <a:pPr algn="ctr"/>
              <a:r>
                <a:rPr lang="en-US" sz="1600" dirty="0">
                  <a:solidFill>
                    <a:srgbClr val="000000"/>
                  </a:solidFill>
                  <a:latin typeface="Book Antiqua"/>
                </a:rPr>
                <a:t>Increasing Consultant Facilitation</a:t>
              </a:r>
            </a:p>
          </p:txBody>
        </p:sp>
      </p:grpSp>
    </p:spTree>
    <p:extLst>
      <p:ext uri="{BB962C8B-B14F-4D97-AF65-F5344CB8AC3E}">
        <p14:creationId xmlns:p14="http://schemas.microsoft.com/office/powerpoint/2010/main" val="18786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524000"/>
            <a:ext cx="7239000" cy="4648200"/>
          </a:xfrm>
        </p:spPr>
        <p:txBody>
          <a:bodyPr/>
          <a:lstStyle/>
          <a:p>
            <a:pPr marL="0" indent="0" algn="ctr">
              <a:buNone/>
            </a:pPr>
            <a:endParaRPr lang="en-US" sz="1800" dirty="0" smtClean="0"/>
          </a:p>
          <a:p>
            <a:pPr marL="0" indent="0" algn="ctr">
              <a:buNone/>
            </a:pPr>
            <a:endParaRPr lang="en-US" sz="1800" dirty="0" smtClean="0"/>
          </a:p>
          <a:p>
            <a:pPr marL="0" indent="0" algn="ctr">
              <a:buNone/>
            </a:pPr>
            <a:r>
              <a:rPr lang="en-US" sz="1800" dirty="0" smtClean="0"/>
              <a:t>WCHD’s Mission</a:t>
            </a:r>
          </a:p>
          <a:p>
            <a:pPr marL="0" indent="0" algn="ctr">
              <a:buNone/>
            </a:pPr>
            <a:r>
              <a:rPr lang="en-US" sz="1800" dirty="0" smtClean="0"/>
              <a:t>Promote healthy behaviors, prevent disease and injury, and safeguard the environment</a:t>
            </a:r>
          </a:p>
          <a:p>
            <a:pPr marL="0" indent="0" algn="ctr">
              <a:buNone/>
            </a:pPr>
            <a:endParaRPr lang="en-US" sz="1800" dirty="0" smtClean="0"/>
          </a:p>
          <a:p>
            <a:pPr marL="0" indent="0" algn="ctr">
              <a:buNone/>
            </a:pPr>
            <a:endParaRPr lang="en-US" sz="1800" dirty="0" smtClean="0"/>
          </a:p>
          <a:p>
            <a:pPr marL="0" indent="0" algn="ctr">
              <a:buNone/>
            </a:pPr>
            <a:r>
              <a:rPr lang="en-US" sz="1800" dirty="0" smtClean="0"/>
              <a:t>WCHD’s Vision</a:t>
            </a:r>
            <a:endParaRPr lang="en-US" sz="1800" dirty="0"/>
          </a:p>
          <a:p>
            <a:pPr marL="0" indent="0" algn="ctr">
              <a:buNone/>
            </a:pPr>
            <a:r>
              <a:rPr lang="en-US" sz="1800" dirty="0" smtClean="0"/>
              <a:t>A healthy community for all</a:t>
            </a:r>
            <a:endParaRPr lang="en-US" sz="1800" dirty="0"/>
          </a:p>
          <a:p>
            <a:pPr marL="0" indent="0">
              <a:buNone/>
            </a:pPr>
            <a:endParaRPr lang="en-US" sz="1800" dirty="0" smtClean="0"/>
          </a:p>
          <a:p>
            <a:endParaRPr lang="en-US" sz="1800" dirty="0" smtClean="0"/>
          </a:p>
          <a:p>
            <a:endParaRPr lang="en-US" sz="1800" u="sng" dirty="0"/>
          </a:p>
          <a:p>
            <a:pPr marL="0" indent="0">
              <a:buNone/>
            </a:pPr>
            <a:endParaRPr lang="en-US" sz="1800" u="sng" dirty="0"/>
          </a:p>
          <a:p>
            <a:pPr marL="0" indent="0">
              <a:buNone/>
            </a:pPr>
            <a:endParaRPr lang="en-US" sz="1800" u="sng" dirty="0" smtClean="0"/>
          </a:p>
          <a:p>
            <a:pPr marL="0" indent="0">
              <a:buNone/>
            </a:pPr>
            <a:endParaRPr lang="en-US" sz="1800" u="sng" dirty="0"/>
          </a:p>
          <a:p>
            <a:endParaRPr lang="en-US" sz="1800" u="sng" dirty="0"/>
          </a:p>
          <a:p>
            <a:endParaRPr lang="en-US" sz="1800" u="sng" dirty="0"/>
          </a:p>
          <a:p>
            <a:endParaRPr lang="en-US" sz="1800" u="sng" dirty="0" smtClean="0"/>
          </a:p>
        </p:txBody>
      </p:sp>
      <p:sp>
        <p:nvSpPr>
          <p:cNvPr id="3" name="Rectangle 2"/>
          <p:cNvSpPr>
            <a:spLocks noGrp="1" noChangeArrowheads="1"/>
          </p:cNvSpPr>
          <p:nvPr>
            <p:ph type="title" idx="4294967295"/>
          </p:nvPr>
        </p:nvSpPr>
        <p:spPr>
          <a:xfrm>
            <a:off x="1143000" y="304800"/>
            <a:ext cx="8001000" cy="1143000"/>
          </a:xfrm>
        </p:spPr>
        <p:txBody>
          <a:bodyPr/>
          <a:lstStyle/>
          <a:p>
            <a:r>
              <a:rPr lang="en-US" dirty="0" smtClean="0"/>
              <a:t>Mission and Vision Statement</a:t>
            </a:r>
            <a:endParaRPr lang="en-US" dirty="0"/>
          </a:p>
        </p:txBody>
      </p:sp>
    </p:spTree>
    <p:extLst>
      <p:ext uri="{BB962C8B-B14F-4D97-AF65-F5344CB8AC3E}">
        <p14:creationId xmlns:p14="http://schemas.microsoft.com/office/powerpoint/2010/main" val="27944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Core Values</a:t>
            </a:r>
            <a:endParaRPr lang="en-US" dirty="0"/>
          </a:p>
        </p:txBody>
      </p:sp>
      <p:sp>
        <p:nvSpPr>
          <p:cNvPr id="3" name="Content Placeholder 1"/>
          <p:cNvSpPr>
            <a:spLocks noGrp="1"/>
          </p:cNvSpPr>
          <p:nvPr>
            <p:ph idx="4294967295"/>
          </p:nvPr>
        </p:nvSpPr>
        <p:spPr>
          <a:xfrm>
            <a:off x="2209800" y="2590800"/>
            <a:ext cx="3429000" cy="1828800"/>
          </a:xfrm>
        </p:spPr>
        <p:txBody>
          <a:bodyPr/>
          <a:lstStyle/>
          <a:p>
            <a:r>
              <a:rPr lang="en-US" sz="1800" dirty="0" smtClean="0"/>
              <a:t>Respect</a:t>
            </a:r>
          </a:p>
          <a:p>
            <a:pPr marL="0" indent="0">
              <a:buNone/>
            </a:pPr>
            <a:endParaRPr lang="en-US" sz="1800" dirty="0" smtClean="0"/>
          </a:p>
          <a:p>
            <a:r>
              <a:rPr lang="en-US" sz="1800" dirty="0" smtClean="0"/>
              <a:t>Excellence</a:t>
            </a:r>
          </a:p>
          <a:p>
            <a:pPr marL="0" indent="0">
              <a:buNone/>
            </a:pPr>
            <a:endParaRPr lang="en-US" sz="1800" dirty="0" smtClean="0"/>
          </a:p>
          <a:p>
            <a:r>
              <a:rPr lang="en-US" sz="1800" dirty="0" smtClean="0"/>
              <a:t>Commitment</a:t>
            </a:r>
          </a:p>
        </p:txBody>
      </p:sp>
      <p:sp>
        <p:nvSpPr>
          <p:cNvPr id="4" name="Content Placeholder 1"/>
          <p:cNvSpPr>
            <a:spLocks noGrp="1"/>
          </p:cNvSpPr>
          <p:nvPr>
            <p:ph idx="4294967295"/>
          </p:nvPr>
        </p:nvSpPr>
        <p:spPr>
          <a:xfrm>
            <a:off x="5410200" y="2590800"/>
            <a:ext cx="3429000" cy="1905000"/>
          </a:xfrm>
        </p:spPr>
        <p:txBody>
          <a:bodyPr/>
          <a:lstStyle/>
          <a:p>
            <a:r>
              <a:rPr lang="en-US" sz="1800" dirty="0" smtClean="0"/>
              <a:t>Integrity</a:t>
            </a:r>
          </a:p>
          <a:p>
            <a:pPr marL="0" indent="0">
              <a:buNone/>
            </a:pPr>
            <a:endParaRPr lang="en-US" sz="1800" dirty="0" smtClean="0"/>
          </a:p>
          <a:p>
            <a:r>
              <a:rPr lang="en-US" sz="1800" dirty="0" smtClean="0"/>
              <a:t>Professionalism</a:t>
            </a:r>
          </a:p>
          <a:p>
            <a:pPr marL="0" indent="0">
              <a:buNone/>
            </a:pPr>
            <a:endParaRPr lang="en-US" sz="1800" dirty="0" smtClean="0"/>
          </a:p>
          <a:p>
            <a:r>
              <a:rPr lang="en-US" sz="1800" dirty="0" smtClean="0"/>
              <a:t>Equity</a:t>
            </a:r>
          </a:p>
          <a:p>
            <a:endParaRPr lang="en-US" sz="1800" dirty="0" smtClean="0"/>
          </a:p>
        </p:txBody>
      </p:sp>
    </p:spTree>
    <p:extLst>
      <p:ext uri="{BB962C8B-B14F-4D97-AF65-F5344CB8AC3E}">
        <p14:creationId xmlns:p14="http://schemas.microsoft.com/office/powerpoint/2010/main" val="13670839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0930" name="Rectangle 2"/>
          <p:cNvSpPr>
            <a:spLocks noChangeArrowheads="1"/>
          </p:cNvSpPr>
          <p:nvPr/>
        </p:nvSpPr>
        <p:spPr bwMode="auto">
          <a:xfrm>
            <a:off x="0" y="23622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u="sng">
              <a:solidFill>
                <a:srgbClr val="000000"/>
              </a:solidFill>
              <a:latin typeface="Book Antiqua" pitchFamily="18" charset="0"/>
            </a:endParaRPr>
          </a:p>
        </p:txBody>
      </p:sp>
      <p:sp>
        <p:nvSpPr>
          <p:cNvPr id="1660931" name="Rectangle 3"/>
          <p:cNvSpPr>
            <a:spLocks noChangeArrowheads="1"/>
          </p:cNvSpPr>
          <p:nvPr/>
        </p:nvSpPr>
        <p:spPr bwMode="auto">
          <a:xfrm>
            <a:off x="4763" y="243840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600" b="1" i="1" dirty="0">
                <a:solidFill>
                  <a:srgbClr val="4D6DAC"/>
                </a:solidFill>
                <a:latin typeface="Book Antiqua" pitchFamily="18" charset="0"/>
              </a:rPr>
              <a:t>Strategic Direction &amp; SWOT</a:t>
            </a:r>
          </a:p>
        </p:txBody>
      </p:sp>
    </p:spTree>
    <p:extLst>
      <p:ext uri="{BB962C8B-B14F-4D97-AF65-F5344CB8AC3E}">
        <p14:creationId xmlns:p14="http://schemas.microsoft.com/office/powerpoint/2010/main" val="8554034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1143000" y="304800"/>
            <a:ext cx="8001000" cy="1143000"/>
          </a:xfrm>
        </p:spPr>
        <p:txBody>
          <a:bodyPr/>
          <a:lstStyle/>
          <a:p>
            <a:r>
              <a:rPr lang="en-US" dirty="0"/>
              <a:t>W</a:t>
            </a:r>
            <a:r>
              <a:rPr lang="en-US" dirty="0" smtClean="0"/>
              <a:t>CHD Strengths and Weaknesses</a:t>
            </a:r>
            <a:endParaRPr lang="en-US"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713" y="1573306"/>
            <a:ext cx="7481887" cy="4646613"/>
          </a:xfrm>
          <a:prstGeom prst="roundRect">
            <a:avLst>
              <a:gd name="adj" fmla="val 10590"/>
            </a:avLst>
          </a:prstGeom>
          <a:ln>
            <a:noFill/>
          </a:ln>
          <a:effectLst>
            <a:outerShdw blurRad="152400" dist="12000" dir="900000" sy="98000" kx="110000" ky="200000" algn="tl" rotWithShape="0">
              <a:srgbClr val="000000">
                <a:alpha val="30000"/>
              </a:srgbClr>
            </a:outerShdw>
          </a:effectLst>
          <a:scene3d>
            <a:camera prst="orthographicFront"/>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Table 15"/>
          <p:cNvGraphicFramePr>
            <a:graphicFrameLocks noGrp="1"/>
          </p:cNvGraphicFramePr>
          <p:nvPr>
            <p:extLst>
              <p:ext uri="{D42A27DB-BD31-4B8C-83A1-F6EECF244321}">
                <p14:modId xmlns:p14="http://schemas.microsoft.com/office/powerpoint/2010/main" val="927705071"/>
              </p:ext>
            </p:extLst>
          </p:nvPr>
        </p:nvGraphicFramePr>
        <p:xfrm>
          <a:off x="1660842" y="1612887"/>
          <a:ext cx="3741579" cy="2940251"/>
        </p:xfrm>
        <a:graphic>
          <a:graphicData uri="http://schemas.openxmlformats.org/drawingml/2006/table">
            <a:tbl>
              <a:tblPr firstRow="1" bandRow="1">
                <a:tableStyleId>{073A0DAA-6AF3-43AB-8588-CEC1D06C72B9}</a:tableStyleId>
              </a:tblPr>
              <a:tblGrid>
                <a:gridCol w="3741579"/>
              </a:tblGrid>
              <a:tr h="416507">
                <a:tc>
                  <a:txBody>
                    <a:bodyPr/>
                    <a:lstStyle/>
                    <a:p>
                      <a:pPr algn="ctr"/>
                      <a:r>
                        <a:rPr lang="en-US" sz="2000" dirty="0" smtClean="0">
                          <a:latin typeface="+mj-lt"/>
                        </a:rPr>
                        <a:t> WCHD Strengths</a:t>
                      </a:r>
                      <a:endParaRPr lang="en-US" sz="2000" dirty="0">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52400">
                <a:tc>
                  <a:txBody>
                    <a:bodyPr/>
                    <a:lstStyle/>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600" dirty="0" smtClean="0">
                        <a:latin typeface="+mj-lt"/>
                      </a:endParaRPr>
                    </a:p>
                  </a:txBody>
                  <a:tcPr marL="1828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19322">
                <a:tc>
                  <a:txBody>
                    <a:bodyPr/>
                    <a:lstStyle/>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latin typeface="+mj-lt"/>
                        </a:rPr>
                        <a:t>Staff expertise,</a:t>
                      </a:r>
                      <a:r>
                        <a:rPr lang="en-US" sz="1600" baseline="0" dirty="0" smtClean="0">
                          <a:latin typeface="+mj-lt"/>
                        </a:rPr>
                        <a:t> responsiveness, and commitment</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Collaboration with community partners</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Scope of services to meet needs of our community</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Responsiveness to emergent or immediate health concerns</a:t>
                      </a:r>
                      <a:endParaRPr lang="en-US" sz="1600" dirty="0" smtClean="0">
                        <a:latin typeface="+mj-lt"/>
                      </a:endParaRPr>
                    </a:p>
                  </a:txBody>
                  <a:tcPr marL="1828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61078239"/>
              </p:ext>
            </p:extLst>
          </p:nvPr>
        </p:nvGraphicFramePr>
        <p:xfrm>
          <a:off x="5257800" y="1636313"/>
          <a:ext cx="3741579" cy="3184091"/>
        </p:xfrm>
        <a:graphic>
          <a:graphicData uri="http://schemas.openxmlformats.org/drawingml/2006/table">
            <a:tbl>
              <a:tblPr firstRow="1" bandRow="1">
                <a:tableStyleId>{073A0DAA-6AF3-43AB-8588-CEC1D06C72B9}</a:tableStyleId>
              </a:tblPr>
              <a:tblGrid>
                <a:gridCol w="3741579"/>
              </a:tblGrid>
              <a:tr h="416507">
                <a:tc>
                  <a:txBody>
                    <a:bodyPr/>
                    <a:lstStyle/>
                    <a:p>
                      <a:pPr algn="ctr"/>
                      <a:r>
                        <a:rPr lang="en-US" sz="2000" baseline="0" dirty="0" smtClean="0">
                          <a:latin typeface="+mj-lt"/>
                        </a:rPr>
                        <a:t>WCHD Weaknesses</a:t>
                      </a:r>
                      <a:endParaRPr lang="en-US" sz="2000" dirty="0">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52400">
                <a:tc>
                  <a:txBody>
                    <a:bodyPr/>
                    <a:lstStyle/>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600" dirty="0" smtClean="0">
                        <a:latin typeface="+mj-lt"/>
                      </a:endParaRPr>
                    </a:p>
                  </a:txBody>
                  <a:tcPr marL="1828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21920">
                <a:tc>
                  <a:txBody>
                    <a:bodyPr/>
                    <a:lstStyle/>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latin typeface="+mj-lt"/>
                        </a:rPr>
                        <a:t>Communication</a:t>
                      </a:r>
                      <a:r>
                        <a:rPr lang="en-US" sz="1600" baseline="0" dirty="0" smtClean="0">
                          <a:latin typeface="+mj-lt"/>
                        </a:rPr>
                        <a:t> and collaboration (both internally and externally)</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Staff – Onboarding and training (impacts efficiencies and customer services)</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Internal technological capabilities (data collection and integration</a:t>
                      </a:r>
                    </a:p>
                    <a:p>
                      <a: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aseline="0" dirty="0" smtClean="0">
                          <a:latin typeface="+mj-lt"/>
                        </a:rPr>
                        <a:t>External technology (web, social media, etc.)</a:t>
                      </a:r>
                    </a:p>
                  </a:txBody>
                  <a:tcPr marL="1828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0388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PS_Presentationv1">
  <a:themeElements>
    <a:clrScheme name="">
      <a:dk1>
        <a:srgbClr val="000000"/>
      </a:dk1>
      <a:lt1>
        <a:srgbClr val="FFFFFF"/>
      </a:lt1>
      <a:dk2>
        <a:srgbClr val="4D6DAC"/>
      </a:dk2>
      <a:lt2>
        <a:srgbClr val="808080"/>
      </a:lt2>
      <a:accent1>
        <a:srgbClr val="D0686C"/>
      </a:accent1>
      <a:accent2>
        <a:srgbClr val="AACB69"/>
      </a:accent2>
      <a:accent3>
        <a:srgbClr val="FFFFFF"/>
      </a:accent3>
      <a:accent4>
        <a:srgbClr val="000000"/>
      </a:accent4>
      <a:accent5>
        <a:srgbClr val="E4B9BA"/>
      </a:accent5>
      <a:accent6>
        <a:srgbClr val="9AB85E"/>
      </a:accent6>
      <a:hlink>
        <a:srgbClr val="4D6DAC"/>
      </a:hlink>
      <a:folHlink>
        <a:srgbClr val="DDA162"/>
      </a:folHlink>
    </a:clrScheme>
    <a:fontScheme name="1_HPS_Presentationv1">
      <a:majorFont>
        <a:latin typeface="Book Antiqu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1_HPS_Presentation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PS_Presentation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HPS_Presentation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HPS_Presentation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HPS_Presentation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HPS_Presentation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HPS_Presentationv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HPS_Presentation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HPS_Presentation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HPS_Presentation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HPS_Presentation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HPS_Presentation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HPS_Presentationv1">
  <a:themeElements>
    <a:clrScheme name="">
      <a:dk1>
        <a:srgbClr val="000000"/>
      </a:dk1>
      <a:lt1>
        <a:srgbClr val="FFFFFF"/>
      </a:lt1>
      <a:dk2>
        <a:srgbClr val="4D6DAC"/>
      </a:dk2>
      <a:lt2>
        <a:srgbClr val="808080"/>
      </a:lt2>
      <a:accent1>
        <a:srgbClr val="D0686C"/>
      </a:accent1>
      <a:accent2>
        <a:srgbClr val="AACB69"/>
      </a:accent2>
      <a:accent3>
        <a:srgbClr val="FFFFFF"/>
      </a:accent3>
      <a:accent4>
        <a:srgbClr val="000000"/>
      </a:accent4>
      <a:accent5>
        <a:srgbClr val="E4B9BA"/>
      </a:accent5>
      <a:accent6>
        <a:srgbClr val="9AB85E"/>
      </a:accent6>
      <a:hlink>
        <a:srgbClr val="4D6DAC"/>
      </a:hlink>
      <a:folHlink>
        <a:srgbClr val="DDA162"/>
      </a:folHlink>
    </a:clrScheme>
    <a:fontScheme name="1_HPS_Presentationv1">
      <a:majorFont>
        <a:latin typeface="Book Antiqu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1_HPS_Presentation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PS_Presentation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HPS_Presentation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HPS_Presentation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HPS_Presentation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HPS_Presentation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HPS_Presentationv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HPS_Presentation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HPS_Presentation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HPS_Presentation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HPS_Presentation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HPS_Presentation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HPS_Presentationv1">
  <a:themeElements>
    <a:clrScheme name="">
      <a:dk1>
        <a:srgbClr val="000000"/>
      </a:dk1>
      <a:lt1>
        <a:srgbClr val="FFFFFF"/>
      </a:lt1>
      <a:dk2>
        <a:srgbClr val="4D6DAC"/>
      </a:dk2>
      <a:lt2>
        <a:srgbClr val="808080"/>
      </a:lt2>
      <a:accent1>
        <a:srgbClr val="D0686C"/>
      </a:accent1>
      <a:accent2>
        <a:srgbClr val="AACB69"/>
      </a:accent2>
      <a:accent3>
        <a:srgbClr val="FFFFFF"/>
      </a:accent3>
      <a:accent4>
        <a:srgbClr val="000000"/>
      </a:accent4>
      <a:accent5>
        <a:srgbClr val="E4B9BA"/>
      </a:accent5>
      <a:accent6>
        <a:srgbClr val="9AB85E"/>
      </a:accent6>
      <a:hlink>
        <a:srgbClr val="4D6DAC"/>
      </a:hlink>
      <a:folHlink>
        <a:srgbClr val="DDA162"/>
      </a:folHlink>
    </a:clrScheme>
    <a:fontScheme name="1_HPS_Presentationv1">
      <a:majorFont>
        <a:latin typeface="Book Antiqu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1_HPS_Presentation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PS_Presentation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HPS_Presentation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HPS_Presentation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HPS_Presentation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HPS_Presentation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HPS_Presentationv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HPS_Presentation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HPS_Presentation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HPS_Presentation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HPS_Presentation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HPS_Presentation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HPS_Presentationv1">
  <a:themeElements>
    <a:clrScheme name="">
      <a:dk1>
        <a:srgbClr val="000000"/>
      </a:dk1>
      <a:lt1>
        <a:srgbClr val="FFFFFF"/>
      </a:lt1>
      <a:dk2>
        <a:srgbClr val="4D6DAC"/>
      </a:dk2>
      <a:lt2>
        <a:srgbClr val="808080"/>
      </a:lt2>
      <a:accent1>
        <a:srgbClr val="D0686C"/>
      </a:accent1>
      <a:accent2>
        <a:srgbClr val="AACB69"/>
      </a:accent2>
      <a:accent3>
        <a:srgbClr val="FFFFFF"/>
      </a:accent3>
      <a:accent4>
        <a:srgbClr val="000000"/>
      </a:accent4>
      <a:accent5>
        <a:srgbClr val="E4B9BA"/>
      </a:accent5>
      <a:accent6>
        <a:srgbClr val="9AB85E"/>
      </a:accent6>
      <a:hlink>
        <a:srgbClr val="4D6DAC"/>
      </a:hlink>
      <a:folHlink>
        <a:srgbClr val="DDA162"/>
      </a:folHlink>
    </a:clrScheme>
    <a:fontScheme name="1_HPS_Presentationv1">
      <a:majorFont>
        <a:latin typeface="Book Antiqu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1_HPS_Presentation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PS_Presentation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HPS_Presentation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HPS_Presentation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HPS_Presentation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HPS_Presentation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HPS_Presentationv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HPS_Presentation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HPS_Presentation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HPS_Presentation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HPS_Presentation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HPS_Presentation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4894</TotalTime>
  <Words>7796</Words>
  <Application>Microsoft Office PowerPoint</Application>
  <PresentationFormat>On-screen Show (4:3)</PresentationFormat>
  <Paragraphs>1123</Paragraphs>
  <Slides>121</Slides>
  <Notes>72</Notes>
  <HiddenSlides>0</HiddenSlides>
  <MMClips>0</MMClips>
  <ScaleCrop>false</ScaleCrop>
  <HeadingPairs>
    <vt:vector size="4" baseType="variant">
      <vt:variant>
        <vt:lpstr>Theme</vt:lpstr>
      </vt:variant>
      <vt:variant>
        <vt:i4>5</vt:i4>
      </vt:variant>
      <vt:variant>
        <vt:lpstr>Slide Titles</vt:lpstr>
      </vt:variant>
      <vt:variant>
        <vt:i4>121</vt:i4>
      </vt:variant>
    </vt:vector>
  </HeadingPairs>
  <TitlesOfParts>
    <vt:vector size="126" baseType="lpstr">
      <vt:lpstr>Office Theme</vt:lpstr>
      <vt:lpstr>2_HPS_Presentationv1</vt:lpstr>
      <vt:lpstr>11_HPS_Presentationv1</vt:lpstr>
      <vt:lpstr>6_HPS_Presentationv1</vt:lpstr>
      <vt:lpstr>14_HPS_Presentationv1</vt:lpstr>
      <vt:lpstr>Washington County Health Department Strategic Plan</vt:lpstr>
      <vt:lpstr>Purpose of this document</vt:lpstr>
      <vt:lpstr>Agency Description</vt:lpstr>
      <vt:lpstr>Programs</vt:lpstr>
      <vt:lpstr>Programs</vt:lpstr>
      <vt:lpstr>County description</vt:lpstr>
      <vt:lpstr>County description</vt:lpstr>
      <vt:lpstr>Strategic Planning Process</vt:lpstr>
      <vt:lpstr>Retreat Attendees</vt:lpstr>
      <vt:lpstr>Planning Process Components</vt:lpstr>
      <vt:lpstr>Phase I: Assess the situation</vt:lpstr>
      <vt:lpstr>Key Components</vt:lpstr>
      <vt:lpstr>PowerPoint Presentation</vt:lpstr>
      <vt:lpstr>External/National Factors: Key Takeaways</vt:lpstr>
      <vt:lpstr>Total U.S. Healthcare Expenditures</vt:lpstr>
      <vt:lpstr>Yes...We’re All Getting Older</vt:lpstr>
      <vt:lpstr>Majority of Cost is “Centralized”</vt:lpstr>
      <vt:lpstr>Rate of Obesity – 1991 to 2010</vt:lpstr>
      <vt:lpstr>Care Has to be Delivered Differently</vt:lpstr>
      <vt:lpstr>Increased Coordination and “Push”  to Lower Cost Settings</vt:lpstr>
      <vt:lpstr>Total U.S. Healthcare Expenditures: Projected Change By Type of Expenditure</vt:lpstr>
      <vt:lpstr>External/National Factors: Implications for WCHD</vt:lpstr>
      <vt:lpstr>National Factors: Impact on 10 Essential Public Health Services</vt:lpstr>
      <vt:lpstr>National Factors: Impact on 10 Essential Public Health Services</vt:lpstr>
      <vt:lpstr>PowerPoint Presentation</vt:lpstr>
      <vt:lpstr>Key State Considerations</vt:lpstr>
      <vt:lpstr>State Considerations: Key Findings</vt:lpstr>
      <vt:lpstr>MD Health Department Revenues</vt:lpstr>
      <vt:lpstr>MDLS Findings – Local Health Department Revenues</vt:lpstr>
      <vt:lpstr>MD Health Department Expenditures</vt:lpstr>
      <vt:lpstr>MDLS Findings –  Local Health Department Expenditures</vt:lpstr>
      <vt:lpstr>Key State Considerations: Implications for WCHD</vt:lpstr>
      <vt:lpstr>PowerPoint Presentation</vt:lpstr>
      <vt:lpstr>Market Profile: Growth and Demographics</vt:lpstr>
      <vt:lpstr>Market Profile: Community Need Index (CNI) Introduction</vt:lpstr>
      <vt:lpstr>Market Profile: Washington County CNI by Zip Code</vt:lpstr>
      <vt:lpstr>Market Profile: 2016 Health Factor Rankings</vt:lpstr>
      <vt:lpstr>Market Profile: 2016 Health Outcomes Rankings</vt:lpstr>
      <vt:lpstr>Market Profile: Top Health Priorities  per Washington County CHNA</vt:lpstr>
      <vt:lpstr>Market Profile: MD State Health Improvement Process Indicators</vt:lpstr>
      <vt:lpstr>MDLS Findings –  Local Health Department Expenditures</vt:lpstr>
      <vt:lpstr>Market Profile: Implications for WCHD</vt:lpstr>
      <vt:lpstr>PowerPoint Presentation</vt:lpstr>
      <vt:lpstr>WCHD Employee Survey: Respondents</vt:lpstr>
      <vt:lpstr>WCHD Employee Survey: Mission Statement</vt:lpstr>
      <vt:lpstr>PowerPoint Presentation</vt:lpstr>
      <vt:lpstr>PowerPoint Presentation</vt:lpstr>
      <vt:lpstr>WCHD Employee Survey: Respondents</vt:lpstr>
      <vt:lpstr>WCHD Employee Survey: Mission Statement</vt:lpstr>
      <vt:lpstr>WCHD Employee Survey: Logo</vt:lpstr>
      <vt:lpstr>WCHD Employee Survey: Healthy Washington County 2016 CHNA</vt:lpstr>
      <vt:lpstr>WCHD Employee Survey: New Programs/Initiatives</vt:lpstr>
      <vt:lpstr>WCHD Employee Survey: Collaboration &amp; Communication</vt:lpstr>
      <vt:lpstr>WCHD Employee Survey: Day-to-day Work</vt:lpstr>
      <vt:lpstr>WCHD Employee Survey: Future</vt:lpstr>
      <vt:lpstr>WCHD Employee Survey: Adaptation</vt:lpstr>
      <vt:lpstr>WCHD Employee Survey: Key Strengths of WCHD</vt:lpstr>
      <vt:lpstr>WCHD Employee Survey: Areas of Improvement for WCHD</vt:lpstr>
      <vt:lpstr>WCHD Employee Survey: Opportunities for WCHD</vt:lpstr>
      <vt:lpstr>WCHD Employee Survey: Threats to WCHD</vt:lpstr>
      <vt:lpstr>WCHD Employee Survey: Top Community Health Needs</vt:lpstr>
      <vt:lpstr>WCHD Employee Survey: What Concerns You Most...</vt:lpstr>
      <vt:lpstr>WCHD Employee Survey: 5 Years from Now...</vt:lpstr>
      <vt:lpstr>WCHD Employee Survey: One Change</vt:lpstr>
      <vt:lpstr>WCHD Employee Survey: Additional Comments</vt:lpstr>
      <vt:lpstr>Communications Survey Results</vt:lpstr>
      <vt:lpstr>Findings of follow-up communications survey (WCHD employees) </vt:lpstr>
      <vt:lpstr> WCHD Communications Survey</vt:lpstr>
      <vt:lpstr>How long have you worked at the WCHD?</vt:lpstr>
      <vt:lpstr>What methods of communication would you prefer?</vt:lpstr>
      <vt:lpstr>How often would you like to receive this information?</vt:lpstr>
      <vt:lpstr>How often does your division hold staff meetings?</vt:lpstr>
      <vt:lpstr>How often do you attend these staff meetings?</vt:lpstr>
      <vt:lpstr>Is general WCHD senior staff meeting information / updates discussed during those meetings?</vt:lpstr>
      <vt:lpstr>What would you like to receive more communication about?</vt:lpstr>
      <vt:lpstr>What would you like to receive more communication about?</vt:lpstr>
      <vt:lpstr>What would you like to receive more communication about?</vt:lpstr>
      <vt:lpstr>What would you like to receive more communication about?</vt:lpstr>
      <vt:lpstr>What would you like to receive more communication about?</vt:lpstr>
      <vt:lpstr>Other Comments or Suggestions</vt:lpstr>
      <vt:lpstr>Internal/WCHD Considerations: Key Takeaways</vt:lpstr>
      <vt:lpstr>PowerPoint Presentation</vt:lpstr>
      <vt:lpstr>Health and Community Leader Survey: Respondents</vt:lpstr>
      <vt:lpstr>Health and Community Leader Survey: What Essential Services Should be Top Priorities</vt:lpstr>
      <vt:lpstr>Health and Community Leader Survey: Awareness of WCHD Services</vt:lpstr>
      <vt:lpstr>Health and Community Leader Survey: Top Strengths of WCHD</vt:lpstr>
      <vt:lpstr>Health and Community Leader Survey: Interaction with WCHD</vt:lpstr>
      <vt:lpstr>Health and Community Leader Survey: How should WCHD Adapt</vt:lpstr>
      <vt:lpstr>Health and Community Leader Survey: How to Enhance Relationship</vt:lpstr>
      <vt:lpstr>Health and Community Leader Survey: Top Community Health Needs</vt:lpstr>
      <vt:lpstr>Needs Most Appropriately/Sufficiently  Addressed by WCHD</vt:lpstr>
      <vt:lpstr>Needs Not Being As Appropriately/Sufficiently  Addressed by WCHD</vt:lpstr>
      <vt:lpstr>Health and Community Leader Survey: Key Findings</vt:lpstr>
      <vt:lpstr>PowerPoint Presentation</vt:lpstr>
      <vt:lpstr>Strategic Planning Continuum</vt:lpstr>
      <vt:lpstr>Mission and Vision Statement</vt:lpstr>
      <vt:lpstr>Core Values</vt:lpstr>
      <vt:lpstr>PowerPoint Presentation</vt:lpstr>
      <vt:lpstr>WCHD Strengths and Weaknesses</vt:lpstr>
      <vt:lpstr>External Opportunities and Threats</vt:lpstr>
      <vt:lpstr>Strategic Position Matrix</vt:lpstr>
      <vt:lpstr>Strategic Planning Continuum</vt:lpstr>
      <vt:lpstr>WCHD’s  Wildly Important Goals (WIGs) Id’d in strategic planning</vt:lpstr>
      <vt:lpstr>Strategy 1: Promote Collaboration and Empower Staff</vt:lpstr>
      <vt:lpstr>Strategy 1: Objectives/Key Actions (Responsible persons/completion) </vt:lpstr>
      <vt:lpstr>Strategy 1: Objectives/Key Actions (Responsible persons/completion)</vt:lpstr>
      <vt:lpstr>Strategy 1: Objectives/Key Actions (Responsible persons/completion)</vt:lpstr>
      <vt:lpstr>Strategy 1 ( objective 3 cont.)</vt:lpstr>
      <vt:lpstr>Strategy 1: Objectives/Key Actions (Responsible persons/completion) </vt:lpstr>
      <vt:lpstr>Strategy 1: Objectives</vt:lpstr>
      <vt:lpstr>Strategy 2: Enhance Community Awareness and Experience</vt:lpstr>
      <vt:lpstr>Strategy 2: Objectives/ Key Actions (responsible persons/completion)</vt:lpstr>
      <vt:lpstr>Strategy 2:  Objectives </vt:lpstr>
      <vt:lpstr>Strategy 2:  Objectives</vt:lpstr>
      <vt:lpstr>Strategy 2: Objectives</vt:lpstr>
      <vt:lpstr>Strategy 3: Refine Structure for Evaluating Programs/Services</vt:lpstr>
      <vt:lpstr>Strategy 3: Objectives/Key Actions (responsible persons/completion)</vt:lpstr>
      <vt:lpstr>Strategy 3: Objectives</vt:lpstr>
      <vt:lpstr>Key Support functions</vt:lpstr>
      <vt:lpstr>Linkages to QI Plan and CHIP</vt:lpstr>
      <vt:lpstr>Assessment and Reporting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County Health Department Strategic Plan</dc:title>
  <dc:creator>Diana Gaviria</dc:creator>
  <cp:lastModifiedBy>Rod MacRae</cp:lastModifiedBy>
  <cp:revision>43</cp:revision>
  <cp:lastPrinted>2017-05-12T16:56:12Z</cp:lastPrinted>
  <dcterms:created xsi:type="dcterms:W3CDTF">2017-05-10T17:02:30Z</dcterms:created>
  <dcterms:modified xsi:type="dcterms:W3CDTF">2017-06-02T15:29:57Z</dcterms:modified>
</cp:coreProperties>
</file>