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84" r:id="rId3"/>
    <p:sldId id="285" r:id="rId4"/>
    <p:sldId id="257" r:id="rId5"/>
    <p:sldId id="286" r:id="rId6"/>
    <p:sldId id="282" r:id="rId7"/>
    <p:sldId id="287" r:id="rId8"/>
    <p:sldId id="258" r:id="rId9"/>
    <p:sldId id="259" r:id="rId10"/>
    <p:sldId id="260" r:id="rId11"/>
    <p:sldId id="261" r:id="rId12"/>
    <p:sldId id="288" r:id="rId13"/>
    <p:sldId id="262" r:id="rId14"/>
    <p:sldId id="263" r:id="rId15"/>
    <p:sldId id="264" r:id="rId16"/>
    <p:sldId id="274" r:id="rId17"/>
    <p:sldId id="265" r:id="rId18"/>
    <p:sldId id="266" r:id="rId19"/>
    <p:sldId id="269" r:id="rId20"/>
    <p:sldId id="281" r:id="rId21"/>
    <p:sldId id="271" r:id="rId22"/>
    <p:sldId id="272" r:id="rId23"/>
    <p:sldId id="273" r:id="rId24"/>
    <p:sldId id="270" r:id="rId25"/>
    <p:sldId id="275" r:id="rId26"/>
    <p:sldId id="276" r:id="rId27"/>
    <p:sldId id="277" r:id="rId28"/>
    <p:sldId id="278" r:id="rId29"/>
    <p:sldId id="279" r:id="rId30"/>
    <p:sldId id="28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by Race</c:v>
                </c:pt>
              </c:strCache>
            </c:strRef>
          </c:tx>
          <c:dLbls>
            <c:delete val="1"/>
          </c:dLbls>
          <c:cat>
            <c:strRef>
              <c:f>Sheet1!$A$2:$A$6</c:f>
              <c:strCache>
                <c:ptCount val="5"/>
                <c:pt idx="0">
                  <c:v>White (94.68%)</c:v>
                </c:pt>
                <c:pt idx="1">
                  <c:v>Black/     African American (0.26%)</c:v>
                </c:pt>
                <c:pt idx="2">
                  <c:v>Amer. Indian/    Alaskan Native (3.23%)</c:v>
                </c:pt>
                <c:pt idx="3">
                  <c:v>Asian/   Pacific Islander (0.49%)</c:v>
                </c:pt>
                <c:pt idx="4">
                  <c:v>Two or More Races (1.33%)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0.94683224992723392</c:v>
                </c:pt>
                <c:pt idx="1">
                  <c:v>2.6195789269428545E-3</c:v>
                </c:pt>
                <c:pt idx="2">
                  <c:v>3.2308140098961872E-2</c:v>
                </c:pt>
                <c:pt idx="3">
                  <c:v>4.948093528669836E-3</c:v>
                </c:pt>
                <c:pt idx="4">
                  <c:v>1.3291937518191521E-2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9D75-064E-47C1-9749-18A5712CE659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CD96-4932-4CE2-A74D-84C85DABF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County Health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by</a:t>
            </a:r>
            <a:r>
              <a:rPr lang="en-US" baseline="0" dirty="0" smtClean="0"/>
              <a:t> dividing the total population by Medicare recipients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Percent of</a:t>
            </a:r>
            <a:r>
              <a:rPr lang="en-US" baseline="0" dirty="0" smtClean="0"/>
              <a:t> Total Population Enrolled in </a:t>
            </a:r>
            <a:r>
              <a:rPr lang="en-US" baseline="0" dirty="0" err="1" smtClean="0"/>
              <a:t>MinnesotaCare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D96-4932-4CE2-A74D-84C85DABF4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C535EE-7839-40E8-B8CD-E77DD7A3463C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0C7884-F4FC-417E-AA84-927B97C06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Health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Yellow Medicine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PHS\PAC-Community Assessment\SwiftHospital\Children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1986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Percentage of children under the age of 18 in poverty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2514600"/>
            <a:ext cx="312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Nationwide – 21.6%</a:t>
            </a:r>
            <a:br>
              <a:rPr lang="en-US" sz="1500" dirty="0" smtClean="0"/>
            </a:br>
            <a:r>
              <a:rPr lang="en-US" sz="1500" dirty="0" smtClean="0"/>
              <a:t>Minnesota – 15.0%</a:t>
            </a:r>
          </a:p>
          <a:p>
            <a:r>
              <a:rPr lang="en-US" sz="1500" dirty="0" smtClean="0"/>
              <a:t>Yellow Medicine County – 13.3%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89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PHS\PAC-Community Assessment\SwiftHospital\FreeReducedLunch10-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28650"/>
            <a:ext cx="63436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27432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Canby – 41.6 %</a:t>
            </a:r>
          </a:p>
          <a:p>
            <a:r>
              <a:rPr lang="en-US" sz="1500" dirty="0" smtClean="0"/>
              <a:t>Yellow Medicine East – 43.63 %</a:t>
            </a:r>
          </a:p>
        </p:txBody>
      </p:sp>
    </p:spTree>
    <p:extLst>
      <p:ext uri="{BB962C8B-B14F-4D97-AF65-F5344CB8AC3E}">
        <p14:creationId xmlns:p14="http://schemas.microsoft.com/office/powerpoint/2010/main" val="752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Poverty Guidelines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2010-2011 School Year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2013-2014 School Year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9163959"/>
              </p:ext>
            </p:extLst>
          </p:nvPr>
        </p:nvGraphicFramePr>
        <p:xfrm>
          <a:off x="457200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838200"/>
                <a:gridCol w="917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</a:t>
                      </a:r>
                      <a:r>
                        <a:rPr lang="en-US" sz="1400" baseline="0" dirty="0" smtClean="0"/>
                        <a:t>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26,955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33,874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40,793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47,712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54,631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61,550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68,469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07328066"/>
              </p:ext>
            </p:extLst>
          </p:nvPr>
        </p:nvGraphicFramePr>
        <p:xfrm>
          <a:off x="4672013" y="2212975"/>
          <a:ext cx="4041776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87"/>
                <a:gridCol w="1143000"/>
                <a:gridCol w="838200"/>
                <a:gridCol w="9413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Household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Federal Guidelines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 Meals (130%)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Reduced Meals (185%)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14,937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21,257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28,694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25,389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35,841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58,442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65,879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73,316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23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PHS\PAC-Community Assessment\SwiftHospital\Physicians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2795925"/>
            <a:ext cx="26299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- 9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759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PHS\PAC-Community Assessment\SwiftHospital\Dentist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PHS\PAC-Community Assessment\SwiftHospital\MedicarePopulation2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6738"/>
            <a:ext cx="6429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124200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23.3 %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73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PHS\PAC-Community Assessment\SwiftHospital\PopulationOver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47688"/>
            <a:ext cx="64293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2971800"/>
            <a:ext cx="3276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19.46 %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4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PHS\PAC-Community Assessment\SwiftHospital\MNCare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57213"/>
            <a:ext cx="642937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5908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State of MN – 2.5%</a:t>
            </a:r>
            <a:br>
              <a:rPr lang="en-US" sz="1500" dirty="0" smtClean="0"/>
            </a:br>
            <a:r>
              <a:rPr lang="en-US" sz="1500" dirty="0" smtClean="0"/>
              <a:t>Yellow Medicine County – 2.93%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79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PHS\PAC-Community Assessment\SwiftHospital\NursingHome2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1975"/>
            <a:ext cx="642937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514600"/>
            <a:ext cx="2819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90.6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50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PHS\PAC-Community Assessment\SwiftHospital\MVFatalities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7700"/>
            <a:ext cx="64293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Planning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75658"/>
            <a:ext cx="8051800" cy="60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3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1859" t="8814" r="61218" b="5048"/>
          <a:stretch/>
        </p:blipFill>
        <p:spPr bwMode="auto">
          <a:xfrm>
            <a:off x="1676400" y="152400"/>
            <a:ext cx="5486400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PHS\PAC-Community Assessment\SwiftHospital\Suicid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100"/>
            <a:ext cx="64293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429000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12.16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225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PHS\PAC-Community Assessment\SwiftHospital\HeartDisease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47700"/>
            <a:ext cx="63436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048000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23.5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042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PHS\PAC-Community Assessment\SwiftHospital\Cancer2005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647700"/>
            <a:ext cx="62579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895600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31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42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Health Survey,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Mailed 1600 surveys to residents of </a:t>
            </a:r>
            <a:r>
              <a:rPr lang="en-US" smtClean="0"/>
              <a:t>Yellow Medicine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Received 450 completed surveys back</a:t>
            </a:r>
          </a:p>
          <a:p>
            <a:r>
              <a:rPr lang="en-US" dirty="0" smtClean="0"/>
              <a:t>Completed April – July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Have you ever been told by a doctor, nurse, or other health professional that you have …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229229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1336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32.4 %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Blood 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72.5 %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Diabetes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Pre-diabetes</a:t>
                      </a:r>
                      <a:r>
                        <a:rPr lang="en-US" baseline="0" dirty="0" smtClean="0"/>
                        <a:t> / Borderline Diabetes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89.7 %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Angina,</a:t>
                      </a:r>
                      <a:r>
                        <a:rPr lang="en-US" baseline="0" dirty="0" smtClean="0"/>
                        <a:t> Coronary Heart Disease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Heart</a:t>
                      </a:r>
                      <a:r>
                        <a:rPr lang="en-US" baseline="0" dirty="0" smtClean="0"/>
                        <a:t> Attack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97.5 %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0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How much of a problem are the following factors for you in terms of preventing you from being more physically active?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728716"/>
              </p:ext>
            </p:extLst>
          </p:nvPr>
        </p:nvGraphicFramePr>
        <p:xfrm>
          <a:off x="457200" y="1600200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9906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a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Small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Big</a:t>
                      </a:r>
                      <a:r>
                        <a:rPr lang="en-US" sz="1600" baseline="0" dirty="0" smtClean="0"/>
                        <a:t> Problem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Cost of fitness programs,</a:t>
                      </a:r>
                      <a:r>
                        <a:rPr lang="en-US" sz="1600" baseline="0" dirty="0" smtClean="0"/>
                        <a:t> gym memberships, or admission fees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44.3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24.8 %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31 %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Lack of self-discipline or willpower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I have to travel to a</a:t>
                      </a:r>
                      <a:r>
                        <a:rPr lang="en-US" sz="1600" baseline="0" dirty="0" smtClean="0"/>
                        <a:t> place where I can be physically active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Public facilities are not open or available at the time I want to use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Lack of programs, leaders, or facilities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one to exercise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Long-term illness, injury, or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73.7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Other Reasons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safe place to 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Physical Activity Recommendations from CDC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Moderate Activity- 30 minutes or more of moderate activity per day five or more days a </a:t>
            </a:r>
            <a:r>
              <a:rPr lang="en-US" altLang="en-US" dirty="0" smtClean="0"/>
              <a:t>week</a:t>
            </a:r>
          </a:p>
          <a:p>
            <a:pPr lvl="1"/>
            <a:r>
              <a:rPr lang="en-US" altLang="en-US" dirty="0" smtClean="0"/>
              <a:t>37.7 % Meets CDC recommendations</a:t>
            </a:r>
          </a:p>
          <a:p>
            <a:pPr lvl="1"/>
            <a:r>
              <a:rPr lang="en-US" altLang="en-US" dirty="0" smtClean="0"/>
              <a:t>47.7 % Insufficient activity</a:t>
            </a:r>
          </a:p>
          <a:p>
            <a:pPr lvl="1"/>
            <a:r>
              <a:rPr lang="en-US" altLang="en-US" dirty="0" smtClean="0"/>
              <a:t>14.6 % No moderate physical activity</a:t>
            </a:r>
            <a:endParaRPr lang="en-US" altLang="en-US" dirty="0"/>
          </a:p>
          <a:p>
            <a:r>
              <a:rPr lang="en-US" altLang="en-US" dirty="0"/>
              <a:t>Vigorous Activity- 20 minutes of more of vigorous activity per day three or more days a week</a:t>
            </a:r>
          </a:p>
          <a:p>
            <a:pPr lvl="1"/>
            <a:r>
              <a:rPr lang="en-US" dirty="0" smtClean="0"/>
              <a:t>28.6 % Meets CDC recommendations</a:t>
            </a:r>
          </a:p>
          <a:p>
            <a:pPr lvl="1"/>
            <a:r>
              <a:rPr lang="en-US" dirty="0" smtClean="0"/>
              <a:t>22.5 % Insufficient activity</a:t>
            </a:r>
          </a:p>
          <a:p>
            <a:pPr lvl="1"/>
            <a:r>
              <a:rPr lang="en-US" dirty="0" smtClean="0"/>
              <a:t>48.9 % No vigorous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Tobacco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Status</a:t>
            </a:r>
          </a:p>
          <a:p>
            <a:pPr lvl="1"/>
            <a:r>
              <a:rPr lang="en-US" dirty="0" smtClean="0"/>
              <a:t>16.8 % are Current Smokers</a:t>
            </a:r>
          </a:p>
          <a:p>
            <a:pPr lvl="1"/>
            <a:r>
              <a:rPr lang="en-US" dirty="0" smtClean="0"/>
              <a:t>27.1 % are Former Smokers</a:t>
            </a:r>
          </a:p>
          <a:p>
            <a:pPr lvl="1"/>
            <a:r>
              <a:rPr lang="en-US" dirty="0" smtClean="0"/>
              <a:t>56.2 % have Never Smoked</a:t>
            </a:r>
          </a:p>
          <a:p>
            <a:r>
              <a:rPr lang="en-US" dirty="0" smtClean="0"/>
              <a:t>Other tobacco use in last 12 months</a:t>
            </a:r>
          </a:p>
          <a:p>
            <a:pPr lvl="1"/>
            <a:r>
              <a:rPr lang="en-US" dirty="0" smtClean="0"/>
              <a:t>11.7 % have used other tobacco products in last 12 months</a:t>
            </a:r>
          </a:p>
          <a:p>
            <a:r>
              <a:rPr lang="en-US" dirty="0" smtClean="0"/>
              <a:t>Smoking in the home</a:t>
            </a:r>
          </a:p>
          <a:p>
            <a:pPr lvl="1"/>
            <a:r>
              <a:rPr lang="en-US" dirty="0"/>
              <a:t>9</a:t>
            </a:r>
            <a:r>
              <a:rPr lang="en-US" dirty="0" smtClean="0"/>
              <a:t> % have regular smoking in their home</a:t>
            </a:r>
          </a:p>
          <a:p>
            <a:r>
              <a:rPr lang="en-US" dirty="0" smtClean="0"/>
              <a:t>Smoking in the vehicle</a:t>
            </a:r>
          </a:p>
          <a:p>
            <a:pPr lvl="1"/>
            <a:r>
              <a:rPr lang="en-US" dirty="0" smtClean="0"/>
              <a:t>19.2 % regularly smoke in the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Concerns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trying to lose weight?</a:t>
            </a:r>
          </a:p>
          <a:p>
            <a:pPr lvl="1"/>
            <a:r>
              <a:rPr lang="en-US" dirty="0" smtClean="0"/>
              <a:t>55.5 % Yes</a:t>
            </a:r>
          </a:p>
          <a:p>
            <a:r>
              <a:rPr lang="en-US" dirty="0" smtClean="0"/>
              <a:t>Have you seen a doctor, nurse, or other health professional about your health in the last 12 months?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79179"/>
              </p:ext>
            </p:extLst>
          </p:nvPr>
        </p:nvGraphicFramePr>
        <p:xfrm>
          <a:off x="1066800" y="36576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Countryside’s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Organizational Self-Assessment 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Strategic Planning meeting with Countryside 	      </a:t>
            </a:r>
            <a:r>
              <a:rPr lang="en-US" sz="2000" dirty="0" smtClean="0"/>
              <a:t>     </a:t>
            </a:r>
            <a:r>
              <a:rPr lang="en-US" sz="2000" dirty="0"/>
              <a:t>Board and staff already completed.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Decision made to work on Vision Element – </a:t>
            </a:r>
            <a:r>
              <a:rPr lang="en-US" sz="2000" b="1" dirty="0" smtClean="0"/>
              <a:t>Competent Workforce</a:t>
            </a:r>
            <a:r>
              <a:rPr lang="en-US" sz="2000" dirty="0" smtClean="0"/>
              <a:t> – training to be done over 2014 with University of MN Extension</a:t>
            </a:r>
          </a:p>
          <a:p>
            <a:pPr marL="0" indent="0">
              <a:buNone/>
            </a:pPr>
            <a:r>
              <a:rPr lang="en-US" b="1" dirty="0" smtClean="0"/>
              <a:t>Community Health Assessment</a:t>
            </a:r>
            <a:r>
              <a:rPr lang="en-US" dirty="0"/>
              <a:t>	</a:t>
            </a:r>
            <a:endParaRPr lang="en-US" dirty="0" smtClean="0"/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All hospitals (9) in the five counties are meeting and conducting assessments as required by the Affordable Care Act.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 smtClean="0"/>
              <a:t>Countryside also doing an assessment of the five counties as required by the Minnesota Department of Health.  Countryside is working in partnership with the hospitals as well.</a:t>
            </a:r>
          </a:p>
        </p:txBody>
      </p:sp>
    </p:spTree>
    <p:extLst>
      <p:ext uri="{BB962C8B-B14F-4D97-AF65-F5344CB8AC3E}">
        <p14:creationId xmlns:p14="http://schemas.microsoft.com/office/powerpoint/2010/main" val="1481476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</a:p>
          <a:p>
            <a:pPr lvl="1"/>
            <a:r>
              <a:rPr lang="en-US" dirty="0" smtClean="0"/>
              <a:t>Used to estimate body fat in adult men and women based off of their Height and Weight</a:t>
            </a:r>
          </a:p>
          <a:p>
            <a:pPr lvl="1"/>
            <a:r>
              <a:rPr lang="en-US" dirty="0" smtClean="0"/>
              <a:t>Higher BMI (Overweight and Obese) puts you at a higher risk of heart disease, high blood pressure, type 2 diabetes, gallstones, breathing problems, and certain cancers</a:t>
            </a:r>
          </a:p>
          <a:p>
            <a:pPr lvl="1"/>
            <a:r>
              <a:rPr lang="en-US" dirty="0" smtClean="0"/>
              <a:t>Limitations</a:t>
            </a:r>
          </a:p>
          <a:p>
            <a:pPr lvl="2"/>
            <a:r>
              <a:rPr lang="en-US" dirty="0" smtClean="0"/>
              <a:t>May overestimate body fat in athletes and other adults who have a muscular build.</a:t>
            </a:r>
          </a:p>
          <a:p>
            <a:pPr lvl="2"/>
            <a:r>
              <a:rPr lang="en-US" dirty="0" smtClean="0"/>
              <a:t>May underestimate body fat in older persons and others who have lost muscle.</a:t>
            </a:r>
          </a:p>
        </p:txBody>
      </p:sp>
      <p:pic>
        <p:nvPicPr>
          <p:cNvPr id="2051" name="Picture 3" descr="= \frac{\text{mass}(\text{lb})}{\left(\text{height}(\text{in})\right)^2}\times 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5269"/>
            <a:ext cx="1752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91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Health Comparison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consider yourself?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BMI calculated from height &amp; weight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Underweight  - 2.1 %</a:t>
            </a:r>
          </a:p>
          <a:p>
            <a:pPr lvl="1"/>
            <a:r>
              <a:rPr lang="en-US" dirty="0" smtClean="0"/>
              <a:t>2.9 % F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.3 % M</a:t>
            </a:r>
          </a:p>
          <a:p>
            <a:r>
              <a:rPr lang="en-US" dirty="0" smtClean="0"/>
              <a:t>About the right weight – 48.3 %</a:t>
            </a:r>
          </a:p>
          <a:p>
            <a:pPr lvl="1"/>
            <a:r>
              <a:rPr lang="en-US" dirty="0" smtClean="0"/>
              <a:t>46.4 % F</a:t>
            </a:r>
          </a:p>
          <a:p>
            <a:pPr lvl="1"/>
            <a:r>
              <a:rPr lang="en-US" dirty="0" smtClean="0"/>
              <a:t>50.2 % M</a:t>
            </a:r>
          </a:p>
          <a:p>
            <a:r>
              <a:rPr lang="en-US" dirty="0" smtClean="0"/>
              <a:t>Overweight -  49.6 %</a:t>
            </a:r>
          </a:p>
          <a:p>
            <a:pPr lvl="1"/>
            <a:r>
              <a:rPr lang="en-US" dirty="0" smtClean="0"/>
              <a:t>50.7 % F</a:t>
            </a:r>
          </a:p>
          <a:p>
            <a:pPr lvl="1"/>
            <a:r>
              <a:rPr lang="en-US" dirty="0" smtClean="0"/>
              <a:t>48.5 % 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Not overweight – 28.6 %</a:t>
            </a:r>
          </a:p>
          <a:p>
            <a:pPr lvl="1"/>
            <a:r>
              <a:rPr lang="en-US" dirty="0" smtClean="0"/>
              <a:t>36.1 % F</a:t>
            </a:r>
          </a:p>
          <a:p>
            <a:pPr lvl="1"/>
            <a:r>
              <a:rPr lang="en-US" dirty="0" smtClean="0"/>
              <a:t>20.9 % M</a:t>
            </a:r>
          </a:p>
          <a:p>
            <a:r>
              <a:rPr lang="en-US" dirty="0" smtClean="0"/>
              <a:t>Overweight but not obese – 36 %</a:t>
            </a:r>
          </a:p>
          <a:p>
            <a:pPr lvl="1"/>
            <a:r>
              <a:rPr lang="en-US" dirty="0" smtClean="0"/>
              <a:t>33.3 % F</a:t>
            </a:r>
          </a:p>
          <a:p>
            <a:pPr lvl="1"/>
            <a:r>
              <a:rPr lang="en-US" dirty="0" smtClean="0"/>
              <a:t>38.9 % M</a:t>
            </a:r>
          </a:p>
          <a:p>
            <a:r>
              <a:rPr lang="en-US" dirty="0" smtClean="0"/>
              <a:t>Obese – 35.3 %</a:t>
            </a:r>
          </a:p>
          <a:p>
            <a:pPr lvl="1"/>
            <a:r>
              <a:rPr lang="en-US" dirty="0" smtClean="0"/>
              <a:t>30.6 % F</a:t>
            </a:r>
          </a:p>
          <a:p>
            <a:pPr lvl="1"/>
            <a:r>
              <a:rPr lang="en-US" dirty="0" smtClean="0"/>
              <a:t>40.2 %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Medicine County Population by Race,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49582"/>
              </p:ext>
            </p:extLst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2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by Age and Sex,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15" y="1551302"/>
            <a:ext cx="7551785" cy="47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9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</a:t>
            </a:r>
            <a:r>
              <a:rPr lang="en-US" dirty="0" smtClean="0"/>
              <a:t>Death,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09600"/>
          </a:xfrm>
        </p:spPr>
        <p:txBody>
          <a:bodyPr/>
          <a:lstStyle/>
          <a:p>
            <a:r>
              <a:rPr lang="en-US" sz="3200" dirty="0" smtClean="0"/>
              <a:t>Yellow Medicine County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State of Minnesota</a:t>
            </a:r>
            <a:endParaRPr lang="en-US" sz="32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7095342"/>
              </p:ext>
            </p:extLst>
          </p:nvPr>
        </p:nvGraphicFramePr>
        <p:xfrm>
          <a:off x="762000" y="2438395"/>
          <a:ext cx="3429000" cy="389472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20389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Parkinsons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00201264"/>
              </p:ext>
            </p:extLst>
          </p:nvPr>
        </p:nvGraphicFramePr>
        <p:xfrm>
          <a:off x="4953000" y="2438391"/>
          <a:ext cx="3429000" cy="3889269"/>
        </p:xfrm>
        <a:graphic>
          <a:graphicData uri="http://schemas.openxmlformats.org/drawingml/2006/table">
            <a:tbl>
              <a:tblPr/>
              <a:tblGrid>
                <a:gridCol w="2138426"/>
                <a:gridCol w="639022"/>
                <a:gridCol w="651552"/>
              </a:tblGrid>
              <a:tr h="19973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9,468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Cirrhosis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1,179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7,234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Hypertension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Nephritis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Parkinsons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Pneumonia and Influenza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Pneumonitis due to solids/liquids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338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Stroke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2,145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w Cen MT"/>
                        </a:rPr>
                        <a:t>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2,309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5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Cause of Death Under Age 75, 2011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3645"/>
              </p:ext>
            </p:extLst>
          </p:nvPr>
        </p:nvGraphicFramePr>
        <p:xfrm>
          <a:off x="152403" y="2510631"/>
          <a:ext cx="8686795" cy="2442210"/>
        </p:xfrm>
        <a:graphic>
          <a:graphicData uri="http://schemas.openxmlformats.org/drawingml/2006/table">
            <a:tbl>
              <a:tblPr/>
              <a:tblGrid>
                <a:gridCol w="1447797"/>
                <a:gridCol w="609600"/>
                <a:gridCol w="762000"/>
                <a:gridCol w="762000"/>
                <a:gridCol w="762000"/>
                <a:gridCol w="457200"/>
                <a:gridCol w="533400"/>
                <a:gridCol w="533400"/>
                <a:gridCol w="533400"/>
                <a:gridCol w="609600"/>
                <a:gridCol w="609600"/>
                <a:gridCol w="533400"/>
                <a:gridCol w="5333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All Ages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Premature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Age 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Cause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Deaths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25-44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45-54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55-64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65-74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75+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Unintentional Injury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w Cen MT"/>
                        </a:rPr>
                        <a:t>Heart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Chronic lower respiratory dis.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Suicide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Alzheimer's Disease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Diabetes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Septicemia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2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PHS\PAC-Community Assessment\SwiftHospital\PeopleofColorDistributionCh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71500"/>
            <a:ext cx="643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819400"/>
            <a:ext cx="3276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291.32 %</a:t>
            </a:r>
          </a:p>
        </p:txBody>
      </p:sp>
    </p:spTree>
    <p:extLst>
      <p:ext uri="{BB962C8B-B14F-4D97-AF65-F5344CB8AC3E}">
        <p14:creationId xmlns:p14="http://schemas.microsoft.com/office/powerpoint/2010/main" val="1517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PHS\PAC-Community Assessment\SwiftHospital\ElderlyPoverty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429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2743200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Yellow Medicine County – 6.5 % </a:t>
            </a:r>
            <a:br>
              <a:rPr lang="en-US" sz="1500" dirty="0" smtClean="0"/>
            </a:br>
            <a:r>
              <a:rPr lang="en-US" sz="1500" dirty="0" smtClean="0"/>
              <a:t>(5 year estimate 2006-2010)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862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363</TotalTime>
  <Words>1093</Words>
  <Application>Microsoft Office PowerPoint</Application>
  <PresentationFormat>On-screen Show (4:3)</PresentationFormat>
  <Paragraphs>479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Community Health Needs Assessment</vt:lpstr>
      <vt:lpstr>PowerPoint Presentation</vt:lpstr>
      <vt:lpstr>Countryside’s Plan </vt:lpstr>
      <vt:lpstr>Yellow Medicine County Population by Race, 2011</vt:lpstr>
      <vt:lpstr>Population by Age and Sex, 2011</vt:lpstr>
      <vt:lpstr>Leading Cause of Death, 2011</vt:lpstr>
      <vt:lpstr>Leading Cause of Death Under Age 75, 2011</vt:lpstr>
      <vt:lpstr>PowerPoint Presentation</vt:lpstr>
      <vt:lpstr>PowerPoint Presentation</vt:lpstr>
      <vt:lpstr>PowerPoint Presentation</vt:lpstr>
      <vt:lpstr>PowerPoint Presentation</vt:lpstr>
      <vt:lpstr>Federal Poverty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Health Survey, 2010</vt:lpstr>
      <vt:lpstr>Have you ever been told by a doctor, nurse, or other health professional that you have …</vt:lpstr>
      <vt:lpstr>How much of a problem are the following factors for you in terms of preventing you from being more physically active?</vt:lpstr>
      <vt:lpstr>Physical Activity Recommendations from CDC</vt:lpstr>
      <vt:lpstr>Tobacco</vt:lpstr>
      <vt:lpstr>Health Concerns</vt:lpstr>
      <vt:lpstr>BMI</vt:lpstr>
      <vt:lpstr>Health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Needs Assessment</dc:title>
  <dc:creator>Shelly Macziewski</dc:creator>
  <cp:lastModifiedBy>Shelly Macziewski</cp:lastModifiedBy>
  <cp:revision>28</cp:revision>
  <dcterms:created xsi:type="dcterms:W3CDTF">2013-10-28T16:26:18Z</dcterms:created>
  <dcterms:modified xsi:type="dcterms:W3CDTF">2013-11-05T21:33:52Z</dcterms:modified>
</cp:coreProperties>
</file>