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3"/>
  </p:notesMasterIdLst>
  <p:sldIdLst>
    <p:sldId id="256" r:id="rId2"/>
    <p:sldId id="285" r:id="rId3"/>
    <p:sldId id="286" r:id="rId4"/>
    <p:sldId id="257" r:id="rId5"/>
    <p:sldId id="287" r:id="rId6"/>
    <p:sldId id="282" r:id="rId7"/>
    <p:sldId id="288" r:id="rId8"/>
    <p:sldId id="258" r:id="rId9"/>
    <p:sldId id="259" r:id="rId10"/>
    <p:sldId id="260" r:id="rId11"/>
    <p:sldId id="261" r:id="rId12"/>
    <p:sldId id="284" r:id="rId13"/>
    <p:sldId id="262" r:id="rId14"/>
    <p:sldId id="263" r:id="rId15"/>
    <p:sldId id="264" r:id="rId16"/>
    <p:sldId id="274" r:id="rId17"/>
    <p:sldId id="265" r:id="rId18"/>
    <p:sldId id="266" r:id="rId19"/>
    <p:sldId id="269" r:id="rId20"/>
    <p:sldId id="281" r:id="rId21"/>
    <p:sldId id="271" r:id="rId22"/>
    <p:sldId id="272" r:id="rId23"/>
    <p:sldId id="273" r:id="rId24"/>
    <p:sldId id="270" r:id="rId25"/>
    <p:sldId id="275" r:id="rId26"/>
    <p:sldId id="276" r:id="rId27"/>
    <p:sldId id="277" r:id="rId28"/>
    <p:sldId id="278" r:id="rId29"/>
    <p:sldId id="279" r:id="rId30"/>
    <p:sldId id="283" r:id="rId31"/>
    <p:sldId id="28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8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Population by Race</c:v>
                </c:pt>
              </c:strCache>
            </c:strRef>
          </c:tx>
          <c:dLbls>
            <c:delete val="1"/>
          </c:dLbls>
          <c:cat>
            <c:strRef>
              <c:f>Sheet1!$A$2:$A$6</c:f>
              <c:strCache>
                <c:ptCount val="5"/>
                <c:pt idx="0">
                  <c:v>White (97.56%)</c:v>
                </c:pt>
                <c:pt idx="1">
                  <c:v>Black/     African American (0.68%)</c:v>
                </c:pt>
                <c:pt idx="2">
                  <c:v>Amer. Indian/    Alaskan Native (0.53%)</c:v>
                </c:pt>
                <c:pt idx="3">
                  <c:v>Asian/   Pacific Islander (0.27%)</c:v>
                </c:pt>
                <c:pt idx="4">
                  <c:v>Two or More Races (0.95%)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0.97562240663900412</c:v>
                </c:pt>
                <c:pt idx="1">
                  <c:v>6.8464730290456431E-3</c:v>
                </c:pt>
                <c:pt idx="2">
                  <c:v>5.29045643153527E-3</c:v>
                </c:pt>
                <c:pt idx="3">
                  <c:v>2.6970954356846473E-3</c:v>
                </c:pt>
                <c:pt idx="4">
                  <c:v>9.5435684647302912E-3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8F9D75-064E-47C1-9749-18A5712CE659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FCD96-4932-4CE2-A74D-84C85DABF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354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County Health Tables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FCD96-4932-4CE2-A74D-84C85DABF4E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67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Calculated by</a:t>
            </a:r>
            <a:r>
              <a:rPr lang="en-US" baseline="0" dirty="0" smtClean="0"/>
              <a:t> dividing the total population by Medicare recipients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FCD96-4932-4CE2-A74D-84C85DABF4E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153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Percent of</a:t>
            </a:r>
            <a:r>
              <a:rPr lang="en-US" baseline="0" dirty="0" smtClean="0"/>
              <a:t> Total Population Enrolled in </a:t>
            </a:r>
            <a:r>
              <a:rPr lang="en-US" baseline="0" dirty="0" err="1" smtClean="0"/>
              <a:t>MinnesotaCare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FCD96-4932-4CE2-A74D-84C85DABF4E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419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535EE-7839-40E8-B8CD-E77DD7A3463C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0C7884-F4FC-417E-AA84-927B97C0612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535EE-7839-40E8-B8CD-E77DD7A3463C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C7884-F4FC-417E-AA84-927B97C061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535EE-7839-40E8-B8CD-E77DD7A3463C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C7884-F4FC-417E-AA84-927B97C061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535EE-7839-40E8-B8CD-E77DD7A3463C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C7884-F4FC-417E-AA84-927B97C061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535EE-7839-40E8-B8CD-E77DD7A3463C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C7884-F4FC-417E-AA84-927B97C0612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535EE-7839-40E8-B8CD-E77DD7A3463C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C7884-F4FC-417E-AA84-927B97C0612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535EE-7839-40E8-B8CD-E77DD7A3463C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C7884-F4FC-417E-AA84-927B97C0612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535EE-7839-40E8-B8CD-E77DD7A3463C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C7884-F4FC-417E-AA84-927B97C061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535EE-7839-40E8-B8CD-E77DD7A3463C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C7884-F4FC-417E-AA84-927B97C061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535EE-7839-40E8-B8CD-E77DD7A3463C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C7884-F4FC-417E-AA84-927B97C061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535EE-7839-40E8-B8CD-E77DD7A3463C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C7884-F4FC-417E-AA84-927B97C061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8C535EE-7839-40E8-B8CD-E77DD7A3463C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00C7884-F4FC-417E-AA84-927B97C0612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Community Health Needs Assessment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Swift County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63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CPHS\PAC-Community Assessment\SwiftHospital\ChildrenPoverty201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571500"/>
            <a:ext cx="64293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57800" y="1198602"/>
            <a:ext cx="2667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Percentage of children under the age of 18 in poverty</a:t>
            </a:r>
            <a:endParaRPr lang="en-US" sz="1500" dirty="0"/>
          </a:p>
        </p:txBody>
      </p:sp>
      <p:sp>
        <p:nvSpPr>
          <p:cNvPr id="3" name="TextBox 2"/>
          <p:cNvSpPr txBox="1"/>
          <p:nvPr/>
        </p:nvSpPr>
        <p:spPr>
          <a:xfrm>
            <a:off x="5486400" y="2514600"/>
            <a:ext cx="2819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Nationwide – 21.6%</a:t>
            </a:r>
            <a:br>
              <a:rPr lang="en-US" sz="1500" dirty="0" smtClean="0"/>
            </a:br>
            <a:r>
              <a:rPr lang="en-US" sz="1500" dirty="0" smtClean="0"/>
              <a:t>Minnesota – 15.0%</a:t>
            </a:r>
          </a:p>
          <a:p>
            <a:r>
              <a:rPr lang="en-US" sz="1500" dirty="0" smtClean="0"/>
              <a:t>Swift County – 13.3%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88926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CPHS\PAC-Community Assessment\SwiftHospital\FreeReducedLunch10-1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628650"/>
            <a:ext cx="6343650" cy="560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05400" y="2743200"/>
            <a:ext cx="3657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KMS – 41.57 %</a:t>
            </a:r>
          </a:p>
          <a:p>
            <a:r>
              <a:rPr lang="en-US" sz="1500" dirty="0" smtClean="0"/>
              <a:t>Benson – 34.91 %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7520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 Poverty Guidelines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2010-2011 School Year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2013-2014 School Year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49140284"/>
              </p:ext>
            </p:extLst>
          </p:nvPr>
        </p:nvGraphicFramePr>
        <p:xfrm>
          <a:off x="457200" y="2212975"/>
          <a:ext cx="4041776" cy="369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1143000"/>
                <a:gridCol w="838200"/>
                <a:gridCol w="9175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Household Size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Federal Guidelines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Free</a:t>
                      </a:r>
                      <a:r>
                        <a:rPr lang="en-US" sz="1400" baseline="0" dirty="0" smtClean="0"/>
                        <a:t> Meals (130%)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Reduced Meals (185%)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10,830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14,079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20,036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14,570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18,941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26,955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18,310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23,803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33,874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22,050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28,665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40,793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25,790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33,527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47,712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29,530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38,389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54,631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33,270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43,251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61,550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37,010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48,113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68,469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058986694"/>
              </p:ext>
            </p:extLst>
          </p:nvPr>
        </p:nvGraphicFramePr>
        <p:xfrm>
          <a:off x="4672013" y="2212975"/>
          <a:ext cx="4041776" cy="369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9187"/>
                <a:gridCol w="1143000"/>
                <a:gridCol w="838200"/>
                <a:gridCol w="94138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Household Size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Federal Guidelines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Free Meals (130%)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Reduced Meals (185%)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11,490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14,937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21,257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15,510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20,163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28,694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19,530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25,389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36,131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23,550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30,615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43,568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27,570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35,841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51,005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31,590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51,067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58,442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35,610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46,293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65,879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39,630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51,519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73,316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079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CPHS\PAC-Community Assessment\SwiftHospital\Physicians201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571500"/>
            <a:ext cx="64293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96970" y="2795925"/>
            <a:ext cx="2514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Swift County - </a:t>
            </a:r>
            <a:r>
              <a:rPr lang="en-US" sz="15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67591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CPHS\PAC-Community Assessment\SwiftHospital\Dentist201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566738"/>
            <a:ext cx="6429375" cy="57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14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CPHS\PAC-Community Assessment\SwiftHospital\MedicarePopulation201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566738"/>
            <a:ext cx="6429375" cy="57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29200" y="3124200"/>
            <a:ext cx="3048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Swift County – 19.4 %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37329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CPHS\PAC-Community Assessment\SwiftHospital\PopulationOver6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547688"/>
            <a:ext cx="6429375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0" y="2971800"/>
            <a:ext cx="2971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Swift -20.10 %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43430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CPHS\PAC-Community Assessment\SwiftHospital\MNCare201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557213"/>
            <a:ext cx="6429375" cy="574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38800" y="2590800"/>
            <a:ext cx="2819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State of MN – 2.5%</a:t>
            </a:r>
            <a:br>
              <a:rPr lang="en-US" sz="1500" dirty="0" smtClean="0"/>
            </a:br>
            <a:r>
              <a:rPr lang="en-US" sz="1500" dirty="0" smtClean="0"/>
              <a:t>Swift County – 2.96%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76794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CPHS\PAC-Community Assessment\SwiftHospital\NursingHome201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561975"/>
            <a:ext cx="6429375" cy="573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86400" y="2514600"/>
            <a:ext cx="2819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Swift County – 48.8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79507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CPHS\PAC-Community Assessment\SwiftHospital\MVFatalities201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647700"/>
            <a:ext cx="6429375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47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CPHS\PAC-Community Assessment\PlanningProces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475658"/>
            <a:ext cx="8051800" cy="600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36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/>
          <a:srcRect l="11859" t="8814" r="61218" b="5048"/>
          <a:stretch/>
        </p:blipFill>
        <p:spPr bwMode="auto">
          <a:xfrm>
            <a:off x="1676400" y="152400"/>
            <a:ext cx="5486400" cy="6477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189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CPHS\PAC-Community Assessment\SwiftHospital\Suicide2005-200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38100"/>
            <a:ext cx="6429375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29200" y="3429000"/>
            <a:ext cx="2667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Swift County – 9.24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92254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CPHS\PAC-Community Assessment\SwiftHospital\HeartDisease2005-200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647700"/>
            <a:ext cx="634365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0" y="3048000"/>
            <a:ext cx="2590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Swift County – 26.8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80421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CPHS\PAC-Community Assessment\SwiftHospital\Cancer2005-200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647700"/>
            <a:ext cx="6257925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57800" y="2895600"/>
            <a:ext cx="2590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Swift County – 26.6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24253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Adult Health Survey, 2010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Mailed 1600 surveys to residents of Swift County</a:t>
            </a:r>
          </a:p>
          <a:p>
            <a:r>
              <a:rPr lang="en-US" dirty="0" smtClean="0"/>
              <a:t>Received 459 completed surveys back</a:t>
            </a:r>
          </a:p>
          <a:p>
            <a:r>
              <a:rPr lang="en-US" dirty="0" smtClean="0"/>
              <a:t>Completed April – July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22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Have you ever been told by a doctor, nurse, or other health professional that you have …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9112577"/>
              </p:ext>
            </p:extLst>
          </p:nvPr>
        </p:nvGraphicFramePr>
        <p:xfrm>
          <a:off x="457200" y="1600200"/>
          <a:ext cx="82296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/>
                <a:gridCol w="2133600"/>
                <a:gridCol w="1905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Hypertension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38 %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61 %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High Blood Cholesterol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71 %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Asthma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15.9 %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84.1 %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Diabetes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10.7 %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88.9 %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Pre-diabetes</a:t>
                      </a:r>
                      <a:r>
                        <a:rPr lang="en-US" baseline="0" dirty="0" smtClean="0"/>
                        <a:t> / Borderline Diabetes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8.5 %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91.2 %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Angina,</a:t>
                      </a:r>
                      <a:r>
                        <a:rPr lang="en-US" baseline="0" dirty="0" smtClean="0"/>
                        <a:t> Coronary Heart Disease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5.8 %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94.2 %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Heart</a:t>
                      </a:r>
                      <a:r>
                        <a:rPr lang="en-US" baseline="0" dirty="0" smtClean="0"/>
                        <a:t> Attack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4.8 %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95.2 %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Stroke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3.2 %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96.8 %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806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 smtClean="0"/>
              <a:t>How much of a problem are the following factors for you in terms of preventing you from being more physically active?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793486"/>
              </p:ext>
            </p:extLst>
          </p:nvPr>
        </p:nvGraphicFramePr>
        <p:xfrm>
          <a:off x="457200" y="1600200"/>
          <a:ext cx="8229600" cy="491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0"/>
                <a:gridCol w="990600"/>
                <a:gridCol w="1295400"/>
                <a:gridCol w="1066800"/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Not a problem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 Small</a:t>
                      </a:r>
                      <a:r>
                        <a:rPr lang="en-US" sz="1600" baseline="0" dirty="0" smtClean="0"/>
                        <a:t> Problem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 Big</a:t>
                      </a:r>
                      <a:r>
                        <a:rPr lang="en-US" sz="1600" baseline="0" dirty="0" smtClean="0"/>
                        <a:t> Problem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Cost of fitness programs,</a:t>
                      </a:r>
                      <a:r>
                        <a:rPr lang="en-US" sz="1600" baseline="0" dirty="0" smtClean="0"/>
                        <a:t> gym memberships, or admission fees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34.2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27.1 %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38.7 %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Lack of self-discipline or willpower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22.3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46.7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31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Lack of time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36.3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39.5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24.1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Long-term illness, injury, or disability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63.8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19.9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16.3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Public facilities are not open or available at the time I want to use them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55.8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28.7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15.5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Distance I have to travel to a</a:t>
                      </a:r>
                      <a:r>
                        <a:rPr lang="en-US" sz="1600" baseline="0" dirty="0" smtClean="0"/>
                        <a:t> place where I can be physically active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70.9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17.8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11.3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No one to exercise with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62.5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26.9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10.6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Lack of programs, leaders, or facilities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62.9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27.5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9.7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Other Reasons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72.5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20.9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6.6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 safe place to exercise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90.5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8.2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1.4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865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Physical Activity Recommendations from CDC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Moderate Activity- 30 minutes or more of moderate activity per day five or more days a </a:t>
            </a:r>
            <a:r>
              <a:rPr lang="en-US" altLang="en-US" dirty="0" smtClean="0"/>
              <a:t>week</a:t>
            </a:r>
          </a:p>
          <a:p>
            <a:pPr lvl="1"/>
            <a:r>
              <a:rPr lang="en-US" altLang="en-US" dirty="0" smtClean="0"/>
              <a:t>41.7 % Meets CDC recommendations</a:t>
            </a:r>
          </a:p>
          <a:p>
            <a:pPr lvl="1"/>
            <a:r>
              <a:rPr lang="en-US" altLang="en-US" dirty="0" smtClean="0"/>
              <a:t>46.3 % Insufficient activity</a:t>
            </a:r>
          </a:p>
          <a:p>
            <a:pPr lvl="1"/>
            <a:r>
              <a:rPr lang="en-US" altLang="en-US" dirty="0" smtClean="0"/>
              <a:t>12 % No moderate physical activity</a:t>
            </a:r>
            <a:endParaRPr lang="en-US" altLang="en-US" dirty="0"/>
          </a:p>
          <a:p>
            <a:r>
              <a:rPr lang="en-US" altLang="en-US" dirty="0"/>
              <a:t>Vigorous Activity- 20 minutes of more of vigorous activity per day three or more days a week</a:t>
            </a:r>
          </a:p>
          <a:p>
            <a:pPr lvl="1"/>
            <a:r>
              <a:rPr lang="en-US" dirty="0" smtClean="0"/>
              <a:t>28.3 % Meets CDC recommendations</a:t>
            </a:r>
          </a:p>
          <a:p>
            <a:pPr lvl="1"/>
            <a:r>
              <a:rPr lang="en-US" dirty="0" smtClean="0"/>
              <a:t>23.3 % Insufficient activity</a:t>
            </a:r>
          </a:p>
          <a:p>
            <a:pPr lvl="1"/>
            <a:r>
              <a:rPr lang="en-US" dirty="0" smtClean="0"/>
              <a:t>48.4 % No vigorous physical 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65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Tobacco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Smoking Status</a:t>
            </a:r>
          </a:p>
          <a:p>
            <a:pPr lvl="1"/>
            <a:r>
              <a:rPr lang="en-US" dirty="0" smtClean="0"/>
              <a:t>18.9 % are Current Smokers</a:t>
            </a:r>
          </a:p>
          <a:p>
            <a:pPr lvl="1"/>
            <a:r>
              <a:rPr lang="en-US" dirty="0" smtClean="0"/>
              <a:t>26.4 % are Former Smokers</a:t>
            </a:r>
          </a:p>
          <a:p>
            <a:pPr lvl="1"/>
            <a:r>
              <a:rPr lang="en-US" dirty="0" smtClean="0"/>
              <a:t>54.7 % have Never Smoked</a:t>
            </a:r>
          </a:p>
          <a:p>
            <a:r>
              <a:rPr lang="en-US" dirty="0" smtClean="0"/>
              <a:t>Other tobacco use in last 12 months</a:t>
            </a:r>
          </a:p>
          <a:p>
            <a:pPr lvl="1"/>
            <a:r>
              <a:rPr lang="en-US" dirty="0" smtClean="0"/>
              <a:t>12.7 % have used other tobacco products in last 12 months</a:t>
            </a:r>
          </a:p>
          <a:p>
            <a:r>
              <a:rPr lang="en-US" dirty="0" smtClean="0"/>
              <a:t>Smoking in the home</a:t>
            </a:r>
          </a:p>
          <a:p>
            <a:pPr lvl="1"/>
            <a:r>
              <a:rPr lang="en-US" dirty="0" smtClean="0"/>
              <a:t>10.7 % have regular smoking in their home</a:t>
            </a:r>
          </a:p>
          <a:p>
            <a:r>
              <a:rPr lang="en-US" dirty="0" smtClean="0"/>
              <a:t>Smoking in the vehicle</a:t>
            </a:r>
          </a:p>
          <a:p>
            <a:pPr lvl="1"/>
            <a:r>
              <a:rPr lang="en-US" dirty="0" smtClean="0"/>
              <a:t>22.5 % regularly smoke in the vehicle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65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Health Concerns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you trying to lose weight?</a:t>
            </a:r>
          </a:p>
          <a:p>
            <a:pPr lvl="1"/>
            <a:r>
              <a:rPr lang="en-US" dirty="0" smtClean="0"/>
              <a:t>55.8 % Yes</a:t>
            </a:r>
          </a:p>
          <a:p>
            <a:r>
              <a:rPr lang="en-US" dirty="0" smtClean="0"/>
              <a:t>Have you seen a doctor, nurse, or other health professional about your health in the last 12 months?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3281277"/>
              </p:ext>
            </p:extLst>
          </p:nvPr>
        </p:nvGraphicFramePr>
        <p:xfrm>
          <a:off x="1066800" y="3657600"/>
          <a:ext cx="6096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Overall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72.9 %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27.1 %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18-34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38.6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35-44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61.6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38.4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45-54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68.7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31.3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55-64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19.3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65-74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91.3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75+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87.7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12.3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865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Countryside’s Plan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Organizational Self-Assessment </a:t>
            </a:r>
          </a:p>
          <a:p>
            <a:pPr marL="1257300" lvl="2" indent="-457200">
              <a:buFont typeface="+mj-lt"/>
              <a:buAutoNum type="alphaLcPeriod"/>
            </a:pPr>
            <a:r>
              <a:rPr lang="en-US" sz="2000" dirty="0"/>
              <a:t>Strategic Planning meeting with Countryside 	      </a:t>
            </a:r>
            <a:r>
              <a:rPr lang="en-US" sz="2000" dirty="0" smtClean="0"/>
              <a:t>     </a:t>
            </a:r>
            <a:r>
              <a:rPr lang="en-US" sz="2000" dirty="0"/>
              <a:t>Board and staff already completed.</a:t>
            </a:r>
          </a:p>
          <a:p>
            <a:pPr marL="1257300" lvl="2" indent="-457200">
              <a:buFont typeface="+mj-lt"/>
              <a:buAutoNum type="alphaLcPeriod"/>
            </a:pPr>
            <a:r>
              <a:rPr lang="en-US" sz="2000" dirty="0" smtClean="0"/>
              <a:t>Decision made to work on Vision Element – </a:t>
            </a:r>
            <a:r>
              <a:rPr lang="en-US" sz="2000" b="1" dirty="0" smtClean="0"/>
              <a:t>Competent Workforce</a:t>
            </a:r>
            <a:r>
              <a:rPr lang="en-US" sz="2000" dirty="0" smtClean="0"/>
              <a:t> – training to be done over 2014 with University of MN Extension</a:t>
            </a:r>
          </a:p>
          <a:p>
            <a:pPr marL="0" indent="0">
              <a:buNone/>
            </a:pPr>
            <a:r>
              <a:rPr lang="en-US" b="1" dirty="0" smtClean="0"/>
              <a:t>Community Health Assessment</a:t>
            </a:r>
            <a:r>
              <a:rPr lang="en-US" dirty="0"/>
              <a:t>	</a:t>
            </a:r>
            <a:endParaRPr lang="en-US" dirty="0" smtClean="0"/>
          </a:p>
          <a:p>
            <a:pPr marL="1257300" lvl="2" indent="-457200">
              <a:buFont typeface="+mj-lt"/>
              <a:buAutoNum type="alphaLcPeriod"/>
            </a:pPr>
            <a:r>
              <a:rPr lang="en-US" sz="2000" dirty="0" smtClean="0"/>
              <a:t>All hospitals (9) in the five counties are meeting and conducting assessments as required by the Affordable Care Act.</a:t>
            </a:r>
          </a:p>
          <a:p>
            <a:pPr marL="1257300" lvl="2" indent="-457200">
              <a:buFont typeface="+mj-lt"/>
              <a:buAutoNum type="alphaLcPeriod"/>
            </a:pPr>
            <a:r>
              <a:rPr lang="en-US" sz="2000" dirty="0" smtClean="0"/>
              <a:t>Countryside also doing an assessment of the five counties as required by the Minnesota Department of Health.  Countryside is working in partnership with the hospitals as well.</a:t>
            </a:r>
          </a:p>
        </p:txBody>
      </p:sp>
    </p:spTree>
    <p:extLst>
      <p:ext uri="{BB962C8B-B14F-4D97-AF65-F5344CB8AC3E}">
        <p14:creationId xmlns:p14="http://schemas.microsoft.com/office/powerpoint/2010/main" val="24106306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Body Mass Index</a:t>
            </a:r>
          </a:p>
          <a:p>
            <a:pPr lvl="1"/>
            <a:r>
              <a:rPr lang="en-US" dirty="0" smtClean="0"/>
              <a:t>Used to estimate body fat in adult men and women based off of their Height and Weight</a:t>
            </a:r>
          </a:p>
          <a:p>
            <a:pPr lvl="1"/>
            <a:r>
              <a:rPr lang="en-US" dirty="0" smtClean="0"/>
              <a:t>Higher BMI (Overweight and Obese) puts you at a higher risk of heart disease, high blood pressure, type 2 diabetes, gallstones, breathing problems, and certain cancers</a:t>
            </a:r>
          </a:p>
          <a:p>
            <a:pPr lvl="1"/>
            <a:r>
              <a:rPr lang="en-US" dirty="0" smtClean="0"/>
              <a:t>Limitations</a:t>
            </a:r>
          </a:p>
          <a:p>
            <a:pPr lvl="2"/>
            <a:r>
              <a:rPr lang="en-US" dirty="0" smtClean="0"/>
              <a:t>May overestimate body fat in athletes and other adults who have a muscular build.</a:t>
            </a:r>
          </a:p>
          <a:p>
            <a:pPr lvl="2"/>
            <a:r>
              <a:rPr lang="en-US" dirty="0" smtClean="0"/>
              <a:t>May underestimate body fat in older persons and others who have lost muscle.</a:t>
            </a:r>
          </a:p>
        </p:txBody>
      </p:sp>
      <p:pic>
        <p:nvPicPr>
          <p:cNvPr id="2051" name="Picture 3" descr="= \frac{\text{mass}(\text{lb})}{\left(\text{height}(\text{in})\right)^2}\times 7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025269"/>
            <a:ext cx="1752600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7072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Health Comparison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you consider yourself?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BMI calculated from height &amp; weight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Underweight  - 2.5 %</a:t>
            </a:r>
          </a:p>
          <a:p>
            <a:pPr lvl="1"/>
            <a:r>
              <a:rPr lang="en-US" dirty="0" smtClean="0"/>
              <a:t>2.7 % F</a:t>
            </a:r>
          </a:p>
          <a:p>
            <a:pPr lvl="1"/>
            <a:r>
              <a:rPr lang="en-US" dirty="0" smtClean="0"/>
              <a:t>2.3 % M</a:t>
            </a:r>
          </a:p>
          <a:p>
            <a:r>
              <a:rPr lang="en-US" dirty="0" smtClean="0"/>
              <a:t>About the right weight – 48.2 %</a:t>
            </a:r>
          </a:p>
          <a:p>
            <a:pPr lvl="1"/>
            <a:r>
              <a:rPr lang="en-US" dirty="0" smtClean="0"/>
              <a:t>46.6 % F</a:t>
            </a:r>
          </a:p>
          <a:p>
            <a:pPr lvl="1"/>
            <a:r>
              <a:rPr lang="en-US" dirty="0" smtClean="0"/>
              <a:t>49.6 % M</a:t>
            </a:r>
          </a:p>
          <a:p>
            <a:r>
              <a:rPr lang="en-US" dirty="0" smtClean="0"/>
              <a:t>Overweight -  49.3 %</a:t>
            </a:r>
          </a:p>
          <a:p>
            <a:pPr lvl="1"/>
            <a:r>
              <a:rPr lang="en-US" dirty="0" smtClean="0"/>
              <a:t>50.8 % F</a:t>
            </a:r>
          </a:p>
          <a:p>
            <a:pPr lvl="1"/>
            <a:r>
              <a:rPr lang="en-US" dirty="0" smtClean="0"/>
              <a:t>48.2 % 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Not overweight – 27.2 %</a:t>
            </a:r>
          </a:p>
          <a:p>
            <a:pPr lvl="1"/>
            <a:r>
              <a:rPr lang="en-US" dirty="0" smtClean="0"/>
              <a:t>39.25 % F</a:t>
            </a:r>
          </a:p>
          <a:p>
            <a:pPr lvl="1"/>
            <a:r>
              <a:rPr lang="en-US" dirty="0" smtClean="0"/>
              <a:t>17.5 % M</a:t>
            </a:r>
          </a:p>
          <a:p>
            <a:r>
              <a:rPr lang="en-US" dirty="0" smtClean="0"/>
              <a:t>Overweight but not obese – 32 %</a:t>
            </a:r>
          </a:p>
          <a:p>
            <a:pPr lvl="1"/>
            <a:r>
              <a:rPr lang="en-US" dirty="0" smtClean="0"/>
              <a:t>27.1 % F</a:t>
            </a:r>
          </a:p>
          <a:p>
            <a:pPr lvl="1"/>
            <a:r>
              <a:rPr lang="en-US" dirty="0" smtClean="0"/>
              <a:t>36.1 % M</a:t>
            </a:r>
          </a:p>
          <a:p>
            <a:r>
              <a:rPr lang="en-US" dirty="0" smtClean="0"/>
              <a:t>Obese – 40.7 %</a:t>
            </a:r>
          </a:p>
          <a:p>
            <a:pPr lvl="1"/>
            <a:r>
              <a:rPr lang="en-US" dirty="0" smtClean="0"/>
              <a:t>33.7 % F</a:t>
            </a:r>
          </a:p>
          <a:p>
            <a:pPr lvl="1"/>
            <a:r>
              <a:rPr lang="en-US" dirty="0" smtClean="0"/>
              <a:t>46.4 % 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65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Swift County Population by Race, 2011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0575575"/>
              </p:ext>
            </p:extLst>
          </p:nvPr>
        </p:nvGraphicFramePr>
        <p:xfrm>
          <a:off x="5334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9523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by Age and Sex, 2011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6706" y="1599468"/>
            <a:ext cx="7716694" cy="487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654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Leading Cause of </a:t>
            </a:r>
            <a:r>
              <a:rPr lang="en-US" dirty="0" smtClean="0"/>
              <a:t>Death, 2011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 smtClean="0"/>
              <a:t>Swift County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dirty="0" smtClean="0"/>
              <a:t>State of Minnesota</a:t>
            </a:r>
            <a:endParaRPr lang="en-US" sz="3200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54890092"/>
              </p:ext>
            </p:extLst>
          </p:nvPr>
        </p:nvGraphicFramePr>
        <p:xfrm>
          <a:off x="762000" y="2362199"/>
          <a:ext cx="3429000" cy="3894729"/>
        </p:xfrm>
        <a:graphic>
          <a:graphicData uri="http://schemas.openxmlformats.org/drawingml/2006/table">
            <a:tbl>
              <a:tblPr/>
              <a:tblGrid>
                <a:gridCol w="2138426"/>
                <a:gridCol w="639022"/>
                <a:gridCol w="651552"/>
              </a:tblGrid>
              <a:tr h="12769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w Cen MT"/>
                        </a:rPr>
                        <a:t>All Ages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760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effectLst/>
                          <a:latin typeface="Tw Cen MT"/>
                        </a:rPr>
                        <a:t>Cause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w Cen MT"/>
                        </a:rPr>
                        <a:t>Rank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w Cen MT"/>
                        </a:rPr>
                        <a:t>Number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Alzheimer's Disease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Tw Cen MT"/>
                        </a:rPr>
                        <a:t>Cancer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w Cen M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w Cen MT"/>
                        </a:rPr>
                        <a:t>30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Cirrhosis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Tw Cen MT"/>
                        </a:rPr>
                        <a:t>Chronic lower respiratory dis.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w Cen MT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w Cen MT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Diabetes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Tw Cen MT"/>
                        </a:rPr>
                        <a:t>Heart Disease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w Cen MT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w Cen MT"/>
                        </a:rPr>
                        <a:t>27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Hypertension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Nephritis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Parkinsons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Pneumonia and Influenza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78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Pneumonitis due to solids/liquids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Septicemia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Stroke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Suicide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Unintentional Injury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Content Placeholder 13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537734915"/>
              </p:ext>
            </p:extLst>
          </p:nvPr>
        </p:nvGraphicFramePr>
        <p:xfrm>
          <a:off x="4953000" y="2362198"/>
          <a:ext cx="3429000" cy="3889269"/>
        </p:xfrm>
        <a:graphic>
          <a:graphicData uri="http://schemas.openxmlformats.org/drawingml/2006/table">
            <a:tbl>
              <a:tblPr/>
              <a:tblGrid>
                <a:gridCol w="2138426"/>
                <a:gridCol w="639022"/>
                <a:gridCol w="651552"/>
              </a:tblGrid>
              <a:tr h="199733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w Cen MT"/>
                        </a:rPr>
                        <a:t>All Ages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21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effectLst/>
                          <a:latin typeface="Tw Cen MT"/>
                        </a:rPr>
                        <a:t>Cause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w Cen MT"/>
                        </a:rPr>
                        <a:t>Rank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w Cen MT"/>
                        </a:rPr>
                        <a:t>Number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Alzheimer's Disease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1,449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Tw Cen MT"/>
                        </a:rPr>
                        <a:t>Cancer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Tw Cen MT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Tw Cen MT"/>
                        </a:rPr>
                        <a:t>9,468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Cirrhosis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436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Chronic lower respiratory dis.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2,174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Diabetes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1,179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Tw Cen MT"/>
                        </a:rPr>
                        <a:t>Heart Disease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Tw Cen MT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Tw Cen MT"/>
                        </a:rPr>
                        <a:t>7,234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Hypertension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489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Nephritis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708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Parkinsons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475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Pneumonia and Influenza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669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46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Pneumonitis due to solids/liquids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321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Septicemia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338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Stroke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2,145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Suicide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684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Tw Cen MT"/>
                        </a:rPr>
                        <a:t>Unintentional Injury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Tw Cen MT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Tw Cen MT"/>
                        </a:rPr>
                        <a:t>2,309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5584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Leading Cause of Death Under Age 75, 2011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191069"/>
              </p:ext>
            </p:extLst>
          </p:nvPr>
        </p:nvGraphicFramePr>
        <p:xfrm>
          <a:off x="609600" y="2763044"/>
          <a:ext cx="7924800" cy="1996440"/>
        </p:xfrm>
        <a:graphic>
          <a:graphicData uri="http://schemas.openxmlformats.org/drawingml/2006/table">
            <a:tbl>
              <a:tblPr/>
              <a:tblGrid>
                <a:gridCol w="1371600"/>
                <a:gridCol w="533400"/>
                <a:gridCol w="762000"/>
                <a:gridCol w="609600"/>
                <a:gridCol w="609600"/>
                <a:gridCol w="457200"/>
                <a:gridCol w="457200"/>
                <a:gridCol w="533400"/>
                <a:gridCol w="533400"/>
                <a:gridCol w="533400"/>
                <a:gridCol w="533400"/>
                <a:gridCol w="533400"/>
                <a:gridCol w="4572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All Ages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Premature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Age Group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Cause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Rank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Number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Rank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Deaths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0-4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5-14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15-24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25-44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45-54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55-64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65-74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75+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Cancer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Heart Disease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Unintentional Injury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Stroke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Cirrhosis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Chronic lower respiratory dis.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3511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CPHS\PAC-Community Assessment\SwiftHospital\PeopleofColorDistributionChang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571500"/>
            <a:ext cx="64389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0" y="2819400"/>
            <a:ext cx="2895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Swift County – 224.05%</a:t>
            </a:r>
          </a:p>
        </p:txBody>
      </p:sp>
    </p:spTree>
    <p:extLst>
      <p:ext uri="{BB962C8B-B14F-4D97-AF65-F5344CB8AC3E}">
        <p14:creationId xmlns:p14="http://schemas.microsoft.com/office/powerpoint/2010/main" val="151781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CPHS\PAC-Community Assessment\SwiftHospital\ElderlyPoverty201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571500"/>
            <a:ext cx="64293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10200" y="2743200"/>
            <a:ext cx="2895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Swift County – 11 % </a:t>
            </a:r>
            <a:br>
              <a:rPr lang="en-US" sz="1500" dirty="0" smtClean="0"/>
            </a:br>
            <a:r>
              <a:rPr lang="en-US" sz="1500" dirty="0" smtClean="0"/>
              <a:t>(5 year estimate 2006-2010)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18628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352</TotalTime>
  <Words>1050</Words>
  <Application>Microsoft Office PowerPoint</Application>
  <PresentationFormat>On-screen Show (4:3)</PresentationFormat>
  <Paragraphs>453</Paragraphs>
  <Slides>31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Executive</vt:lpstr>
      <vt:lpstr>Community Health Needs Assessment</vt:lpstr>
      <vt:lpstr>PowerPoint Presentation</vt:lpstr>
      <vt:lpstr>Countryside’s Plan </vt:lpstr>
      <vt:lpstr>Swift County Population by Race, 2011</vt:lpstr>
      <vt:lpstr>Population by Age and Sex, 2011</vt:lpstr>
      <vt:lpstr>Leading Cause of Death, 2011</vt:lpstr>
      <vt:lpstr>Leading Cause of Death Under Age 75, 2011</vt:lpstr>
      <vt:lpstr>PowerPoint Presentation</vt:lpstr>
      <vt:lpstr>PowerPoint Presentation</vt:lpstr>
      <vt:lpstr>PowerPoint Presentation</vt:lpstr>
      <vt:lpstr>PowerPoint Presentation</vt:lpstr>
      <vt:lpstr>Federal Poverty Guidelines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Adult Health Survey, 2010</vt:lpstr>
      <vt:lpstr>Have you ever been told by a doctor, nurse, or other health professional that you have …</vt:lpstr>
      <vt:lpstr>How much of a problem are the following factors for you in terms of preventing you from being more physically active?</vt:lpstr>
      <vt:lpstr>Physical Activity Recommendations from CDC</vt:lpstr>
      <vt:lpstr>Tobacco</vt:lpstr>
      <vt:lpstr>Health Concerns</vt:lpstr>
      <vt:lpstr>BMI</vt:lpstr>
      <vt:lpstr>Health Comparison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Health Needs Assessment</dc:title>
  <dc:creator>Shelly Macziewski</dc:creator>
  <cp:lastModifiedBy>Shelly Macziewski</cp:lastModifiedBy>
  <cp:revision>26</cp:revision>
  <dcterms:created xsi:type="dcterms:W3CDTF">2013-10-28T16:26:18Z</dcterms:created>
  <dcterms:modified xsi:type="dcterms:W3CDTF">2013-11-05T21:34:03Z</dcterms:modified>
</cp:coreProperties>
</file>