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1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2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3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4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5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6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27.xml" ContentType="application/vnd.openxmlformats-officedocument.theme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28.xml" ContentType="application/vnd.openxmlformats-officedocument.theme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29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theme/theme30.xml" ContentType="application/vnd.openxmlformats-officedocument.theme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theme/theme31.xml" ContentType="application/vnd.openxmlformats-officedocument.theme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theme/theme32.xml" ContentType="application/vnd.openxmlformats-officedocument.theme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theme/theme33.xml" ContentType="application/vnd.openxmlformats-officedocument.theme+xml"/>
  <Override PartName="/ppt/theme/theme3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8" r:id="rId7"/>
    <p:sldMasterId id="2147483751" r:id="rId8"/>
    <p:sldMasterId id="2147483764" r:id="rId9"/>
    <p:sldMasterId id="2147483777" r:id="rId10"/>
    <p:sldMasterId id="2147483790" r:id="rId11"/>
    <p:sldMasterId id="2147483803" r:id="rId12"/>
    <p:sldMasterId id="2147483816" r:id="rId13"/>
    <p:sldMasterId id="2147483829" r:id="rId14"/>
    <p:sldMasterId id="2147483842" r:id="rId15"/>
    <p:sldMasterId id="2147483855" r:id="rId16"/>
    <p:sldMasterId id="2147483868" r:id="rId17"/>
    <p:sldMasterId id="2147483881" r:id="rId18"/>
    <p:sldMasterId id="2147483894" r:id="rId19"/>
    <p:sldMasterId id="2147483907" r:id="rId20"/>
    <p:sldMasterId id="2147483920" r:id="rId21"/>
    <p:sldMasterId id="2147483933" r:id="rId22"/>
    <p:sldMasterId id="2147483946" r:id="rId23"/>
    <p:sldMasterId id="2147483959" r:id="rId24"/>
    <p:sldMasterId id="2147483972" r:id="rId25"/>
    <p:sldMasterId id="2147483985" r:id="rId26"/>
    <p:sldMasterId id="2147483998" r:id="rId27"/>
    <p:sldMasterId id="2147484011" r:id="rId28"/>
    <p:sldMasterId id="2147484024" r:id="rId29"/>
    <p:sldMasterId id="2147484037" r:id="rId30"/>
    <p:sldMasterId id="2147484210" r:id="rId31"/>
    <p:sldMasterId id="2147484222" r:id="rId32"/>
    <p:sldMasterId id="2147484234" r:id="rId33"/>
  </p:sldMasterIdLst>
  <p:notesMasterIdLst>
    <p:notesMasterId r:id="rId85"/>
  </p:notesMasterIdLst>
  <p:sldIdLst>
    <p:sldId id="256" r:id="rId34"/>
    <p:sldId id="281" r:id="rId35"/>
    <p:sldId id="279" r:id="rId36"/>
    <p:sldId id="295" r:id="rId37"/>
    <p:sldId id="298" r:id="rId38"/>
    <p:sldId id="258" r:id="rId39"/>
    <p:sldId id="260" r:id="rId40"/>
    <p:sldId id="296" r:id="rId41"/>
    <p:sldId id="259" r:id="rId42"/>
    <p:sldId id="308" r:id="rId43"/>
    <p:sldId id="309" r:id="rId44"/>
    <p:sldId id="310" r:id="rId45"/>
    <p:sldId id="311" r:id="rId46"/>
    <p:sldId id="312" r:id="rId47"/>
    <p:sldId id="313" r:id="rId48"/>
    <p:sldId id="286" r:id="rId49"/>
    <p:sldId id="280" r:id="rId50"/>
    <p:sldId id="283" r:id="rId51"/>
    <p:sldId id="261" r:id="rId52"/>
    <p:sldId id="282" r:id="rId53"/>
    <p:sldId id="287" r:id="rId54"/>
    <p:sldId id="285" r:id="rId55"/>
    <p:sldId id="288" r:id="rId56"/>
    <p:sldId id="289" r:id="rId57"/>
    <p:sldId id="290" r:id="rId58"/>
    <p:sldId id="291" r:id="rId59"/>
    <p:sldId id="314" r:id="rId60"/>
    <p:sldId id="321" r:id="rId61"/>
    <p:sldId id="322" r:id="rId62"/>
    <p:sldId id="284" r:id="rId63"/>
    <p:sldId id="293" r:id="rId64"/>
    <p:sldId id="307" r:id="rId65"/>
    <p:sldId id="316" r:id="rId66"/>
    <p:sldId id="294" r:id="rId67"/>
    <p:sldId id="318" r:id="rId68"/>
    <p:sldId id="315" r:id="rId69"/>
    <p:sldId id="323" r:id="rId70"/>
    <p:sldId id="328" r:id="rId71"/>
    <p:sldId id="331" r:id="rId72"/>
    <p:sldId id="329" r:id="rId73"/>
    <p:sldId id="330" r:id="rId74"/>
    <p:sldId id="299" r:id="rId75"/>
    <p:sldId id="300" r:id="rId76"/>
    <p:sldId id="302" r:id="rId77"/>
    <p:sldId id="327" r:id="rId78"/>
    <p:sldId id="324" r:id="rId79"/>
    <p:sldId id="326" r:id="rId80"/>
    <p:sldId id="325" r:id="rId81"/>
    <p:sldId id="305" r:id="rId82"/>
    <p:sldId id="304" r:id="rId83"/>
    <p:sldId id="306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35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.xml"/><Relationship Id="rId42" Type="http://schemas.openxmlformats.org/officeDocument/2006/relationships/slide" Target="slides/slide9.xml"/><Relationship Id="rId47" Type="http://schemas.openxmlformats.org/officeDocument/2006/relationships/slide" Target="slides/slide14.xml"/><Relationship Id="rId50" Type="http://schemas.openxmlformats.org/officeDocument/2006/relationships/slide" Target="slides/slide17.xml"/><Relationship Id="rId55" Type="http://schemas.openxmlformats.org/officeDocument/2006/relationships/slide" Target="slides/slide22.xml"/><Relationship Id="rId63" Type="http://schemas.openxmlformats.org/officeDocument/2006/relationships/slide" Target="slides/slide30.xml"/><Relationship Id="rId68" Type="http://schemas.openxmlformats.org/officeDocument/2006/relationships/slide" Target="slides/slide35.xml"/><Relationship Id="rId76" Type="http://schemas.openxmlformats.org/officeDocument/2006/relationships/slide" Target="slides/slide43.xml"/><Relationship Id="rId84" Type="http://schemas.openxmlformats.org/officeDocument/2006/relationships/slide" Target="slides/slide51.xml"/><Relationship Id="rId89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4.xml"/><Relationship Id="rId40" Type="http://schemas.openxmlformats.org/officeDocument/2006/relationships/slide" Target="slides/slide7.xml"/><Relationship Id="rId45" Type="http://schemas.openxmlformats.org/officeDocument/2006/relationships/slide" Target="slides/slide12.xml"/><Relationship Id="rId53" Type="http://schemas.openxmlformats.org/officeDocument/2006/relationships/slide" Target="slides/slide20.xml"/><Relationship Id="rId58" Type="http://schemas.openxmlformats.org/officeDocument/2006/relationships/slide" Target="slides/slide25.xml"/><Relationship Id="rId66" Type="http://schemas.openxmlformats.org/officeDocument/2006/relationships/slide" Target="slides/slide33.xml"/><Relationship Id="rId74" Type="http://schemas.openxmlformats.org/officeDocument/2006/relationships/slide" Target="slides/slide41.xml"/><Relationship Id="rId79" Type="http://schemas.openxmlformats.org/officeDocument/2006/relationships/slide" Target="slides/slide46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8.xml"/><Relationship Id="rId82" Type="http://schemas.openxmlformats.org/officeDocument/2006/relationships/slide" Target="slides/slide49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2.xml"/><Relationship Id="rId43" Type="http://schemas.openxmlformats.org/officeDocument/2006/relationships/slide" Target="slides/slide10.xml"/><Relationship Id="rId48" Type="http://schemas.openxmlformats.org/officeDocument/2006/relationships/slide" Target="slides/slide15.xml"/><Relationship Id="rId56" Type="http://schemas.openxmlformats.org/officeDocument/2006/relationships/slide" Target="slides/slide23.xml"/><Relationship Id="rId64" Type="http://schemas.openxmlformats.org/officeDocument/2006/relationships/slide" Target="slides/slide31.xml"/><Relationship Id="rId69" Type="http://schemas.openxmlformats.org/officeDocument/2006/relationships/slide" Target="slides/slide36.xml"/><Relationship Id="rId77" Type="http://schemas.openxmlformats.org/officeDocument/2006/relationships/slide" Target="slides/slide4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8.xml"/><Relationship Id="rId72" Type="http://schemas.openxmlformats.org/officeDocument/2006/relationships/slide" Target="slides/slide39.xml"/><Relationship Id="rId80" Type="http://schemas.openxmlformats.org/officeDocument/2006/relationships/slide" Target="slides/slide47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5.xml"/><Relationship Id="rId46" Type="http://schemas.openxmlformats.org/officeDocument/2006/relationships/slide" Target="slides/slide13.xml"/><Relationship Id="rId59" Type="http://schemas.openxmlformats.org/officeDocument/2006/relationships/slide" Target="slides/slide26.xml"/><Relationship Id="rId67" Type="http://schemas.openxmlformats.org/officeDocument/2006/relationships/slide" Target="slides/slide3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8.xml"/><Relationship Id="rId54" Type="http://schemas.openxmlformats.org/officeDocument/2006/relationships/slide" Target="slides/slide21.xml"/><Relationship Id="rId62" Type="http://schemas.openxmlformats.org/officeDocument/2006/relationships/slide" Target="slides/slide29.xml"/><Relationship Id="rId70" Type="http://schemas.openxmlformats.org/officeDocument/2006/relationships/slide" Target="slides/slide37.xml"/><Relationship Id="rId75" Type="http://schemas.openxmlformats.org/officeDocument/2006/relationships/slide" Target="slides/slide42.xml"/><Relationship Id="rId83" Type="http://schemas.openxmlformats.org/officeDocument/2006/relationships/slide" Target="slides/slide50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3.xml"/><Relationship Id="rId49" Type="http://schemas.openxmlformats.org/officeDocument/2006/relationships/slide" Target="slides/slide16.xml"/><Relationship Id="rId57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1.xml"/><Relationship Id="rId52" Type="http://schemas.openxmlformats.org/officeDocument/2006/relationships/slide" Target="slides/slide19.xml"/><Relationship Id="rId60" Type="http://schemas.openxmlformats.org/officeDocument/2006/relationships/slide" Target="slides/slide27.xml"/><Relationship Id="rId65" Type="http://schemas.openxmlformats.org/officeDocument/2006/relationships/slide" Target="slides/slide32.xml"/><Relationship Id="rId73" Type="http://schemas.openxmlformats.org/officeDocument/2006/relationships/slide" Target="slides/slide40.xml"/><Relationship Id="rId78" Type="http://schemas.openxmlformats.org/officeDocument/2006/relationships/slide" Target="slides/slide45.xml"/><Relationship Id="rId81" Type="http://schemas.openxmlformats.org/officeDocument/2006/relationships/slide" Target="slides/slide48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7AF58-E07B-4431-A207-9E3A33783674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D500B-5036-42C6-AA1D-A84A15505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33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3A7152-2621-417A-9A48-3D46BE7BE4C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F2D00C2-AB34-492D-A86B-790D39746784}" type="slidenum">
              <a:rPr lang="en-US" alt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320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</a:t>
            </a:r>
            <a:r>
              <a:rPr lang="en-US" baseline="0" dirty="0" smtClean="0"/>
              <a:t> to strive toward Quantitative, Evidence Based Approach, although it is noted that qualitative (political, anecdotal, community preferences, etc.) is important, but should not dominate…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D500B-5036-42C6-AA1D-A84A1550563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86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E3AA7E3-88AE-46BB-8342-0C5696C55C24}" type="slidenum">
              <a:rPr lang="en-US" alt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214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7F2C10-2FC5-4165-A889-6EFE05EF1B9A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0723AE4-ECAE-44D7-ADBD-9DC9F277D73A}" type="slidenum">
              <a:rPr lang="en-US" alt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14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902E92-45AD-40B4-B8D9-A022F5652FFE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862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8D1D48-3CEF-4230-AD21-DFA68260A4D6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561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F119F3-8011-4602-9551-687CD7B2F5EA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545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8695D3-BD33-475D-869B-BD841E44DEF7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10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896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41AF6F-3451-43EC-9D94-E674DBE121D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, skill level needed to perform the task, and the name of the person assigned to the task, followed by one column for each period in the project's duration.</a:t>
            </a:r>
          </a:p>
        </p:txBody>
      </p:sp>
    </p:spTree>
    <p:extLst>
      <p:ext uri="{BB962C8B-B14F-4D97-AF65-F5344CB8AC3E}">
        <p14:creationId xmlns:p14="http://schemas.microsoft.com/office/powerpoint/2010/main" val="3953078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576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27094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08669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64275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15767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153500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795984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6317189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36012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4450" y="152400"/>
            <a:ext cx="2054225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345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53575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152400"/>
            <a:ext cx="8220075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35160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4241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4450" y="152400"/>
            <a:ext cx="2054225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345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94070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000000"/>
                </a:solidFill>
              </a:rPr>
              <a:t>© PHF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80571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9916084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9265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05621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68394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847479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49997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8310566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03362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4450" y="152400"/>
            <a:ext cx="2054225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345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3882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152400"/>
            <a:ext cx="8220075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18367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152400"/>
            <a:ext cx="8220075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35419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51600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000000"/>
                </a:solidFill>
              </a:rPr>
              <a:t>© PHF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10566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1611551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22112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99488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80986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505820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5341046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670487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95415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13860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4450" y="152400"/>
            <a:ext cx="2054225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345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20252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152400"/>
            <a:ext cx="8220075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50659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09064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000000"/>
                </a:solidFill>
              </a:rPr>
              <a:t>© PHF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60743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688661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81046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22197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74057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83151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000000"/>
                </a:solidFill>
              </a:rPr>
              <a:t>© PHF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55275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885920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8565038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98925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4450" y="152400"/>
            <a:ext cx="2054225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345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60484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152400"/>
            <a:ext cx="8220075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55807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37181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000000"/>
                </a:solidFill>
              </a:rPr>
              <a:t>© PHF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16121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006610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73837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7828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839934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39732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599738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67956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8689544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18141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4450" y="152400"/>
            <a:ext cx="2054225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345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8221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152400"/>
            <a:ext cx="8220075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8113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5096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000000"/>
                </a:solidFill>
              </a:rPr>
              <a:t>© PHF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30704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563980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0097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78711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44404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90449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510786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9726355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956221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77632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4450" y="152400"/>
            <a:ext cx="2054225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345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32628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152400"/>
            <a:ext cx="8220075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34232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983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33567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000000"/>
                </a:solidFill>
              </a:rPr>
              <a:t>© PHF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27262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454792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0140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69623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3639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861969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3169905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4009172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68356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4450" y="152400"/>
            <a:ext cx="2054225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345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0939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00520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152400"/>
            <a:ext cx="8220075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66954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34189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000000"/>
                </a:solidFill>
              </a:rPr>
              <a:t>© PHF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09291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491848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4329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87302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49825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036252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5226274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7755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624466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71123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4450" y="152400"/>
            <a:ext cx="2054225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345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3291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152400"/>
            <a:ext cx="8220075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39064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91866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000000"/>
                </a:solidFill>
              </a:rPr>
              <a:t>© PHF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87963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7316546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10959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48794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12187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4562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000000"/>
                </a:solidFill>
              </a:rPr>
              <a:t>© PHF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8124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01980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8329305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2132581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87317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4450" y="152400"/>
            <a:ext cx="2054225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345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917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152400"/>
            <a:ext cx="8220075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6840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44658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000000"/>
                </a:solidFill>
              </a:rPr>
              <a:t>© PHF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04660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9645734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49373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2461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5472508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71626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390313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386204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830294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12003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4450" y="152400"/>
            <a:ext cx="2054225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345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02318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152400"/>
            <a:ext cx="8220075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73069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08393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000000"/>
                </a:solidFill>
              </a:rPr>
              <a:t>© PHF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7099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46115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16337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67091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14661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19023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742383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9927303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17811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66052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4450" y="152400"/>
            <a:ext cx="2054225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345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23529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152400"/>
            <a:ext cx="8220075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17455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7851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4450" y="152400"/>
            <a:ext cx="2054225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345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27627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000000"/>
                </a:solidFill>
              </a:rPr>
              <a:t>© PHF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98308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2705277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11602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52412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7001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604042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1300683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6874503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91044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4450" y="152400"/>
            <a:ext cx="2054225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345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4798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152400"/>
            <a:ext cx="8220075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16969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152400"/>
            <a:ext cx="8220075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08509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58560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000000"/>
                </a:solidFill>
              </a:rPr>
              <a:t>© PHF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41625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0413125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1682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01024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78643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792563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9215444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932905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41993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63864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4450" y="152400"/>
            <a:ext cx="2054225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345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78477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152400"/>
            <a:ext cx="8220075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93859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0587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000000"/>
                </a:solidFill>
              </a:rPr>
              <a:t>© PHF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46398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3821447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72713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95729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22798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01449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000000"/>
                </a:solidFill>
              </a:rPr>
              <a:t>© PHF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274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998109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31757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41549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4450" y="152400"/>
            <a:ext cx="2054225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345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42551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152400"/>
            <a:ext cx="8220075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54851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07165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000000"/>
                </a:solidFill>
              </a:rPr>
              <a:t>© PHF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83802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7929953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79539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757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488949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00528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581641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174348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556894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51108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4450" y="152400"/>
            <a:ext cx="2054225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345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12519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152400"/>
            <a:ext cx="8220075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50377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07843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000000"/>
                </a:solidFill>
              </a:rPr>
              <a:t>© PHF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4458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87242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42758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41531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40353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7808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700233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3452334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042340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03740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4450" y="152400"/>
            <a:ext cx="2054225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345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88478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152400"/>
            <a:ext cx="8220075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60405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3613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59421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000000"/>
                </a:solidFill>
              </a:rPr>
              <a:t>© PHF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57509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2645526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41893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21277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00861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335707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11644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3604778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2186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4450" y="152400"/>
            <a:ext cx="2054225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345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560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539199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84644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152400"/>
            <a:ext cx="8220075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78861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29783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000000"/>
                </a:solidFill>
              </a:rPr>
              <a:t>© PHF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44149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0167925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93274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96722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5376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915154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346980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904321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168536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73943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4450" y="152400"/>
            <a:ext cx="2054225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345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83305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152400"/>
            <a:ext cx="8220075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08568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28346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000000"/>
                </a:solidFill>
              </a:rPr>
              <a:t>© PHF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58354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858023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35225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0163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12257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37644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6983275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3376997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8763981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38423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4450" y="152400"/>
            <a:ext cx="2054225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345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40918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152400"/>
            <a:ext cx="8220075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31973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89920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000000"/>
                </a:solidFill>
              </a:rPr>
              <a:t>© PHF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66461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8992360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87567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439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7450913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00600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812868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8475391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6308382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88591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4450" y="152400"/>
            <a:ext cx="2054225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345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73436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152400"/>
            <a:ext cx="8220075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16162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95382"/>
      </p:ext>
    </p:extLst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000000"/>
                </a:solidFill>
              </a:rPr>
              <a:t>© PHF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94056"/>
      </p:ext>
    </p:extLst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80771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42033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45677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2341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43075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074488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4275828"/>
      </p:ext>
    </p:extLst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582200"/>
      </p:ext>
    </p:extLst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44691"/>
      </p:ext>
    </p:extLst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4450" y="152400"/>
            <a:ext cx="2054225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345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01239"/>
      </p:ext>
    </p:extLst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152400"/>
            <a:ext cx="8220075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60074"/>
      </p:ext>
    </p:extLst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378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4450" y="152400"/>
            <a:ext cx="2054225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345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9719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000000"/>
                </a:solidFill>
              </a:rPr>
              <a:t>© PHF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80100"/>
      </p:ext>
    </p:extLst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25352"/>
      </p:ext>
    </p:extLst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95600"/>
      </p:ext>
    </p:extLst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96901"/>
      </p:ext>
    </p:extLst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03896"/>
      </p:ext>
    </p:extLst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309983"/>
      </p:ext>
    </p:extLst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3712203"/>
      </p:ext>
    </p:extLst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6334523"/>
      </p:ext>
    </p:extLst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36120"/>
      </p:ext>
    </p:extLst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4450" y="152400"/>
            <a:ext cx="2054225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345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0418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152400"/>
            <a:ext cx="8220075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33243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152400"/>
            <a:ext cx="8220075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04411"/>
      </p:ext>
    </p:extLst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198888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000000"/>
                </a:solidFill>
              </a:rPr>
              <a:t>© PHF 2009</a:t>
            </a:r>
          </a:p>
        </p:txBody>
      </p:sp>
    </p:spTree>
    <p:extLst>
      <p:ext uri="{BB962C8B-B14F-4D97-AF65-F5344CB8AC3E}">
        <p14:creationId xmlns:p14="http://schemas.microsoft.com/office/powerpoint/2010/main" val="3672336436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157392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36175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88033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74170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17413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817407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34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2043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552350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65983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DF74-01A6-4B44-9209-0CAFB0B30775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54A5-E3B4-4FC2-B22C-061AABEE32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224643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DF74-01A6-4B44-9209-0CAFB0B30775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54A5-E3B4-4FC2-B22C-061AABEE3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01903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DF74-01A6-4B44-9209-0CAFB0B30775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54A5-E3B4-4FC2-B22C-061AABEE32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616482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DF74-01A6-4B44-9209-0CAFB0B30775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54A5-E3B4-4FC2-B22C-061AABEE3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37320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DF74-01A6-4B44-9209-0CAFB0B30775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54A5-E3B4-4FC2-B22C-061AABEE3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65748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DF74-01A6-4B44-9209-0CAFB0B30775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54A5-E3B4-4FC2-B22C-061AABEE3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49252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DF74-01A6-4B44-9209-0CAFB0B30775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54A5-E3B4-4FC2-B22C-061AABEE3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85111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E34DF74-01A6-4B44-9209-0CAFB0B30775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D854A5-E3B4-4FC2-B22C-061AABEE3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422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000000"/>
                </a:solidFill>
              </a:rPr>
              <a:t>© PHF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49843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DF74-01A6-4B44-9209-0CAFB0B30775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54A5-E3B4-4FC2-B22C-061AABEE3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76667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DF74-01A6-4B44-9209-0CAFB0B30775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54A5-E3B4-4FC2-B22C-061AABEE3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30153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DF74-01A6-4B44-9209-0CAFB0B30775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854A5-E3B4-4FC2-B22C-061AABEE32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46353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896606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000000"/>
                </a:solidFill>
              </a:rPr>
              <a:t>© PHF 2009</a:t>
            </a:r>
          </a:p>
        </p:txBody>
      </p:sp>
    </p:spTree>
    <p:extLst>
      <p:ext uri="{BB962C8B-B14F-4D97-AF65-F5344CB8AC3E}">
        <p14:creationId xmlns:p14="http://schemas.microsoft.com/office/powerpoint/2010/main" val="466314203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845322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422827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312135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27197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7451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287095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64918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571811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860575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7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8519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581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8429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9001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42634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82374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62760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3524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4450" y="152400"/>
            <a:ext cx="2054225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345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9326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152400"/>
            <a:ext cx="8220075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1764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048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999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000000"/>
                </a:solidFill>
              </a:rPr>
              <a:t>© PHF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3779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935862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0604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383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2664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18636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41493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33471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5428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4450" y="152400"/>
            <a:ext cx="2054225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345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344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3504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152400"/>
            <a:ext cx="8220075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2590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1942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000000"/>
                </a:solidFill>
              </a:rPr>
              <a:t>© PHF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2384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527438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7286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3640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84442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85772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54873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3275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10959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2753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4450" y="152400"/>
            <a:ext cx="2054225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345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3993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152400"/>
            <a:ext cx="8220075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8717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2034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000000"/>
                </a:solidFill>
              </a:rPr>
              <a:t>© PHF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8913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570961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4466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4259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86687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0247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5791844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4423160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913364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34513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4450" y="152400"/>
            <a:ext cx="2054225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345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40251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152400"/>
            <a:ext cx="8220075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2829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38389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000000"/>
                </a:solidFill>
              </a:rPr>
              <a:t>© PHF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08957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145010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05238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38052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43102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763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637728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58389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897817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1629604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62232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41474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4450" y="152400"/>
            <a:ext cx="2054225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345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8694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152400"/>
            <a:ext cx="8220075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8136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24983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000000"/>
                </a:solidFill>
              </a:rPr>
              <a:t>© PHF 2009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65638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03691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1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image" Target="../media/image1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image" Target="../media/image1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openxmlformats.org/officeDocument/2006/relationships/image" Target="../media/image1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image" Target="../media/image1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image" Target="../media/image1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image" Target="../media/image1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image" Target="../media/image1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image" Target="../media/image1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Relationship Id="rId14" Type="http://schemas.openxmlformats.org/officeDocument/2006/relationships/image" Target="../media/image1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image" Target="../media/image1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Relationship Id="rId14" Type="http://schemas.openxmlformats.org/officeDocument/2006/relationships/image" Target="../media/image1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slideLayout" Target="../slideLayouts/slideLayout324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Relationship Id="rId14" Type="http://schemas.openxmlformats.org/officeDocument/2006/relationships/image" Target="../media/image1.jpe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2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27.xml"/><Relationship Id="rId7" Type="http://schemas.openxmlformats.org/officeDocument/2006/relationships/slideLayout" Target="../slideLayouts/slideLayout331.xml"/><Relationship Id="rId12" Type="http://schemas.openxmlformats.org/officeDocument/2006/relationships/slideLayout" Target="../slideLayouts/slideLayout336.xml"/><Relationship Id="rId2" Type="http://schemas.openxmlformats.org/officeDocument/2006/relationships/slideLayout" Target="../slideLayouts/slideLayout326.xml"/><Relationship Id="rId1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30.xml"/><Relationship Id="rId11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33.xml"/><Relationship Id="rId14" Type="http://schemas.openxmlformats.org/officeDocument/2006/relationships/image" Target="../media/image1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4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12" Type="http://schemas.openxmlformats.org/officeDocument/2006/relationships/slideLayout" Target="../slideLayouts/slideLayout348.xml"/><Relationship Id="rId2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11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45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6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51.xml"/><Relationship Id="rId7" Type="http://schemas.openxmlformats.org/officeDocument/2006/relationships/slideLayout" Target="../slideLayouts/slideLayout355.xml"/><Relationship Id="rId12" Type="http://schemas.openxmlformats.org/officeDocument/2006/relationships/slideLayout" Target="../slideLayouts/slideLayout360.xml"/><Relationship Id="rId2" Type="http://schemas.openxmlformats.org/officeDocument/2006/relationships/slideLayout" Target="../slideLayouts/slideLayout350.xm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8.xm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image" Target="../media/image1.jpe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8.xml"/><Relationship Id="rId3" Type="http://schemas.openxmlformats.org/officeDocument/2006/relationships/slideLayout" Target="../slideLayouts/slideLayout363.xml"/><Relationship Id="rId7" Type="http://schemas.openxmlformats.org/officeDocument/2006/relationships/slideLayout" Target="../slideLayouts/slideLayout36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62.xml"/><Relationship Id="rId1" Type="http://schemas.openxmlformats.org/officeDocument/2006/relationships/slideLayout" Target="../slideLayouts/slideLayout361.xml"/><Relationship Id="rId6" Type="http://schemas.openxmlformats.org/officeDocument/2006/relationships/slideLayout" Target="../slideLayouts/slideLayout366.xml"/><Relationship Id="rId11" Type="http://schemas.openxmlformats.org/officeDocument/2006/relationships/slideLayout" Target="../slideLayouts/slideLayout371.xml"/><Relationship Id="rId5" Type="http://schemas.openxmlformats.org/officeDocument/2006/relationships/slideLayout" Target="../slideLayouts/slideLayout365.xml"/><Relationship Id="rId10" Type="http://schemas.openxmlformats.org/officeDocument/2006/relationships/slideLayout" Target="../slideLayouts/slideLayout370.xml"/><Relationship Id="rId4" Type="http://schemas.openxmlformats.org/officeDocument/2006/relationships/slideLayout" Target="../slideLayouts/slideLayout364.xml"/><Relationship Id="rId9" Type="http://schemas.openxmlformats.org/officeDocument/2006/relationships/slideLayout" Target="../slideLayouts/slideLayout36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9.xml"/><Relationship Id="rId3" Type="http://schemas.openxmlformats.org/officeDocument/2006/relationships/slideLayout" Target="../slideLayouts/slideLayout374.xml"/><Relationship Id="rId7" Type="http://schemas.openxmlformats.org/officeDocument/2006/relationships/slideLayout" Target="../slideLayouts/slideLayout37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73.xml"/><Relationship Id="rId1" Type="http://schemas.openxmlformats.org/officeDocument/2006/relationships/slideLayout" Target="../slideLayouts/slideLayout372.xml"/><Relationship Id="rId6" Type="http://schemas.openxmlformats.org/officeDocument/2006/relationships/slideLayout" Target="../slideLayouts/slideLayout377.xml"/><Relationship Id="rId11" Type="http://schemas.openxmlformats.org/officeDocument/2006/relationships/slideLayout" Target="../slideLayouts/slideLayout382.xml"/><Relationship Id="rId5" Type="http://schemas.openxmlformats.org/officeDocument/2006/relationships/slideLayout" Target="../slideLayouts/slideLayout376.xml"/><Relationship Id="rId10" Type="http://schemas.openxmlformats.org/officeDocument/2006/relationships/slideLayout" Target="../slideLayouts/slideLayout381.xml"/><Relationship Id="rId4" Type="http://schemas.openxmlformats.org/officeDocument/2006/relationships/slideLayout" Target="../slideLayouts/slideLayout375.xml"/><Relationship Id="rId9" Type="http://schemas.openxmlformats.org/officeDocument/2006/relationships/slideLayout" Target="../slideLayouts/slideLayout38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0.xml"/><Relationship Id="rId3" Type="http://schemas.openxmlformats.org/officeDocument/2006/relationships/slideLayout" Target="../slideLayouts/slideLayout385.xml"/><Relationship Id="rId7" Type="http://schemas.openxmlformats.org/officeDocument/2006/relationships/slideLayout" Target="../slideLayouts/slideLayout38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84.xml"/><Relationship Id="rId1" Type="http://schemas.openxmlformats.org/officeDocument/2006/relationships/slideLayout" Target="../slideLayouts/slideLayout383.xml"/><Relationship Id="rId6" Type="http://schemas.openxmlformats.org/officeDocument/2006/relationships/slideLayout" Target="../slideLayouts/slideLayout388.xml"/><Relationship Id="rId11" Type="http://schemas.openxmlformats.org/officeDocument/2006/relationships/slideLayout" Target="../slideLayouts/slideLayout393.xml"/><Relationship Id="rId5" Type="http://schemas.openxmlformats.org/officeDocument/2006/relationships/slideLayout" Target="../slideLayouts/slideLayout387.xml"/><Relationship Id="rId10" Type="http://schemas.openxmlformats.org/officeDocument/2006/relationships/slideLayout" Target="../slideLayouts/slideLayout392.xml"/><Relationship Id="rId4" Type="http://schemas.openxmlformats.org/officeDocument/2006/relationships/slideLayout" Target="../slideLayouts/slideLayout386.xml"/><Relationship Id="rId9" Type="http://schemas.openxmlformats.org/officeDocument/2006/relationships/slideLayout" Target="../slideLayouts/slideLayout39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17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628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© PHF 2009</a:t>
            </a:r>
          </a:p>
        </p:txBody>
      </p:sp>
    </p:spTree>
    <p:extLst>
      <p:ext uri="{BB962C8B-B14F-4D97-AF65-F5344CB8AC3E}">
        <p14:creationId xmlns:p14="http://schemas.microsoft.com/office/powerpoint/2010/main" val="140339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9pPr>
    </p:titleStyle>
    <p:bodyStyle>
      <a:lvl1pPr marL="333375" indent="-333375" algn="l" defTabSz="449263" rtl="0" eaLnBrk="0" fontAlgn="base" hangingPunct="0">
        <a:spcBef>
          <a:spcPts val="725"/>
        </a:spcBef>
        <a:spcAft>
          <a:spcPct val="0"/>
        </a:spcAft>
        <a:buClr>
          <a:schemeClr val="bg1"/>
        </a:buClr>
        <a:buSzPct val="100000"/>
        <a:buFont typeface="Times New Roman" panose="02020603050405020304" pitchFamily="18" charset="0"/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33425" indent="-276225" algn="l" defTabSz="449263" rtl="0" eaLnBrk="0" fontAlgn="base" hangingPunct="0">
        <a:spcBef>
          <a:spcPts val="625"/>
        </a:spcBef>
        <a:spcAft>
          <a:spcPct val="0"/>
        </a:spcAft>
        <a:buClr>
          <a:srgbClr val="FFCC00"/>
        </a:buClr>
        <a:buSzPct val="100000"/>
        <a:buFont typeface="Times New Roman" panose="02020603050405020304" pitchFamily="18" charset="0"/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17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628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© PHF 2009</a:t>
            </a:r>
          </a:p>
        </p:txBody>
      </p:sp>
    </p:spTree>
    <p:extLst>
      <p:ext uri="{BB962C8B-B14F-4D97-AF65-F5344CB8AC3E}">
        <p14:creationId xmlns:p14="http://schemas.microsoft.com/office/powerpoint/2010/main" val="75128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ransition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9pPr>
    </p:titleStyle>
    <p:bodyStyle>
      <a:lvl1pPr marL="333375" indent="-333375" algn="l" defTabSz="449263" rtl="0" eaLnBrk="0" fontAlgn="base" hangingPunct="0">
        <a:spcBef>
          <a:spcPts val="725"/>
        </a:spcBef>
        <a:spcAft>
          <a:spcPct val="0"/>
        </a:spcAft>
        <a:buClr>
          <a:schemeClr val="bg1"/>
        </a:buClr>
        <a:buSzPct val="100000"/>
        <a:buFont typeface="Times New Roman" panose="02020603050405020304" pitchFamily="18" charset="0"/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33425" indent="-276225" algn="l" defTabSz="449263" rtl="0" eaLnBrk="0" fontAlgn="base" hangingPunct="0">
        <a:spcBef>
          <a:spcPts val="625"/>
        </a:spcBef>
        <a:spcAft>
          <a:spcPct val="0"/>
        </a:spcAft>
        <a:buClr>
          <a:srgbClr val="FFCC00"/>
        </a:buClr>
        <a:buSzPct val="100000"/>
        <a:buFont typeface="Times New Roman" panose="02020603050405020304" pitchFamily="18" charset="0"/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17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628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© PHF 2009</a:t>
            </a:r>
          </a:p>
        </p:txBody>
      </p:sp>
    </p:spTree>
    <p:extLst>
      <p:ext uri="{BB962C8B-B14F-4D97-AF65-F5344CB8AC3E}">
        <p14:creationId xmlns:p14="http://schemas.microsoft.com/office/powerpoint/2010/main" val="1677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ransition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9pPr>
    </p:titleStyle>
    <p:bodyStyle>
      <a:lvl1pPr marL="333375" indent="-333375" algn="l" defTabSz="449263" rtl="0" eaLnBrk="0" fontAlgn="base" hangingPunct="0">
        <a:spcBef>
          <a:spcPts val="725"/>
        </a:spcBef>
        <a:spcAft>
          <a:spcPct val="0"/>
        </a:spcAft>
        <a:buClr>
          <a:schemeClr val="bg1"/>
        </a:buClr>
        <a:buSzPct val="100000"/>
        <a:buFont typeface="Times New Roman" panose="02020603050405020304" pitchFamily="18" charset="0"/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33425" indent="-276225" algn="l" defTabSz="449263" rtl="0" eaLnBrk="0" fontAlgn="base" hangingPunct="0">
        <a:spcBef>
          <a:spcPts val="625"/>
        </a:spcBef>
        <a:spcAft>
          <a:spcPct val="0"/>
        </a:spcAft>
        <a:buClr>
          <a:srgbClr val="FFCC00"/>
        </a:buClr>
        <a:buSzPct val="100000"/>
        <a:buFont typeface="Times New Roman" panose="02020603050405020304" pitchFamily="18" charset="0"/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17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628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© PHF 2009</a:t>
            </a:r>
          </a:p>
        </p:txBody>
      </p:sp>
    </p:spTree>
    <p:extLst>
      <p:ext uri="{BB962C8B-B14F-4D97-AF65-F5344CB8AC3E}">
        <p14:creationId xmlns:p14="http://schemas.microsoft.com/office/powerpoint/2010/main" val="101666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ransition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9pPr>
    </p:titleStyle>
    <p:bodyStyle>
      <a:lvl1pPr marL="333375" indent="-333375" algn="l" defTabSz="449263" rtl="0" eaLnBrk="0" fontAlgn="base" hangingPunct="0">
        <a:spcBef>
          <a:spcPts val="725"/>
        </a:spcBef>
        <a:spcAft>
          <a:spcPct val="0"/>
        </a:spcAft>
        <a:buClr>
          <a:schemeClr val="bg1"/>
        </a:buClr>
        <a:buSzPct val="100000"/>
        <a:buFont typeface="Times New Roman" panose="02020603050405020304" pitchFamily="18" charset="0"/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33425" indent="-276225" algn="l" defTabSz="449263" rtl="0" eaLnBrk="0" fontAlgn="base" hangingPunct="0">
        <a:spcBef>
          <a:spcPts val="625"/>
        </a:spcBef>
        <a:spcAft>
          <a:spcPct val="0"/>
        </a:spcAft>
        <a:buClr>
          <a:srgbClr val="FFCC00"/>
        </a:buClr>
        <a:buSzPct val="100000"/>
        <a:buFont typeface="Times New Roman" panose="02020603050405020304" pitchFamily="18" charset="0"/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17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628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© PHF 2009</a:t>
            </a:r>
          </a:p>
        </p:txBody>
      </p:sp>
    </p:spTree>
    <p:extLst>
      <p:ext uri="{BB962C8B-B14F-4D97-AF65-F5344CB8AC3E}">
        <p14:creationId xmlns:p14="http://schemas.microsoft.com/office/powerpoint/2010/main" val="218018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ransition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9pPr>
    </p:titleStyle>
    <p:bodyStyle>
      <a:lvl1pPr marL="333375" indent="-333375" algn="l" defTabSz="449263" rtl="0" eaLnBrk="0" fontAlgn="base" hangingPunct="0">
        <a:spcBef>
          <a:spcPts val="725"/>
        </a:spcBef>
        <a:spcAft>
          <a:spcPct val="0"/>
        </a:spcAft>
        <a:buClr>
          <a:schemeClr val="bg1"/>
        </a:buClr>
        <a:buSzPct val="100000"/>
        <a:buFont typeface="Times New Roman" panose="02020603050405020304" pitchFamily="18" charset="0"/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33425" indent="-276225" algn="l" defTabSz="449263" rtl="0" eaLnBrk="0" fontAlgn="base" hangingPunct="0">
        <a:spcBef>
          <a:spcPts val="625"/>
        </a:spcBef>
        <a:spcAft>
          <a:spcPct val="0"/>
        </a:spcAft>
        <a:buClr>
          <a:srgbClr val="FFCC00"/>
        </a:buClr>
        <a:buSzPct val="100000"/>
        <a:buFont typeface="Times New Roman" panose="02020603050405020304" pitchFamily="18" charset="0"/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17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628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© PHF 2009</a:t>
            </a:r>
          </a:p>
        </p:txBody>
      </p:sp>
    </p:spTree>
    <p:extLst>
      <p:ext uri="{BB962C8B-B14F-4D97-AF65-F5344CB8AC3E}">
        <p14:creationId xmlns:p14="http://schemas.microsoft.com/office/powerpoint/2010/main" val="82512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ransition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9pPr>
    </p:titleStyle>
    <p:bodyStyle>
      <a:lvl1pPr marL="333375" indent="-333375" algn="l" defTabSz="449263" rtl="0" eaLnBrk="0" fontAlgn="base" hangingPunct="0">
        <a:spcBef>
          <a:spcPts val="725"/>
        </a:spcBef>
        <a:spcAft>
          <a:spcPct val="0"/>
        </a:spcAft>
        <a:buClr>
          <a:schemeClr val="bg1"/>
        </a:buClr>
        <a:buSzPct val="100000"/>
        <a:buFont typeface="Times New Roman" panose="02020603050405020304" pitchFamily="18" charset="0"/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33425" indent="-276225" algn="l" defTabSz="449263" rtl="0" eaLnBrk="0" fontAlgn="base" hangingPunct="0">
        <a:spcBef>
          <a:spcPts val="625"/>
        </a:spcBef>
        <a:spcAft>
          <a:spcPct val="0"/>
        </a:spcAft>
        <a:buClr>
          <a:srgbClr val="FFCC00"/>
        </a:buClr>
        <a:buSzPct val="100000"/>
        <a:buFont typeface="Times New Roman" panose="02020603050405020304" pitchFamily="18" charset="0"/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17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628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© PHF 2009</a:t>
            </a:r>
          </a:p>
        </p:txBody>
      </p:sp>
    </p:spTree>
    <p:extLst>
      <p:ext uri="{BB962C8B-B14F-4D97-AF65-F5344CB8AC3E}">
        <p14:creationId xmlns:p14="http://schemas.microsoft.com/office/powerpoint/2010/main" val="61211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ransition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9pPr>
    </p:titleStyle>
    <p:bodyStyle>
      <a:lvl1pPr marL="333375" indent="-333375" algn="l" defTabSz="449263" rtl="0" eaLnBrk="0" fontAlgn="base" hangingPunct="0">
        <a:spcBef>
          <a:spcPts val="725"/>
        </a:spcBef>
        <a:spcAft>
          <a:spcPct val="0"/>
        </a:spcAft>
        <a:buClr>
          <a:schemeClr val="bg1"/>
        </a:buClr>
        <a:buSzPct val="100000"/>
        <a:buFont typeface="Times New Roman" panose="02020603050405020304" pitchFamily="18" charset="0"/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33425" indent="-276225" algn="l" defTabSz="449263" rtl="0" eaLnBrk="0" fontAlgn="base" hangingPunct="0">
        <a:spcBef>
          <a:spcPts val="625"/>
        </a:spcBef>
        <a:spcAft>
          <a:spcPct val="0"/>
        </a:spcAft>
        <a:buClr>
          <a:srgbClr val="FFCC00"/>
        </a:buClr>
        <a:buSzPct val="100000"/>
        <a:buFont typeface="Times New Roman" panose="02020603050405020304" pitchFamily="18" charset="0"/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17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628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© PHF 2009</a:t>
            </a:r>
          </a:p>
        </p:txBody>
      </p:sp>
    </p:spTree>
    <p:extLst>
      <p:ext uri="{BB962C8B-B14F-4D97-AF65-F5344CB8AC3E}">
        <p14:creationId xmlns:p14="http://schemas.microsoft.com/office/powerpoint/2010/main" val="88505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ransition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9pPr>
    </p:titleStyle>
    <p:bodyStyle>
      <a:lvl1pPr marL="333375" indent="-333375" algn="l" defTabSz="449263" rtl="0" eaLnBrk="0" fontAlgn="base" hangingPunct="0">
        <a:spcBef>
          <a:spcPts val="725"/>
        </a:spcBef>
        <a:spcAft>
          <a:spcPct val="0"/>
        </a:spcAft>
        <a:buClr>
          <a:schemeClr val="bg1"/>
        </a:buClr>
        <a:buSzPct val="100000"/>
        <a:buFont typeface="Times New Roman" panose="02020603050405020304" pitchFamily="18" charset="0"/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33425" indent="-276225" algn="l" defTabSz="449263" rtl="0" eaLnBrk="0" fontAlgn="base" hangingPunct="0">
        <a:spcBef>
          <a:spcPts val="625"/>
        </a:spcBef>
        <a:spcAft>
          <a:spcPct val="0"/>
        </a:spcAft>
        <a:buClr>
          <a:srgbClr val="FFCC00"/>
        </a:buClr>
        <a:buSzPct val="100000"/>
        <a:buFont typeface="Times New Roman" panose="02020603050405020304" pitchFamily="18" charset="0"/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17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628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© PHF 2009</a:t>
            </a:r>
          </a:p>
        </p:txBody>
      </p:sp>
    </p:spTree>
    <p:extLst>
      <p:ext uri="{BB962C8B-B14F-4D97-AF65-F5344CB8AC3E}">
        <p14:creationId xmlns:p14="http://schemas.microsoft.com/office/powerpoint/2010/main" val="425926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ransition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9pPr>
    </p:titleStyle>
    <p:bodyStyle>
      <a:lvl1pPr marL="333375" indent="-333375" algn="l" defTabSz="449263" rtl="0" eaLnBrk="0" fontAlgn="base" hangingPunct="0">
        <a:spcBef>
          <a:spcPts val="725"/>
        </a:spcBef>
        <a:spcAft>
          <a:spcPct val="0"/>
        </a:spcAft>
        <a:buClr>
          <a:schemeClr val="bg1"/>
        </a:buClr>
        <a:buSzPct val="100000"/>
        <a:buFont typeface="Times New Roman" panose="02020603050405020304" pitchFamily="18" charset="0"/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33425" indent="-276225" algn="l" defTabSz="449263" rtl="0" eaLnBrk="0" fontAlgn="base" hangingPunct="0">
        <a:spcBef>
          <a:spcPts val="625"/>
        </a:spcBef>
        <a:spcAft>
          <a:spcPct val="0"/>
        </a:spcAft>
        <a:buClr>
          <a:srgbClr val="FFCC00"/>
        </a:buClr>
        <a:buSzPct val="100000"/>
        <a:buFont typeface="Times New Roman" panose="02020603050405020304" pitchFamily="18" charset="0"/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17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628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© PHF 2009</a:t>
            </a:r>
          </a:p>
        </p:txBody>
      </p:sp>
    </p:spTree>
    <p:extLst>
      <p:ext uri="{BB962C8B-B14F-4D97-AF65-F5344CB8AC3E}">
        <p14:creationId xmlns:p14="http://schemas.microsoft.com/office/powerpoint/2010/main" val="214105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ransition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9pPr>
    </p:titleStyle>
    <p:bodyStyle>
      <a:lvl1pPr marL="333375" indent="-333375" algn="l" defTabSz="449263" rtl="0" eaLnBrk="0" fontAlgn="base" hangingPunct="0">
        <a:spcBef>
          <a:spcPts val="725"/>
        </a:spcBef>
        <a:spcAft>
          <a:spcPct val="0"/>
        </a:spcAft>
        <a:buClr>
          <a:schemeClr val="bg1"/>
        </a:buClr>
        <a:buSzPct val="100000"/>
        <a:buFont typeface="Times New Roman" panose="02020603050405020304" pitchFamily="18" charset="0"/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33425" indent="-276225" algn="l" defTabSz="449263" rtl="0" eaLnBrk="0" fontAlgn="base" hangingPunct="0">
        <a:spcBef>
          <a:spcPts val="625"/>
        </a:spcBef>
        <a:spcAft>
          <a:spcPct val="0"/>
        </a:spcAft>
        <a:buClr>
          <a:srgbClr val="FFCC00"/>
        </a:buClr>
        <a:buSzPct val="100000"/>
        <a:buFont typeface="Times New Roman" panose="02020603050405020304" pitchFamily="18" charset="0"/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17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628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© PHF 2009</a:t>
            </a:r>
          </a:p>
        </p:txBody>
      </p:sp>
    </p:spTree>
    <p:extLst>
      <p:ext uri="{BB962C8B-B14F-4D97-AF65-F5344CB8AC3E}">
        <p14:creationId xmlns:p14="http://schemas.microsoft.com/office/powerpoint/2010/main" val="77441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transition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9pPr>
    </p:titleStyle>
    <p:bodyStyle>
      <a:lvl1pPr marL="333375" indent="-333375" algn="l" defTabSz="449263" rtl="0" eaLnBrk="0" fontAlgn="base" hangingPunct="0">
        <a:spcBef>
          <a:spcPts val="725"/>
        </a:spcBef>
        <a:spcAft>
          <a:spcPct val="0"/>
        </a:spcAft>
        <a:buClr>
          <a:schemeClr val="bg1"/>
        </a:buClr>
        <a:buSzPct val="100000"/>
        <a:buFont typeface="Times New Roman" panose="02020603050405020304" pitchFamily="18" charset="0"/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33425" indent="-276225" algn="l" defTabSz="449263" rtl="0" eaLnBrk="0" fontAlgn="base" hangingPunct="0">
        <a:spcBef>
          <a:spcPts val="625"/>
        </a:spcBef>
        <a:spcAft>
          <a:spcPct val="0"/>
        </a:spcAft>
        <a:buClr>
          <a:srgbClr val="FFCC00"/>
        </a:buClr>
        <a:buSzPct val="100000"/>
        <a:buFont typeface="Times New Roman" panose="02020603050405020304" pitchFamily="18" charset="0"/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17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628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© PHF 2009</a:t>
            </a:r>
          </a:p>
        </p:txBody>
      </p:sp>
    </p:spTree>
    <p:extLst>
      <p:ext uri="{BB962C8B-B14F-4D97-AF65-F5344CB8AC3E}">
        <p14:creationId xmlns:p14="http://schemas.microsoft.com/office/powerpoint/2010/main" val="177943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9pPr>
    </p:titleStyle>
    <p:bodyStyle>
      <a:lvl1pPr marL="333375" indent="-333375" algn="l" defTabSz="449263" rtl="0" eaLnBrk="0" fontAlgn="base" hangingPunct="0">
        <a:spcBef>
          <a:spcPts val="725"/>
        </a:spcBef>
        <a:spcAft>
          <a:spcPct val="0"/>
        </a:spcAft>
        <a:buClr>
          <a:schemeClr val="bg1"/>
        </a:buClr>
        <a:buSzPct val="100000"/>
        <a:buFont typeface="Times New Roman" panose="02020603050405020304" pitchFamily="18" charset="0"/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33425" indent="-276225" algn="l" defTabSz="449263" rtl="0" eaLnBrk="0" fontAlgn="base" hangingPunct="0">
        <a:spcBef>
          <a:spcPts val="625"/>
        </a:spcBef>
        <a:spcAft>
          <a:spcPct val="0"/>
        </a:spcAft>
        <a:buClr>
          <a:srgbClr val="FFCC00"/>
        </a:buClr>
        <a:buSzPct val="100000"/>
        <a:buFont typeface="Times New Roman" panose="02020603050405020304" pitchFamily="18" charset="0"/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17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628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© PHF 2009</a:t>
            </a:r>
          </a:p>
        </p:txBody>
      </p:sp>
    </p:spTree>
    <p:extLst>
      <p:ext uri="{BB962C8B-B14F-4D97-AF65-F5344CB8AC3E}">
        <p14:creationId xmlns:p14="http://schemas.microsoft.com/office/powerpoint/2010/main" val="290228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</p:sldLayoutIdLst>
  <p:transition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9pPr>
    </p:titleStyle>
    <p:bodyStyle>
      <a:lvl1pPr marL="333375" indent="-333375" algn="l" defTabSz="449263" rtl="0" eaLnBrk="0" fontAlgn="base" hangingPunct="0">
        <a:spcBef>
          <a:spcPts val="725"/>
        </a:spcBef>
        <a:spcAft>
          <a:spcPct val="0"/>
        </a:spcAft>
        <a:buClr>
          <a:schemeClr val="bg1"/>
        </a:buClr>
        <a:buSzPct val="100000"/>
        <a:buFont typeface="Times New Roman" panose="02020603050405020304" pitchFamily="18" charset="0"/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33425" indent="-276225" algn="l" defTabSz="449263" rtl="0" eaLnBrk="0" fontAlgn="base" hangingPunct="0">
        <a:spcBef>
          <a:spcPts val="625"/>
        </a:spcBef>
        <a:spcAft>
          <a:spcPct val="0"/>
        </a:spcAft>
        <a:buClr>
          <a:srgbClr val="FFCC00"/>
        </a:buClr>
        <a:buSzPct val="100000"/>
        <a:buFont typeface="Times New Roman" panose="02020603050405020304" pitchFamily="18" charset="0"/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17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628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© PHF 2009</a:t>
            </a:r>
          </a:p>
        </p:txBody>
      </p:sp>
    </p:spTree>
    <p:extLst>
      <p:ext uri="{BB962C8B-B14F-4D97-AF65-F5344CB8AC3E}">
        <p14:creationId xmlns:p14="http://schemas.microsoft.com/office/powerpoint/2010/main" val="317301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transition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9pPr>
    </p:titleStyle>
    <p:bodyStyle>
      <a:lvl1pPr marL="333375" indent="-333375" algn="l" defTabSz="449263" rtl="0" eaLnBrk="0" fontAlgn="base" hangingPunct="0">
        <a:spcBef>
          <a:spcPts val="725"/>
        </a:spcBef>
        <a:spcAft>
          <a:spcPct val="0"/>
        </a:spcAft>
        <a:buClr>
          <a:schemeClr val="bg1"/>
        </a:buClr>
        <a:buSzPct val="100000"/>
        <a:buFont typeface="Times New Roman" panose="02020603050405020304" pitchFamily="18" charset="0"/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33425" indent="-276225" algn="l" defTabSz="449263" rtl="0" eaLnBrk="0" fontAlgn="base" hangingPunct="0">
        <a:spcBef>
          <a:spcPts val="625"/>
        </a:spcBef>
        <a:spcAft>
          <a:spcPct val="0"/>
        </a:spcAft>
        <a:buClr>
          <a:srgbClr val="FFCC00"/>
        </a:buClr>
        <a:buSzPct val="100000"/>
        <a:buFont typeface="Times New Roman" panose="02020603050405020304" pitchFamily="18" charset="0"/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17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628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© PHF 2009</a:t>
            </a:r>
          </a:p>
        </p:txBody>
      </p:sp>
    </p:spTree>
    <p:extLst>
      <p:ext uri="{BB962C8B-B14F-4D97-AF65-F5344CB8AC3E}">
        <p14:creationId xmlns:p14="http://schemas.microsoft.com/office/powerpoint/2010/main" val="385207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transition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9pPr>
    </p:titleStyle>
    <p:bodyStyle>
      <a:lvl1pPr marL="333375" indent="-333375" algn="l" defTabSz="449263" rtl="0" eaLnBrk="0" fontAlgn="base" hangingPunct="0">
        <a:spcBef>
          <a:spcPts val="725"/>
        </a:spcBef>
        <a:spcAft>
          <a:spcPct val="0"/>
        </a:spcAft>
        <a:buClr>
          <a:schemeClr val="bg1"/>
        </a:buClr>
        <a:buSzPct val="100000"/>
        <a:buFont typeface="Times New Roman" panose="02020603050405020304" pitchFamily="18" charset="0"/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33425" indent="-276225" algn="l" defTabSz="449263" rtl="0" eaLnBrk="0" fontAlgn="base" hangingPunct="0">
        <a:spcBef>
          <a:spcPts val="625"/>
        </a:spcBef>
        <a:spcAft>
          <a:spcPct val="0"/>
        </a:spcAft>
        <a:buClr>
          <a:srgbClr val="FFCC00"/>
        </a:buClr>
        <a:buSzPct val="100000"/>
        <a:buFont typeface="Times New Roman" panose="02020603050405020304" pitchFamily="18" charset="0"/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17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628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© PHF 2009</a:t>
            </a:r>
          </a:p>
        </p:txBody>
      </p:sp>
    </p:spTree>
    <p:extLst>
      <p:ext uri="{BB962C8B-B14F-4D97-AF65-F5344CB8AC3E}">
        <p14:creationId xmlns:p14="http://schemas.microsoft.com/office/powerpoint/2010/main" val="76683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</p:sldLayoutIdLst>
  <p:transition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9pPr>
    </p:titleStyle>
    <p:bodyStyle>
      <a:lvl1pPr marL="333375" indent="-333375" algn="l" defTabSz="449263" rtl="0" eaLnBrk="0" fontAlgn="base" hangingPunct="0">
        <a:spcBef>
          <a:spcPts val="725"/>
        </a:spcBef>
        <a:spcAft>
          <a:spcPct val="0"/>
        </a:spcAft>
        <a:buClr>
          <a:schemeClr val="bg1"/>
        </a:buClr>
        <a:buSzPct val="100000"/>
        <a:buFont typeface="Times New Roman" panose="02020603050405020304" pitchFamily="18" charset="0"/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33425" indent="-276225" algn="l" defTabSz="449263" rtl="0" eaLnBrk="0" fontAlgn="base" hangingPunct="0">
        <a:spcBef>
          <a:spcPts val="625"/>
        </a:spcBef>
        <a:spcAft>
          <a:spcPct val="0"/>
        </a:spcAft>
        <a:buClr>
          <a:srgbClr val="FFCC00"/>
        </a:buClr>
        <a:buSzPct val="100000"/>
        <a:buFont typeface="Times New Roman" panose="02020603050405020304" pitchFamily="18" charset="0"/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17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628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© PHF 2009</a:t>
            </a:r>
          </a:p>
        </p:txBody>
      </p:sp>
    </p:spTree>
    <p:extLst>
      <p:ext uri="{BB962C8B-B14F-4D97-AF65-F5344CB8AC3E}">
        <p14:creationId xmlns:p14="http://schemas.microsoft.com/office/powerpoint/2010/main" val="263158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</p:sldLayoutIdLst>
  <p:transition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9pPr>
    </p:titleStyle>
    <p:bodyStyle>
      <a:lvl1pPr marL="333375" indent="-333375" algn="l" defTabSz="449263" rtl="0" eaLnBrk="0" fontAlgn="base" hangingPunct="0">
        <a:spcBef>
          <a:spcPts val="725"/>
        </a:spcBef>
        <a:spcAft>
          <a:spcPct val="0"/>
        </a:spcAft>
        <a:buClr>
          <a:schemeClr val="bg1"/>
        </a:buClr>
        <a:buSzPct val="100000"/>
        <a:buFont typeface="Times New Roman" panose="02020603050405020304" pitchFamily="18" charset="0"/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33425" indent="-276225" algn="l" defTabSz="449263" rtl="0" eaLnBrk="0" fontAlgn="base" hangingPunct="0">
        <a:spcBef>
          <a:spcPts val="625"/>
        </a:spcBef>
        <a:spcAft>
          <a:spcPct val="0"/>
        </a:spcAft>
        <a:buClr>
          <a:srgbClr val="FFCC00"/>
        </a:buClr>
        <a:buSzPct val="100000"/>
        <a:buFont typeface="Times New Roman" panose="02020603050405020304" pitchFamily="18" charset="0"/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17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628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© PHF 2009</a:t>
            </a:r>
          </a:p>
        </p:txBody>
      </p:sp>
    </p:spTree>
    <p:extLst>
      <p:ext uri="{BB962C8B-B14F-4D97-AF65-F5344CB8AC3E}">
        <p14:creationId xmlns:p14="http://schemas.microsoft.com/office/powerpoint/2010/main" val="276059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ransition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9pPr>
    </p:titleStyle>
    <p:bodyStyle>
      <a:lvl1pPr marL="333375" indent="-333375" algn="l" defTabSz="449263" rtl="0" eaLnBrk="0" fontAlgn="base" hangingPunct="0">
        <a:spcBef>
          <a:spcPts val="725"/>
        </a:spcBef>
        <a:spcAft>
          <a:spcPct val="0"/>
        </a:spcAft>
        <a:buClr>
          <a:schemeClr val="bg1"/>
        </a:buClr>
        <a:buSzPct val="100000"/>
        <a:buFont typeface="Times New Roman" panose="02020603050405020304" pitchFamily="18" charset="0"/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33425" indent="-276225" algn="l" defTabSz="449263" rtl="0" eaLnBrk="0" fontAlgn="base" hangingPunct="0">
        <a:spcBef>
          <a:spcPts val="625"/>
        </a:spcBef>
        <a:spcAft>
          <a:spcPct val="0"/>
        </a:spcAft>
        <a:buClr>
          <a:srgbClr val="FFCC00"/>
        </a:buClr>
        <a:buSzPct val="100000"/>
        <a:buFont typeface="Times New Roman" panose="02020603050405020304" pitchFamily="18" charset="0"/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17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628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© PHF 2009</a:t>
            </a:r>
          </a:p>
        </p:txBody>
      </p:sp>
    </p:spTree>
    <p:extLst>
      <p:ext uri="{BB962C8B-B14F-4D97-AF65-F5344CB8AC3E}">
        <p14:creationId xmlns:p14="http://schemas.microsoft.com/office/powerpoint/2010/main" val="152960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</p:sldLayoutIdLst>
  <p:transition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9pPr>
    </p:titleStyle>
    <p:bodyStyle>
      <a:lvl1pPr marL="333375" indent="-333375" algn="l" defTabSz="449263" rtl="0" eaLnBrk="0" fontAlgn="base" hangingPunct="0">
        <a:spcBef>
          <a:spcPts val="725"/>
        </a:spcBef>
        <a:spcAft>
          <a:spcPct val="0"/>
        </a:spcAft>
        <a:buClr>
          <a:schemeClr val="bg1"/>
        </a:buClr>
        <a:buSzPct val="100000"/>
        <a:buFont typeface="Times New Roman" panose="02020603050405020304" pitchFamily="18" charset="0"/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33425" indent="-276225" algn="l" defTabSz="449263" rtl="0" eaLnBrk="0" fontAlgn="base" hangingPunct="0">
        <a:spcBef>
          <a:spcPts val="625"/>
        </a:spcBef>
        <a:spcAft>
          <a:spcPct val="0"/>
        </a:spcAft>
        <a:buClr>
          <a:srgbClr val="FFCC00"/>
        </a:buClr>
        <a:buSzPct val="100000"/>
        <a:buFont typeface="Times New Roman" panose="02020603050405020304" pitchFamily="18" charset="0"/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17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628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© PHF 2009</a:t>
            </a:r>
          </a:p>
        </p:txBody>
      </p:sp>
    </p:spTree>
    <p:extLst>
      <p:ext uri="{BB962C8B-B14F-4D97-AF65-F5344CB8AC3E}">
        <p14:creationId xmlns:p14="http://schemas.microsoft.com/office/powerpoint/2010/main" val="347451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</p:sldLayoutIdLst>
  <p:transition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9pPr>
    </p:titleStyle>
    <p:bodyStyle>
      <a:lvl1pPr marL="333375" indent="-333375" algn="l" defTabSz="449263" rtl="0" eaLnBrk="0" fontAlgn="base" hangingPunct="0">
        <a:spcBef>
          <a:spcPts val="725"/>
        </a:spcBef>
        <a:spcAft>
          <a:spcPct val="0"/>
        </a:spcAft>
        <a:buClr>
          <a:schemeClr val="bg1"/>
        </a:buClr>
        <a:buSzPct val="100000"/>
        <a:buFont typeface="Times New Roman" panose="02020603050405020304" pitchFamily="18" charset="0"/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33425" indent="-276225" algn="l" defTabSz="449263" rtl="0" eaLnBrk="0" fontAlgn="base" hangingPunct="0">
        <a:spcBef>
          <a:spcPts val="625"/>
        </a:spcBef>
        <a:spcAft>
          <a:spcPct val="0"/>
        </a:spcAft>
        <a:buClr>
          <a:srgbClr val="FFCC00"/>
        </a:buClr>
        <a:buSzPct val="100000"/>
        <a:buFont typeface="Times New Roman" panose="02020603050405020304" pitchFamily="18" charset="0"/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17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628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© PHF 2009</a:t>
            </a:r>
          </a:p>
        </p:txBody>
      </p:sp>
    </p:spTree>
    <p:extLst>
      <p:ext uri="{BB962C8B-B14F-4D97-AF65-F5344CB8AC3E}">
        <p14:creationId xmlns:p14="http://schemas.microsoft.com/office/powerpoint/2010/main" val="236226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</p:sldLayoutIdLst>
  <p:transition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9pPr>
    </p:titleStyle>
    <p:bodyStyle>
      <a:lvl1pPr marL="333375" indent="-333375" algn="l" defTabSz="449263" rtl="0" eaLnBrk="0" fontAlgn="base" hangingPunct="0">
        <a:spcBef>
          <a:spcPts val="725"/>
        </a:spcBef>
        <a:spcAft>
          <a:spcPct val="0"/>
        </a:spcAft>
        <a:buClr>
          <a:schemeClr val="bg1"/>
        </a:buClr>
        <a:buSzPct val="100000"/>
        <a:buFont typeface="Times New Roman" panose="02020603050405020304" pitchFamily="18" charset="0"/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33425" indent="-276225" algn="l" defTabSz="449263" rtl="0" eaLnBrk="0" fontAlgn="base" hangingPunct="0">
        <a:spcBef>
          <a:spcPts val="625"/>
        </a:spcBef>
        <a:spcAft>
          <a:spcPct val="0"/>
        </a:spcAft>
        <a:buClr>
          <a:srgbClr val="FFCC00"/>
        </a:buClr>
        <a:buSzPct val="100000"/>
        <a:buFont typeface="Times New Roman" panose="02020603050405020304" pitchFamily="18" charset="0"/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17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628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© PHF 2009</a:t>
            </a:r>
          </a:p>
        </p:txBody>
      </p:sp>
    </p:spTree>
    <p:extLst>
      <p:ext uri="{BB962C8B-B14F-4D97-AF65-F5344CB8AC3E}">
        <p14:creationId xmlns:p14="http://schemas.microsoft.com/office/powerpoint/2010/main" val="336195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</p:sldLayoutIdLst>
  <p:transition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9pPr>
    </p:titleStyle>
    <p:bodyStyle>
      <a:lvl1pPr marL="333375" indent="-333375" algn="l" defTabSz="449263" rtl="0" eaLnBrk="0" fontAlgn="base" hangingPunct="0">
        <a:spcBef>
          <a:spcPts val="725"/>
        </a:spcBef>
        <a:spcAft>
          <a:spcPct val="0"/>
        </a:spcAft>
        <a:buClr>
          <a:schemeClr val="bg1"/>
        </a:buClr>
        <a:buSzPct val="100000"/>
        <a:buFont typeface="Times New Roman" panose="02020603050405020304" pitchFamily="18" charset="0"/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33425" indent="-276225" algn="l" defTabSz="449263" rtl="0" eaLnBrk="0" fontAlgn="base" hangingPunct="0">
        <a:spcBef>
          <a:spcPts val="625"/>
        </a:spcBef>
        <a:spcAft>
          <a:spcPct val="0"/>
        </a:spcAft>
        <a:buClr>
          <a:srgbClr val="FFCC00"/>
        </a:buClr>
        <a:buSzPct val="100000"/>
        <a:buFont typeface="Times New Roman" panose="02020603050405020304" pitchFamily="18" charset="0"/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17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628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© PHF 2009</a:t>
            </a:r>
          </a:p>
        </p:txBody>
      </p:sp>
    </p:spTree>
    <p:extLst>
      <p:ext uri="{BB962C8B-B14F-4D97-AF65-F5344CB8AC3E}">
        <p14:creationId xmlns:p14="http://schemas.microsoft.com/office/powerpoint/2010/main" val="57304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9pPr>
    </p:titleStyle>
    <p:bodyStyle>
      <a:lvl1pPr marL="333375" indent="-333375" algn="l" defTabSz="449263" rtl="0" eaLnBrk="0" fontAlgn="base" hangingPunct="0">
        <a:spcBef>
          <a:spcPts val="725"/>
        </a:spcBef>
        <a:spcAft>
          <a:spcPct val="0"/>
        </a:spcAft>
        <a:buClr>
          <a:schemeClr val="bg1"/>
        </a:buClr>
        <a:buSzPct val="100000"/>
        <a:buFont typeface="Times New Roman" panose="02020603050405020304" pitchFamily="18" charset="0"/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33425" indent="-276225" algn="l" defTabSz="449263" rtl="0" eaLnBrk="0" fontAlgn="base" hangingPunct="0">
        <a:spcBef>
          <a:spcPts val="625"/>
        </a:spcBef>
        <a:spcAft>
          <a:spcPct val="0"/>
        </a:spcAft>
        <a:buClr>
          <a:srgbClr val="FFCC00"/>
        </a:buClr>
        <a:buSzPct val="100000"/>
        <a:buFont typeface="Times New Roman" panose="02020603050405020304" pitchFamily="18" charset="0"/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17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628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© PHF 2009</a:t>
            </a:r>
          </a:p>
        </p:txBody>
      </p:sp>
    </p:spTree>
    <p:extLst>
      <p:ext uri="{BB962C8B-B14F-4D97-AF65-F5344CB8AC3E}">
        <p14:creationId xmlns:p14="http://schemas.microsoft.com/office/powerpoint/2010/main" val="406584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</p:sldLayoutIdLst>
  <p:transition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9pPr>
    </p:titleStyle>
    <p:bodyStyle>
      <a:lvl1pPr marL="333375" indent="-333375" algn="l" defTabSz="449263" rtl="0" eaLnBrk="0" fontAlgn="base" hangingPunct="0">
        <a:spcBef>
          <a:spcPts val="725"/>
        </a:spcBef>
        <a:spcAft>
          <a:spcPct val="0"/>
        </a:spcAft>
        <a:buClr>
          <a:schemeClr val="bg1"/>
        </a:buClr>
        <a:buSzPct val="100000"/>
        <a:buFont typeface="Times New Roman" panose="02020603050405020304" pitchFamily="18" charset="0"/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33425" indent="-276225" algn="l" defTabSz="449263" rtl="0" eaLnBrk="0" fontAlgn="base" hangingPunct="0">
        <a:spcBef>
          <a:spcPts val="625"/>
        </a:spcBef>
        <a:spcAft>
          <a:spcPct val="0"/>
        </a:spcAft>
        <a:buClr>
          <a:srgbClr val="FFCC00"/>
        </a:buClr>
        <a:buSzPct val="100000"/>
        <a:buFont typeface="Times New Roman" panose="02020603050405020304" pitchFamily="18" charset="0"/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© PHF 2009</a:t>
            </a:r>
          </a:p>
        </p:txBody>
      </p:sp>
    </p:spTree>
    <p:extLst>
      <p:ext uri="{BB962C8B-B14F-4D97-AF65-F5344CB8AC3E}">
        <p14:creationId xmlns:p14="http://schemas.microsoft.com/office/powerpoint/2010/main" val="237171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3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© PHF 2009</a:t>
            </a:r>
          </a:p>
        </p:txBody>
      </p:sp>
    </p:spTree>
    <p:extLst>
      <p:ext uri="{BB962C8B-B14F-4D97-AF65-F5344CB8AC3E}">
        <p14:creationId xmlns:p14="http://schemas.microsoft.com/office/powerpoint/2010/main" val="367612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17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628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© PHF 2009</a:t>
            </a:r>
          </a:p>
        </p:txBody>
      </p:sp>
    </p:spTree>
    <p:extLst>
      <p:ext uri="{BB962C8B-B14F-4D97-AF65-F5344CB8AC3E}">
        <p14:creationId xmlns:p14="http://schemas.microsoft.com/office/powerpoint/2010/main" val="185990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9pPr>
    </p:titleStyle>
    <p:bodyStyle>
      <a:lvl1pPr marL="333375" indent="-333375" algn="l" defTabSz="449263" rtl="0" eaLnBrk="0" fontAlgn="base" hangingPunct="0">
        <a:spcBef>
          <a:spcPts val="725"/>
        </a:spcBef>
        <a:spcAft>
          <a:spcPct val="0"/>
        </a:spcAft>
        <a:buClr>
          <a:schemeClr val="bg1"/>
        </a:buClr>
        <a:buSzPct val="100000"/>
        <a:buFont typeface="Times New Roman" panose="02020603050405020304" pitchFamily="18" charset="0"/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33425" indent="-276225" algn="l" defTabSz="449263" rtl="0" eaLnBrk="0" fontAlgn="base" hangingPunct="0">
        <a:spcBef>
          <a:spcPts val="625"/>
        </a:spcBef>
        <a:spcAft>
          <a:spcPct val="0"/>
        </a:spcAft>
        <a:buClr>
          <a:srgbClr val="FFCC00"/>
        </a:buClr>
        <a:buSzPct val="100000"/>
        <a:buFont typeface="Times New Roman" panose="02020603050405020304" pitchFamily="18" charset="0"/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17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628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© PHF 2009</a:t>
            </a:r>
          </a:p>
        </p:txBody>
      </p:sp>
    </p:spTree>
    <p:extLst>
      <p:ext uri="{BB962C8B-B14F-4D97-AF65-F5344CB8AC3E}">
        <p14:creationId xmlns:p14="http://schemas.microsoft.com/office/powerpoint/2010/main" val="150966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9pPr>
    </p:titleStyle>
    <p:bodyStyle>
      <a:lvl1pPr marL="333375" indent="-333375" algn="l" defTabSz="449263" rtl="0" eaLnBrk="0" fontAlgn="base" hangingPunct="0">
        <a:spcBef>
          <a:spcPts val="725"/>
        </a:spcBef>
        <a:spcAft>
          <a:spcPct val="0"/>
        </a:spcAft>
        <a:buClr>
          <a:schemeClr val="bg1"/>
        </a:buClr>
        <a:buSzPct val="100000"/>
        <a:buFont typeface="Times New Roman" panose="02020603050405020304" pitchFamily="18" charset="0"/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33425" indent="-276225" algn="l" defTabSz="449263" rtl="0" eaLnBrk="0" fontAlgn="base" hangingPunct="0">
        <a:spcBef>
          <a:spcPts val="625"/>
        </a:spcBef>
        <a:spcAft>
          <a:spcPct val="0"/>
        </a:spcAft>
        <a:buClr>
          <a:srgbClr val="FFCC00"/>
        </a:buClr>
        <a:buSzPct val="100000"/>
        <a:buFont typeface="Times New Roman" panose="02020603050405020304" pitchFamily="18" charset="0"/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17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628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© PHF 2009</a:t>
            </a:r>
          </a:p>
        </p:txBody>
      </p:sp>
    </p:spTree>
    <p:extLst>
      <p:ext uri="{BB962C8B-B14F-4D97-AF65-F5344CB8AC3E}">
        <p14:creationId xmlns:p14="http://schemas.microsoft.com/office/powerpoint/2010/main" val="218513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9pPr>
    </p:titleStyle>
    <p:bodyStyle>
      <a:lvl1pPr marL="333375" indent="-333375" algn="l" defTabSz="449263" rtl="0" eaLnBrk="0" fontAlgn="base" hangingPunct="0">
        <a:spcBef>
          <a:spcPts val="725"/>
        </a:spcBef>
        <a:spcAft>
          <a:spcPct val="0"/>
        </a:spcAft>
        <a:buClr>
          <a:schemeClr val="bg1"/>
        </a:buClr>
        <a:buSzPct val="100000"/>
        <a:buFont typeface="Times New Roman" panose="02020603050405020304" pitchFamily="18" charset="0"/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33425" indent="-276225" algn="l" defTabSz="449263" rtl="0" eaLnBrk="0" fontAlgn="base" hangingPunct="0">
        <a:spcBef>
          <a:spcPts val="625"/>
        </a:spcBef>
        <a:spcAft>
          <a:spcPct val="0"/>
        </a:spcAft>
        <a:buClr>
          <a:srgbClr val="FFCC00"/>
        </a:buClr>
        <a:buSzPct val="100000"/>
        <a:buFont typeface="Times New Roman" panose="02020603050405020304" pitchFamily="18" charset="0"/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17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628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© PHF 2009</a:t>
            </a:r>
          </a:p>
        </p:txBody>
      </p:sp>
    </p:spTree>
    <p:extLst>
      <p:ext uri="{BB962C8B-B14F-4D97-AF65-F5344CB8AC3E}">
        <p14:creationId xmlns:p14="http://schemas.microsoft.com/office/powerpoint/2010/main" val="382516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9pPr>
    </p:titleStyle>
    <p:bodyStyle>
      <a:lvl1pPr marL="333375" indent="-333375" algn="l" defTabSz="449263" rtl="0" eaLnBrk="0" fontAlgn="base" hangingPunct="0">
        <a:spcBef>
          <a:spcPts val="725"/>
        </a:spcBef>
        <a:spcAft>
          <a:spcPct val="0"/>
        </a:spcAft>
        <a:buClr>
          <a:schemeClr val="bg1"/>
        </a:buClr>
        <a:buSzPct val="100000"/>
        <a:buFont typeface="Times New Roman" panose="02020603050405020304" pitchFamily="18" charset="0"/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33425" indent="-276225" algn="l" defTabSz="449263" rtl="0" eaLnBrk="0" fontAlgn="base" hangingPunct="0">
        <a:spcBef>
          <a:spcPts val="625"/>
        </a:spcBef>
        <a:spcAft>
          <a:spcPct val="0"/>
        </a:spcAft>
        <a:buClr>
          <a:srgbClr val="FFCC00"/>
        </a:buClr>
        <a:buSzPct val="100000"/>
        <a:buFont typeface="Times New Roman" panose="02020603050405020304" pitchFamily="18" charset="0"/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17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628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© PHF 2009</a:t>
            </a:r>
          </a:p>
        </p:txBody>
      </p:sp>
    </p:spTree>
    <p:extLst>
      <p:ext uri="{BB962C8B-B14F-4D97-AF65-F5344CB8AC3E}">
        <p14:creationId xmlns:p14="http://schemas.microsoft.com/office/powerpoint/2010/main" val="84458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ransition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9pPr>
    </p:titleStyle>
    <p:bodyStyle>
      <a:lvl1pPr marL="333375" indent="-333375" algn="l" defTabSz="449263" rtl="0" eaLnBrk="0" fontAlgn="base" hangingPunct="0">
        <a:spcBef>
          <a:spcPts val="725"/>
        </a:spcBef>
        <a:spcAft>
          <a:spcPct val="0"/>
        </a:spcAft>
        <a:buClr>
          <a:schemeClr val="bg1"/>
        </a:buClr>
        <a:buSzPct val="100000"/>
        <a:buFont typeface="Times New Roman" panose="02020603050405020304" pitchFamily="18" charset="0"/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33425" indent="-276225" algn="l" defTabSz="449263" rtl="0" eaLnBrk="0" fontAlgn="base" hangingPunct="0">
        <a:spcBef>
          <a:spcPts val="625"/>
        </a:spcBef>
        <a:spcAft>
          <a:spcPct val="0"/>
        </a:spcAft>
        <a:buClr>
          <a:srgbClr val="FFCC00"/>
        </a:buClr>
        <a:buSzPct val="100000"/>
        <a:buFont typeface="Times New Roman" panose="02020603050405020304" pitchFamily="18" charset="0"/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-112713"/>
            <a:ext cx="9144000" cy="5927726"/>
          </a:xfrm>
          <a:prstGeom prst="roundRect">
            <a:avLst>
              <a:gd name="adj" fmla="val 23"/>
            </a:avLst>
          </a:prstGeom>
          <a:solidFill>
            <a:srgbClr val="1A3278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313"/>
            <a:ext cx="9166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172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628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096000" y="5548313"/>
            <a:ext cx="9144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1371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33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3429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590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20574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56388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800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4267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76962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8580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6324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6" r="39148"/>
          <a:stretch>
            <a:fillRect/>
          </a:stretch>
        </p:blipFill>
        <p:spPr bwMode="auto">
          <a:xfrm>
            <a:off x="8229600" y="5562600"/>
            <a:ext cx="9144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 descr="PHF 2-color logo without name - coated, 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94363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5" name="TextBox 20"/>
          <p:cNvSpPr txBox="1">
            <a:spLocks noChangeArrowheads="1"/>
          </p:cNvSpPr>
          <p:nvPr userDrawn="1"/>
        </p:nvSpPr>
        <p:spPr bwMode="auto">
          <a:xfrm>
            <a:off x="457200" y="6096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solidFill>
                  <a:srgbClr val="000000"/>
                </a:solidFill>
              </a:rPr>
              <a:t>© PHF 2009</a:t>
            </a:r>
          </a:p>
        </p:txBody>
      </p:sp>
    </p:spTree>
    <p:extLst>
      <p:ext uri="{BB962C8B-B14F-4D97-AF65-F5344CB8AC3E}">
        <p14:creationId xmlns:p14="http://schemas.microsoft.com/office/powerpoint/2010/main" val="272782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ransition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 b="1">
          <a:solidFill>
            <a:srgbClr val="FFCC00"/>
          </a:solidFill>
          <a:latin typeface="Arial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CC00"/>
          </a:solidFill>
          <a:latin typeface="Arial" charset="0"/>
        </a:defRPr>
      </a:lvl9pPr>
    </p:titleStyle>
    <p:bodyStyle>
      <a:lvl1pPr marL="333375" indent="-333375" algn="l" defTabSz="449263" rtl="0" eaLnBrk="0" fontAlgn="base" hangingPunct="0">
        <a:spcBef>
          <a:spcPts val="725"/>
        </a:spcBef>
        <a:spcAft>
          <a:spcPct val="0"/>
        </a:spcAft>
        <a:buClr>
          <a:schemeClr val="bg1"/>
        </a:buClr>
        <a:buSzPct val="100000"/>
        <a:buFont typeface="Times New Roman" panose="02020603050405020304" pitchFamily="18" charset="0"/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33425" indent="-276225" algn="l" defTabSz="449263" rtl="0" eaLnBrk="0" fontAlgn="base" hangingPunct="0">
        <a:spcBef>
          <a:spcPts val="625"/>
        </a:spcBef>
        <a:spcAft>
          <a:spcPct val="0"/>
        </a:spcAft>
        <a:buClr>
          <a:srgbClr val="FFCC00"/>
        </a:buClr>
        <a:buSzPct val="100000"/>
        <a:buFont typeface="Times New Roman" panose="02020603050405020304" pitchFamily="18" charset="0"/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defTabSz="449263" rtl="0" fontAlgn="base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8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5" y="666750"/>
            <a:ext cx="72580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Strengths</a:t>
            </a:r>
            <a:br>
              <a:rPr lang="en-US" b="1" dirty="0" smtClean="0"/>
            </a:br>
            <a:r>
              <a:rPr lang="en-US" sz="2400" b="1" dirty="0" smtClean="0"/>
              <a:t>(Internal)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fontAlgn="base">
              <a:buNone/>
            </a:pPr>
            <a:endParaRPr lang="en-US" sz="3200" dirty="0" smtClean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200" dirty="0" smtClean="0"/>
              <a:t>What </a:t>
            </a:r>
            <a:r>
              <a:rPr lang="en-US" sz="3200" dirty="0"/>
              <a:t>advantages </a:t>
            </a:r>
            <a:r>
              <a:rPr lang="en-US" sz="3200" dirty="0" smtClean="0"/>
              <a:t>do we have</a:t>
            </a:r>
            <a:r>
              <a:rPr lang="en-US" sz="3200" dirty="0"/>
              <a:t>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200" dirty="0"/>
              <a:t>What do </a:t>
            </a:r>
            <a:r>
              <a:rPr lang="en-US" sz="3200" dirty="0" smtClean="0"/>
              <a:t>we do better </a:t>
            </a:r>
            <a:r>
              <a:rPr lang="en-US" sz="3200" dirty="0"/>
              <a:t>than anyone else?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200" dirty="0"/>
              <a:t>What unique or lowest-cost resources can </a:t>
            </a:r>
            <a:r>
              <a:rPr lang="en-US" sz="3200" dirty="0" smtClean="0"/>
              <a:t>we </a:t>
            </a:r>
            <a:r>
              <a:rPr lang="en-US" sz="3200" dirty="0"/>
              <a:t>draw upon that others can't?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200" dirty="0"/>
              <a:t>What do </a:t>
            </a:r>
            <a:r>
              <a:rPr lang="en-US" sz="3200" dirty="0" smtClean="0"/>
              <a:t>Garfield County citizens see </a:t>
            </a:r>
            <a:r>
              <a:rPr lang="en-US" sz="3200" dirty="0"/>
              <a:t>as </a:t>
            </a:r>
            <a:r>
              <a:rPr lang="en-US" sz="3200" dirty="0" smtClean="0"/>
              <a:t>our </a:t>
            </a:r>
            <a:r>
              <a:rPr lang="en-US" sz="3200" dirty="0"/>
              <a:t>strengths?</a:t>
            </a:r>
          </a:p>
        </p:txBody>
      </p:sp>
    </p:spTree>
    <p:extLst>
      <p:ext uri="{BB962C8B-B14F-4D97-AF65-F5344CB8AC3E}">
        <p14:creationId xmlns:p14="http://schemas.microsoft.com/office/powerpoint/2010/main" val="280793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Weaknesses</a:t>
            </a:r>
            <a:br>
              <a:rPr lang="en-US" b="1" dirty="0" smtClean="0"/>
            </a:br>
            <a:r>
              <a:rPr lang="en-US" sz="2400" b="1" dirty="0" smtClean="0"/>
              <a:t>(Internal)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en-US" dirty="0" smtClean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600" dirty="0" smtClean="0"/>
              <a:t>What </a:t>
            </a:r>
            <a:r>
              <a:rPr lang="en-US" sz="3600" dirty="0"/>
              <a:t>could </a:t>
            </a:r>
            <a:r>
              <a:rPr lang="en-US" sz="3600" dirty="0" smtClean="0"/>
              <a:t>we improve upon ?</a:t>
            </a:r>
            <a:endParaRPr lang="en-US" sz="3600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600" dirty="0"/>
              <a:t>What should </a:t>
            </a:r>
            <a:r>
              <a:rPr lang="en-US" sz="3600" dirty="0" smtClean="0"/>
              <a:t>we </a:t>
            </a:r>
            <a:r>
              <a:rPr lang="en-US" sz="3600" dirty="0"/>
              <a:t>avoid?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600" dirty="0"/>
              <a:t>What are people </a:t>
            </a:r>
            <a:r>
              <a:rPr lang="en-US" sz="3600" dirty="0" smtClean="0"/>
              <a:t>likely </a:t>
            </a:r>
            <a:r>
              <a:rPr lang="en-US" sz="3600" dirty="0"/>
              <a:t>to see as weaknesses?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Opportunities</a:t>
            </a:r>
            <a:br>
              <a:rPr lang="en-US" b="1" dirty="0" smtClean="0"/>
            </a:br>
            <a:r>
              <a:rPr lang="en-US" sz="2400" b="1" dirty="0" smtClean="0"/>
              <a:t>(External)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en-US" dirty="0" smtClean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600" dirty="0" smtClean="0"/>
              <a:t>Are there positive changes </a:t>
            </a:r>
            <a:r>
              <a:rPr lang="en-US" sz="3600" dirty="0"/>
              <a:t>in government policy related to </a:t>
            </a:r>
            <a:r>
              <a:rPr lang="en-US" sz="3600" dirty="0" smtClean="0"/>
              <a:t>our field?</a:t>
            </a:r>
            <a:endParaRPr lang="en-US" sz="3600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600" dirty="0" smtClean="0"/>
              <a:t>Are there </a:t>
            </a:r>
            <a:r>
              <a:rPr lang="en-US" sz="3600" dirty="0"/>
              <a:t>c</a:t>
            </a:r>
            <a:r>
              <a:rPr lang="en-US" sz="3600" dirty="0" smtClean="0"/>
              <a:t>hanges </a:t>
            </a:r>
            <a:r>
              <a:rPr lang="en-US" sz="3600" dirty="0"/>
              <a:t>in social patterns, population profiles, </a:t>
            </a:r>
            <a:r>
              <a:rPr lang="en-US" sz="3600" dirty="0" smtClean="0"/>
              <a:t>lifestyle, etc. that we can capitalize on?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600" dirty="0" smtClean="0"/>
              <a:t>Are there local events we can partner with?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11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Threats</a:t>
            </a:r>
            <a:br>
              <a:rPr lang="en-US" b="1" dirty="0" smtClean="0"/>
            </a:br>
            <a:r>
              <a:rPr lang="en-US" sz="2400" b="1" dirty="0" smtClean="0"/>
              <a:t>(External)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endParaRPr lang="en-US" sz="3600" dirty="0" smtClean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600" dirty="0" smtClean="0"/>
              <a:t>What </a:t>
            </a:r>
            <a:r>
              <a:rPr lang="en-US" sz="3600" dirty="0"/>
              <a:t>obstacles do </a:t>
            </a:r>
            <a:r>
              <a:rPr lang="en-US" sz="3600" dirty="0" smtClean="0"/>
              <a:t>we </a:t>
            </a:r>
            <a:r>
              <a:rPr lang="en-US" sz="3600" dirty="0"/>
              <a:t>face?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600" dirty="0" smtClean="0"/>
              <a:t>Are </a:t>
            </a:r>
            <a:r>
              <a:rPr lang="en-US" sz="3600" dirty="0"/>
              <a:t>quality standards or specifications </a:t>
            </a:r>
            <a:r>
              <a:rPr lang="en-US" sz="3600" dirty="0" smtClean="0"/>
              <a:t>changing</a:t>
            </a:r>
            <a:r>
              <a:rPr lang="en-US" sz="3600" dirty="0"/>
              <a:t>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600" dirty="0"/>
              <a:t>Is changing technology threatening your position?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600" dirty="0"/>
              <a:t>Do </a:t>
            </a:r>
            <a:r>
              <a:rPr lang="en-US" sz="3600" dirty="0" smtClean="0"/>
              <a:t>we </a:t>
            </a:r>
            <a:r>
              <a:rPr lang="en-US" sz="3600" dirty="0"/>
              <a:t>have </a:t>
            </a:r>
            <a:r>
              <a:rPr lang="en-US" sz="3600" dirty="0" smtClean="0"/>
              <a:t>cash-flow </a:t>
            </a:r>
            <a:r>
              <a:rPr lang="en-US" sz="3600" dirty="0"/>
              <a:t>problems?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3600" dirty="0"/>
              <a:t>Could any of </a:t>
            </a:r>
            <a:r>
              <a:rPr lang="en-US" sz="3600" dirty="0" smtClean="0"/>
              <a:t>our </a:t>
            </a:r>
            <a:r>
              <a:rPr lang="en-US" sz="3600" dirty="0"/>
              <a:t>weaknesses seriously threaten </a:t>
            </a:r>
            <a:r>
              <a:rPr lang="en-US" sz="3600" dirty="0" smtClean="0"/>
              <a:t>the department?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2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Priorities to Focus on using SWOT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Priority 1: Inform, educate, empower individuals to practice healthy </a:t>
            </a:r>
            <a:r>
              <a:rPr lang="en-US" dirty="0" smtClean="0"/>
              <a:t>lifestyles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Priority </a:t>
            </a:r>
            <a:r>
              <a:rPr lang="en-US" dirty="0"/>
              <a:t>2: Prevent &amp; Control infectious &amp; communicable </a:t>
            </a:r>
            <a:r>
              <a:rPr lang="en-US" dirty="0" smtClean="0"/>
              <a:t>diseases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Priority 3: Working towards a healthy environment for all </a:t>
            </a:r>
            <a:r>
              <a:rPr lang="en-US" dirty="0" smtClean="0"/>
              <a:t>residents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Priority 4: Provide community outreach and education to decrease injuries &amp; violence</a:t>
            </a:r>
          </a:p>
        </p:txBody>
      </p:sp>
    </p:spTree>
    <p:extLst>
      <p:ext uri="{BB962C8B-B14F-4D97-AF65-F5344CB8AC3E}">
        <p14:creationId xmlns:p14="http://schemas.microsoft.com/office/powerpoint/2010/main" val="40862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Specific Programs for Teams using SWOT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800" dirty="0" smtClean="0"/>
              <a:t>Disease &amp; Injury Prevention</a:t>
            </a:r>
          </a:p>
          <a:p>
            <a:endParaRPr lang="en-US" sz="2800" dirty="0" smtClean="0"/>
          </a:p>
          <a:p>
            <a:r>
              <a:rPr lang="en-US" sz="2800" dirty="0" smtClean="0"/>
              <a:t>Immunizations &amp; communicable disease/ overlap EH &amp; PHN with lead &amp; Zoonotic disease</a:t>
            </a:r>
          </a:p>
          <a:p>
            <a:endParaRPr lang="en-US" sz="2800" dirty="0" smtClean="0"/>
          </a:p>
          <a:p>
            <a:r>
              <a:rPr lang="en-US" sz="2800" dirty="0" smtClean="0"/>
              <a:t>Health Promotion (and all Subcategories)</a:t>
            </a:r>
            <a:endParaRPr lang="en-US" sz="2800" dirty="0"/>
          </a:p>
          <a:p>
            <a:r>
              <a:rPr lang="en-US" dirty="0" smtClean="0"/>
              <a:t>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6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 smtClean="0"/>
              <a:t>Definition of QI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altLang="en-US" sz="1400" dirty="0" smtClean="0"/>
          </a:p>
          <a:p>
            <a:pPr algn="ctr"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n-US" sz="1600" i="1" dirty="0" smtClean="0">
                <a:solidFill>
                  <a:srgbClr val="002060"/>
                </a:solidFill>
              </a:rPr>
              <a:t>Quality Improvement in Public Health is characterized by the</a:t>
            </a:r>
          </a:p>
          <a:p>
            <a:pPr algn="ctr"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n-US" sz="1600" i="1" dirty="0" smtClean="0">
                <a:solidFill>
                  <a:srgbClr val="002060"/>
                </a:solidFill>
              </a:rPr>
              <a:t>use of a deliberate and defined improvement process, such </a:t>
            </a:r>
          </a:p>
          <a:p>
            <a:pPr algn="ctr"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n-US" sz="1600" i="1" dirty="0" smtClean="0">
                <a:solidFill>
                  <a:srgbClr val="002060"/>
                </a:solidFill>
              </a:rPr>
              <a:t>as Plan-Do-Check-Act, that is focused on activities leading to</a:t>
            </a:r>
          </a:p>
          <a:p>
            <a:pPr algn="ctr"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n-US" sz="1600" i="1" dirty="0" smtClean="0">
                <a:solidFill>
                  <a:srgbClr val="002060"/>
                </a:solidFill>
              </a:rPr>
              <a:t>improved population and individual health.</a:t>
            </a:r>
          </a:p>
          <a:p>
            <a:pPr algn="ctr"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n-US" sz="1600" i="1" dirty="0" smtClean="0">
                <a:solidFill>
                  <a:srgbClr val="002060"/>
                </a:solidFill>
              </a:rPr>
              <a:t>It refers to a continuous and ongoing effort to achieve measurable </a:t>
            </a:r>
          </a:p>
          <a:p>
            <a:pPr algn="ctr"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n-US" sz="1600" i="1" dirty="0" smtClean="0">
                <a:solidFill>
                  <a:srgbClr val="002060"/>
                </a:solidFill>
              </a:rPr>
              <a:t>improvements in the efficiency, effectiveness, quality, performance, </a:t>
            </a:r>
          </a:p>
          <a:p>
            <a:pPr algn="ctr"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n-US" sz="1600" i="1" dirty="0" smtClean="0">
                <a:solidFill>
                  <a:srgbClr val="002060"/>
                </a:solidFill>
              </a:rPr>
              <a:t>and outcomes of services or processes with the goal of improving </a:t>
            </a:r>
          </a:p>
          <a:p>
            <a:pPr algn="ctr"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en-US" altLang="en-US" sz="1600" i="1" dirty="0" smtClean="0">
                <a:solidFill>
                  <a:srgbClr val="002060"/>
                </a:solidFill>
              </a:rPr>
              <a:t>the health of the community. </a:t>
            </a:r>
          </a:p>
          <a:p>
            <a:pPr algn="ctr"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endParaRPr lang="en-US" altLang="en-US" sz="1600" i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endParaRPr lang="en-US" altLang="en-US" sz="1400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1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 smtClean="0"/>
              <a:t>QI in Public Health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Times New Roman" panose="02020603050405020304" pitchFamily="18" charset="0"/>
              <a:buNone/>
            </a:pPr>
            <a:r>
              <a:rPr lang="en-US" altLang="en-US" dirty="0" smtClean="0">
                <a:solidFill>
                  <a:srgbClr val="002060"/>
                </a:solidFill>
              </a:rPr>
              <a:t>QI helps Public Health develop solutions to problems that address both those needing services and those providing services and not just one at the expense of the other.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22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4582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dirty="0" smtClean="0"/>
              <a:t>Organizational Inhibitors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2438400"/>
          </a:xfrm>
        </p:spPr>
        <p:txBody>
          <a:bodyPr/>
          <a:lstStyle/>
          <a:p>
            <a:pPr eaLnBrk="1" hangingPunct="1"/>
            <a:r>
              <a:rPr lang="en-US" altLang="en-US" sz="2800" b="0" dirty="0" smtClean="0">
                <a:solidFill>
                  <a:srgbClr val="002060"/>
                </a:solidFill>
              </a:rPr>
              <a:t>Organizational inhibitors are blocks and barriers that exist in the organization </a:t>
            </a:r>
          </a:p>
          <a:p>
            <a:pPr eaLnBrk="1" hangingPunct="1"/>
            <a:r>
              <a:rPr lang="en-US" altLang="en-US" sz="2800" b="0" dirty="0" smtClean="0">
                <a:solidFill>
                  <a:srgbClr val="002060"/>
                </a:solidFill>
              </a:rPr>
              <a:t>They prevent implementing a successful Quality Improvement Program in your Health Department. (Weaknesses &amp; Threats in SWOT)</a:t>
            </a:r>
          </a:p>
        </p:txBody>
      </p:sp>
    </p:spTree>
    <p:extLst>
      <p:ext uri="{BB962C8B-B14F-4D97-AF65-F5344CB8AC3E}">
        <p14:creationId xmlns:p14="http://schemas.microsoft.com/office/powerpoint/2010/main" val="24142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Why so difficult?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Funding </a:t>
            </a:r>
            <a:r>
              <a:rPr lang="en-US" sz="2800" dirty="0"/>
              <a:t>streams come with their own rules and allow little flexibility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Staffing factors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Political </a:t>
            </a:r>
            <a:r>
              <a:rPr lang="en-US" sz="2800" dirty="0"/>
              <a:t>and constituent perspectives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Distractions and/or unanticipated </a:t>
            </a:r>
            <a:r>
              <a:rPr lang="en-US" sz="2800" dirty="0"/>
              <a:t>pressures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686800" cy="609600"/>
          </a:xfrm>
        </p:spPr>
        <p:txBody>
          <a:bodyPr lIns="0" tIns="0" rIns="0" bIns="0" anchor="b">
            <a:normAutofit fontScale="90000"/>
          </a:bodyPr>
          <a:lstStyle/>
          <a:p>
            <a:pPr algn="ctr" eaLnBrk="1" hangingPunct="1"/>
            <a:r>
              <a:rPr lang="en-US" altLang="en-US" b="1" dirty="0" smtClean="0"/>
              <a:t>What Is Different About Public Health?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593725" y="1789113"/>
            <a:ext cx="76358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2060"/>
                </a:solidFill>
              </a:rPr>
              <a:t>Limited Control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2800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2060"/>
                </a:solidFill>
              </a:rPr>
              <a:t>Many disparate parts – not tied together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2800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2060"/>
                </a:solidFill>
              </a:rPr>
              <a:t>Sometimes conflicting missions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1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 smtClean="0"/>
              <a:t>Typical Public Health Department Issues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en-US" sz="24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2060"/>
                </a:solidFill>
              </a:rPr>
              <a:t>Driven by intuition rather than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2060"/>
                </a:solidFill>
              </a:rPr>
              <a:t>Undocumented policies, processes, and procedures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2060"/>
                </a:solidFill>
              </a:rPr>
              <a:t>Insufficient training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2060"/>
                </a:solidFill>
              </a:rPr>
              <a:t>Complexity of Partnerships &amp; Projects</a:t>
            </a:r>
          </a:p>
          <a:p>
            <a:endParaRPr lang="en-US" altLang="en-US" sz="2400" dirty="0" smtClean="0">
              <a:solidFill>
                <a:srgbClr val="002060"/>
              </a:solidFill>
            </a:endParaRPr>
          </a:p>
          <a:p>
            <a:endParaRPr lang="en-US" altLang="en-US" sz="2400" dirty="0" smtClean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9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8610600" cy="914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b="1" dirty="0" smtClean="0"/>
              <a:t>Benefits of QI to the Public Health Department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3862" y="1524000"/>
            <a:ext cx="7762875" cy="4105275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rgbClr val="002060"/>
                </a:solidFill>
              </a:rPr>
              <a:t>Improved quality of services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rgbClr val="002060"/>
                </a:solidFill>
              </a:rPr>
              <a:t>Client oriented employees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rgbClr val="002060"/>
                </a:solidFill>
              </a:rPr>
              <a:t>Improved client relations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rgbClr val="002060"/>
                </a:solidFill>
              </a:rPr>
              <a:t>Lower costs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rgbClr val="002060"/>
                </a:solidFill>
              </a:rPr>
              <a:t>Improved community relations = better political relations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rgbClr val="002060"/>
                </a:solidFill>
              </a:rPr>
              <a:t>Ability to expand services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rgbClr val="002060"/>
                </a:solidFill>
              </a:rPr>
              <a:t>Improved funding/retaining funding in a difficult climate</a:t>
            </a:r>
          </a:p>
          <a:p>
            <a:pPr eaLnBrk="1" hangingPunct="1"/>
            <a:endParaRPr lang="en-US" altLang="en-US" sz="2800" b="0" dirty="0" smtClean="0">
              <a:solidFill>
                <a:srgbClr val="FFCC00"/>
              </a:solidFill>
            </a:endParaRPr>
          </a:p>
          <a:p>
            <a:pPr eaLnBrk="1" hangingPunct="1"/>
            <a:endParaRPr lang="en-US" altLang="en-US" sz="2800" dirty="0" smtClean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4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Continuous Improvement Cycle</a:t>
            </a:r>
          </a:p>
        </p:txBody>
      </p:sp>
      <p:grpSp>
        <p:nvGrpSpPr>
          <p:cNvPr id="2" name="Diagram 3"/>
          <p:cNvGrpSpPr>
            <a:grpSpLocks noChangeAspect="1"/>
          </p:cNvGrpSpPr>
          <p:nvPr/>
        </p:nvGrpSpPr>
        <p:grpSpPr bwMode="auto">
          <a:xfrm>
            <a:off x="381000" y="1773304"/>
            <a:ext cx="3810000" cy="4078288"/>
            <a:chOff x="288" y="1017"/>
            <a:chExt cx="2544" cy="2832"/>
          </a:xfrm>
        </p:grpSpPr>
        <p:sp>
          <p:nvSpPr>
            <p:cNvPr id="4" name="_s2053"/>
            <p:cNvSpPr>
              <a:spLocks noChangeArrowheads="1" noTextEdit="1"/>
            </p:cNvSpPr>
            <p:nvPr/>
          </p:nvSpPr>
          <p:spPr bwMode="auto">
            <a:xfrm rot="5400000">
              <a:off x="1171" y="1698"/>
              <a:ext cx="1471" cy="1471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300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600"/>
                    <a:pt x="8294" y="3932"/>
                    <a:pt x="7199" y="4564"/>
                  </a:cubicBezTo>
                  <a:lnTo>
                    <a:pt x="5400" y="1446"/>
                  </a:lnTo>
                  <a:cubicBezTo>
                    <a:pt x="7041" y="499"/>
                    <a:pt x="8904" y="0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_s2054"/>
            <p:cNvSpPr>
              <a:spLocks noChangeArrowheads="1" noTextEdit="1"/>
            </p:cNvSpPr>
            <p:nvPr/>
          </p:nvSpPr>
          <p:spPr bwMode="auto">
            <a:xfrm rot="10800000">
              <a:off x="825" y="2044"/>
              <a:ext cx="1471" cy="1471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300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600"/>
                    <a:pt x="8294" y="3932"/>
                    <a:pt x="7199" y="4564"/>
                  </a:cubicBezTo>
                  <a:lnTo>
                    <a:pt x="5400" y="1446"/>
                  </a:lnTo>
                  <a:cubicBezTo>
                    <a:pt x="7041" y="499"/>
                    <a:pt x="8904" y="0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_s2056"/>
            <p:cNvSpPr>
              <a:spLocks noChangeArrowheads="1"/>
            </p:cNvSpPr>
            <p:nvPr/>
          </p:nvSpPr>
          <p:spPr bwMode="auto">
            <a:xfrm>
              <a:off x="613" y="1487"/>
              <a:ext cx="554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Act</a:t>
              </a:r>
            </a:p>
          </p:txBody>
        </p:sp>
        <p:sp>
          <p:nvSpPr>
            <p:cNvPr id="8" name="_s2057"/>
            <p:cNvSpPr>
              <a:spLocks noChangeArrowheads="1"/>
            </p:cNvSpPr>
            <p:nvPr/>
          </p:nvSpPr>
          <p:spPr bwMode="auto">
            <a:xfrm>
              <a:off x="1952" y="2824"/>
              <a:ext cx="554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Do</a:t>
              </a:r>
              <a:endPara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_s2058"/>
            <p:cNvSpPr>
              <a:spLocks noChangeArrowheads="1"/>
            </p:cNvSpPr>
            <p:nvPr/>
          </p:nvSpPr>
          <p:spPr bwMode="auto">
            <a:xfrm>
              <a:off x="614" y="2825"/>
              <a:ext cx="554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Check</a:t>
              </a: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/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Study</a:t>
              </a:r>
            </a:p>
          </p:txBody>
        </p:sp>
        <p:sp>
          <p:nvSpPr>
            <p:cNvPr id="10" name="_s2059"/>
            <p:cNvSpPr>
              <a:spLocks noChangeArrowheads="1"/>
            </p:cNvSpPr>
            <p:nvPr/>
          </p:nvSpPr>
          <p:spPr bwMode="auto">
            <a:xfrm>
              <a:off x="1951" y="1487"/>
              <a:ext cx="554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Plan</a:t>
              </a:r>
              <a:endPara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" name="_s2052"/>
            <p:cNvSpPr>
              <a:spLocks noChangeArrowheads="1" noTextEdit="1"/>
            </p:cNvSpPr>
            <p:nvPr/>
          </p:nvSpPr>
          <p:spPr bwMode="auto">
            <a:xfrm>
              <a:off x="825" y="1352"/>
              <a:ext cx="1471" cy="1471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300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600"/>
                    <a:pt x="8294" y="3932"/>
                    <a:pt x="7199" y="4564"/>
                  </a:cubicBezTo>
                  <a:lnTo>
                    <a:pt x="5400" y="1446"/>
                  </a:lnTo>
                  <a:cubicBezTo>
                    <a:pt x="7041" y="499"/>
                    <a:pt x="8904" y="0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_s2055"/>
            <p:cNvSpPr>
              <a:spLocks noChangeArrowheads="1" noTextEdit="1"/>
            </p:cNvSpPr>
            <p:nvPr/>
          </p:nvSpPr>
          <p:spPr bwMode="auto">
            <a:xfrm rot="16200000">
              <a:off x="479" y="1698"/>
              <a:ext cx="1471" cy="1471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300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600"/>
                    <a:pt x="8294" y="3932"/>
                    <a:pt x="7199" y="4564"/>
                  </a:cubicBezTo>
                  <a:lnTo>
                    <a:pt x="5400" y="1446"/>
                  </a:lnTo>
                  <a:cubicBezTo>
                    <a:pt x="7041" y="499"/>
                    <a:pt x="8904" y="0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5029200" y="2438400"/>
            <a:ext cx="37338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2060"/>
                </a:solidFill>
              </a:rPr>
              <a:t>The continuous improvement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2060"/>
                </a:solidFill>
              </a:rPr>
              <a:t>phase of a process is how you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2060"/>
                </a:solidFill>
              </a:rPr>
              <a:t>make a change in direction.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2060"/>
                </a:solidFill>
              </a:rPr>
              <a:t>The change usually is because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2060"/>
                </a:solidFill>
              </a:rPr>
              <a:t> the process output is deteriorating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2060"/>
                </a:solidFill>
              </a:rPr>
              <a:t>or client needs have changed.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b="0" dirty="0" smtClean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b="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8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172325" cy="914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dirty="0" smtClean="0"/>
              <a:t>PLAN </a:t>
            </a:r>
            <a:r>
              <a:rPr lang="en-US" altLang="en-US" sz="2400" b="0" dirty="0" smtClean="0"/>
              <a:t/>
            </a:r>
            <a:br>
              <a:rPr lang="en-US" altLang="en-US" sz="2400" b="0" dirty="0" smtClean="0"/>
            </a:br>
            <a:endParaRPr lang="en-US" altLang="en-US" sz="2400" b="0" dirty="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091184"/>
            <a:ext cx="7762875" cy="4105275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2060"/>
                </a:solidFill>
              </a:rPr>
              <a:t>Plan ahead for change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2060"/>
                </a:solidFill>
              </a:rPr>
              <a:t>Creation of the implementation team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2060"/>
                </a:solidFill>
              </a:rPr>
              <a:t>Measurements to show improvement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2060"/>
                </a:solidFill>
              </a:rPr>
              <a:t>Action plans to detail what will be done by who and when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2060"/>
                </a:solidFill>
              </a:rPr>
              <a:t> Communication plan to  inform needed parties of the changes, timing, and status</a:t>
            </a: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28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967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 smtClean="0"/>
              <a:t>DO</a:t>
            </a:r>
            <a:r>
              <a:rPr lang="en-US" altLang="en-US" sz="2400" b="0" dirty="0" smtClean="0"/>
              <a:t/>
            </a:r>
            <a:br>
              <a:rPr lang="en-US" altLang="en-US" sz="2400" b="0" dirty="0" smtClean="0"/>
            </a:br>
            <a:endParaRPr lang="en-US" altLang="en-US" sz="2400" b="0" dirty="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624013" y="1676400"/>
            <a:ext cx="7762875" cy="4105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endParaRPr lang="en-US" altLang="en-US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rgbClr val="002060"/>
                </a:solidFill>
              </a:rPr>
              <a:t>Implement the process improvement initiative - taking small steps in controlled circumstances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rgbClr val="002060"/>
                </a:solidFill>
              </a:rPr>
              <a:t>Get approval and support if implementing means going outside your personal area of responsibility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rgbClr val="002060"/>
                </a:solidFill>
              </a:rPr>
              <a:t> Document the changes so the process can be duplicated/standardized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endParaRPr lang="en-US" altLang="en-US" sz="2800" b="0" dirty="0" smtClean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5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 smtClean="0"/>
              <a:t>CHECK/STUDY</a:t>
            </a:r>
            <a:r>
              <a:rPr lang="en-US" altLang="en-US" sz="2400" b="0" dirty="0" smtClean="0"/>
              <a:t> </a:t>
            </a:r>
            <a:br>
              <a:rPr lang="en-US" altLang="en-US" sz="2400" b="0" dirty="0" smtClean="0"/>
            </a:br>
            <a:endParaRPr lang="en-US" altLang="en-US" sz="2400" b="0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713422" y="1143000"/>
            <a:ext cx="7762875" cy="4105275"/>
          </a:xfrm>
        </p:spPr>
        <p:txBody>
          <a:bodyPr>
            <a:normAutofit/>
          </a:bodyPr>
          <a:lstStyle/>
          <a:p>
            <a:pPr eaLnBrk="1" hangingPunct="1">
              <a:buFont typeface="Times New Roman" panose="02020603050405020304" pitchFamily="18" charset="0"/>
              <a:buNone/>
            </a:pPr>
            <a:endParaRPr lang="en-US" altLang="en-US" dirty="0" smtClean="0">
              <a:solidFill>
                <a:srgbClr val="002060"/>
              </a:solidFill>
            </a:endParaRPr>
          </a:p>
          <a:p>
            <a:pPr eaLnBrk="1" hangingPunct="1">
              <a:buFont typeface="Times New Roman" panose="02020603050405020304" pitchFamily="18" charset="0"/>
              <a:buNone/>
            </a:pPr>
            <a:endParaRPr lang="en-US" altLang="en-US" dirty="0">
              <a:solidFill>
                <a:srgbClr val="002060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rgbClr val="002060"/>
                </a:solidFill>
              </a:rPr>
              <a:t>Continually check the results as the process is initiated to determine if the  changes are meeting requirements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rgbClr val="002060"/>
                </a:solidFill>
              </a:rPr>
              <a:t>Determine if the measurements used to determine success are adequate</a:t>
            </a:r>
          </a:p>
          <a:p>
            <a:pPr lvl="2" eaLnBrk="1" hangingPunct="1">
              <a:buClr>
                <a:srgbClr val="FFCC00"/>
              </a:buClr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rgbClr val="002060"/>
                </a:solidFill>
              </a:rPr>
              <a:t>If not, define the required measurements and how this data can be developed</a:t>
            </a:r>
          </a:p>
        </p:txBody>
      </p:sp>
    </p:spTree>
    <p:extLst>
      <p:ext uri="{BB962C8B-B14F-4D97-AF65-F5344CB8AC3E}">
        <p14:creationId xmlns:p14="http://schemas.microsoft.com/office/powerpoint/2010/main" val="12365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 smtClean="0"/>
              <a:t>ACT</a:t>
            </a:r>
            <a:r>
              <a:rPr lang="en-US" altLang="en-US" sz="2400" b="0" dirty="0" smtClean="0"/>
              <a:t/>
            </a:r>
            <a:br>
              <a:rPr lang="en-US" altLang="en-US" sz="2400" b="0" dirty="0" smtClean="0"/>
            </a:br>
            <a:endParaRPr lang="en-US" altLang="en-US" sz="2400" b="0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611074" y="1447800"/>
            <a:ext cx="7762875" cy="4105275"/>
          </a:xfrm>
        </p:spPr>
        <p:txBody>
          <a:bodyPr/>
          <a:lstStyle/>
          <a:p>
            <a:pPr algn="ctr" eaLnBrk="1" hangingPunct="1">
              <a:buFont typeface="Times New Roman" panose="02020603050405020304" pitchFamily="18" charset="0"/>
              <a:buNone/>
            </a:pPr>
            <a:endParaRPr lang="en-US" altLang="en-US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Times New Roman" panose="02020603050405020304" pitchFamily="18" charset="0"/>
              <a:buNone/>
            </a:pPr>
            <a:endParaRPr lang="en-US" altLang="en-US" dirty="0">
              <a:solidFill>
                <a:srgbClr val="002060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rgbClr val="002060"/>
                </a:solidFill>
              </a:rPr>
              <a:t>Take action to standardize or improve the process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rgbClr val="002060"/>
                </a:solidFill>
              </a:rPr>
              <a:t>If the process changes are meeting requirements continue to monitor occasionally</a:t>
            </a:r>
          </a:p>
          <a:p>
            <a:pPr lvl="2" eaLnBrk="1" hangingPunct="1">
              <a:buClr>
                <a:srgbClr val="FFCC00"/>
              </a:buClr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rgbClr val="002060"/>
                </a:solidFill>
              </a:rPr>
              <a:t>Standardize the changes – SDCA Cycle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 b="0" dirty="0" smtClean="0">
                <a:solidFill>
                  <a:srgbClr val="002060"/>
                </a:solidFill>
              </a:rPr>
              <a:t> If the process still isn’t  meeting requirements investigate additional process improvement opportunities</a:t>
            </a:r>
          </a:p>
          <a:p>
            <a:pPr eaLnBrk="1" hangingPunct="1"/>
            <a:endParaRPr lang="en-US" altLang="en-US" sz="2800" b="0" u="sng" dirty="0" smtClean="0">
              <a:solidFill>
                <a:srgbClr val="FFCC00"/>
              </a:solidFill>
            </a:endParaRPr>
          </a:p>
          <a:p>
            <a:pPr eaLnBrk="1" hangingPunct="1"/>
            <a:endParaRPr lang="en-US" altLang="en-US" b="0" dirty="0" smtClean="0"/>
          </a:p>
          <a:p>
            <a:pPr eaLnBrk="1" hangingPunct="1">
              <a:buFont typeface="Times New Roman" panose="02020603050405020304" pitchFamily="18" charset="0"/>
              <a:buNone/>
            </a:pPr>
            <a:endParaRPr lang="en-US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63870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STANDARDIZE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</a:rPr>
              <a:t>If our process is </a:t>
            </a:r>
            <a:r>
              <a:rPr lang="en-US" altLang="en-US" sz="2800" dirty="0" smtClean="0">
                <a:solidFill>
                  <a:srgbClr val="002060"/>
                </a:solidFill>
              </a:rPr>
              <a:t>producing the </a:t>
            </a:r>
            <a:r>
              <a:rPr lang="en-US" altLang="en-US" sz="2800" dirty="0">
                <a:solidFill>
                  <a:srgbClr val="002060"/>
                </a:solidFill>
              </a:rPr>
              <a:t>desired results </a:t>
            </a:r>
            <a:r>
              <a:rPr lang="en-US" altLang="en-US" sz="2800" dirty="0" smtClean="0">
                <a:solidFill>
                  <a:srgbClr val="002060"/>
                </a:solidFill>
              </a:rPr>
              <a:t>we standardize what </a:t>
            </a:r>
            <a:r>
              <a:rPr lang="en-US" altLang="en-US" sz="2800" dirty="0">
                <a:solidFill>
                  <a:srgbClr val="002060"/>
                </a:solidFill>
              </a:rPr>
              <a:t>we are </a:t>
            </a:r>
            <a:r>
              <a:rPr lang="en-US" altLang="en-US" sz="2800" dirty="0" smtClean="0">
                <a:solidFill>
                  <a:srgbClr val="002060"/>
                </a:solidFill>
              </a:rPr>
              <a:t>doing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This is how we will “hold gains”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187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 smtClean="0"/>
              <a:t>Organizational Inhibitors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</a:rPr>
              <a:t>Organizational inhibitors are blocks and barriers </a:t>
            </a:r>
            <a:r>
              <a:rPr lang="en-US" altLang="en-US" sz="2800" dirty="0" smtClean="0">
                <a:solidFill>
                  <a:schemeClr val="tx1"/>
                </a:solidFill>
              </a:rPr>
              <a:t>that </a:t>
            </a:r>
            <a:r>
              <a:rPr lang="en-US" altLang="en-US" sz="2800" dirty="0">
                <a:solidFill>
                  <a:schemeClr val="tx1"/>
                </a:solidFill>
              </a:rPr>
              <a:t>prevent implementing a successful Quality Improvement </a:t>
            </a:r>
            <a:r>
              <a:rPr lang="en-US" altLang="en-US" sz="2800" dirty="0" smtClean="0">
                <a:solidFill>
                  <a:schemeClr val="tx1"/>
                </a:solidFill>
              </a:rPr>
              <a:t>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72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Importance/Resistance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3375" lvl="0" indent="-333375" defTabSz="449263" eaLnBrk="0" fontAlgn="base" hangingPunct="0">
              <a:spcBef>
                <a:spcPts val="725"/>
              </a:spcBef>
              <a:spcAft>
                <a:spcPct val="0"/>
              </a:spcAft>
              <a:buClr>
                <a:srgbClr val="FFFFFF"/>
              </a:buClr>
              <a:buFont typeface="Times New Roman" panose="02020603050405020304" pitchFamily="18" charset="0"/>
              <a:buChar char="•"/>
            </a:pPr>
            <a:r>
              <a:rPr lang="en-US" altLang="en-US" sz="2800" kern="0" dirty="0">
                <a:solidFill>
                  <a:schemeClr val="tx1"/>
                </a:solidFill>
                <a:latin typeface="Arial"/>
              </a:rPr>
              <a:t>Importance is the degree to which this item influences or impacts the successful implementation of a Quality Improvement </a:t>
            </a:r>
            <a:r>
              <a:rPr lang="en-US" altLang="en-US" sz="2800" kern="0" dirty="0" smtClean="0">
                <a:solidFill>
                  <a:schemeClr val="tx1"/>
                </a:solidFill>
                <a:latin typeface="Arial"/>
              </a:rPr>
              <a:t>Program</a:t>
            </a:r>
          </a:p>
          <a:p>
            <a:pPr marL="333375" lvl="0" indent="-333375" defTabSz="449263" eaLnBrk="0" fontAlgn="base" hangingPunct="0">
              <a:spcBef>
                <a:spcPts val="725"/>
              </a:spcBef>
              <a:spcAft>
                <a:spcPct val="0"/>
              </a:spcAft>
              <a:buClr>
                <a:srgbClr val="FFFFFF"/>
              </a:buClr>
              <a:buFont typeface="Times New Roman" panose="02020603050405020304" pitchFamily="18" charset="0"/>
              <a:buChar char="•"/>
            </a:pPr>
            <a:endParaRPr lang="en-US" altLang="en-US" sz="2800" kern="0" dirty="0">
              <a:solidFill>
                <a:schemeClr val="tx1"/>
              </a:solidFill>
              <a:latin typeface="Arial"/>
            </a:endParaRPr>
          </a:p>
          <a:p>
            <a:pPr marL="333375" lvl="0" indent="-333375" defTabSz="449263" fontAlgn="base">
              <a:spcBef>
                <a:spcPts val="725"/>
              </a:spcBef>
              <a:spcAft>
                <a:spcPct val="0"/>
              </a:spcAft>
              <a:buClr>
                <a:srgbClr val="FFFFFF"/>
              </a:buClr>
              <a:buFont typeface="Times New Roman" panose="02020603050405020304" pitchFamily="18" charset="0"/>
              <a:buChar char="•"/>
            </a:pPr>
            <a:r>
              <a:rPr lang="en-US" altLang="en-US" sz="2800" kern="0" dirty="0">
                <a:solidFill>
                  <a:schemeClr val="tx1"/>
                </a:solidFill>
                <a:latin typeface="Arial"/>
              </a:rPr>
              <a:t>Resistance is the amount of opposition to an item encountered when trying to implement or change it to successfully implement a Quality Improvement Program.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 flipH="1" flipV="1">
            <a:off x="990600" y="2209800"/>
            <a:ext cx="3581400" cy="685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 flipH="1" flipV="1">
            <a:off x="685800" y="2133600"/>
            <a:ext cx="3276600" cy="12954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4419600" y="2438400"/>
            <a:ext cx="693738" cy="962025"/>
            <a:chOff x="2735" y="1899"/>
            <a:chExt cx="492" cy="606"/>
          </a:xfrm>
        </p:grpSpPr>
        <p:sp>
          <p:nvSpPr>
            <p:cNvPr id="29108" name="Oval 5"/>
            <p:cNvSpPr>
              <a:spLocks noChangeArrowheads="1"/>
            </p:cNvSpPr>
            <p:nvPr/>
          </p:nvSpPr>
          <p:spPr bwMode="auto">
            <a:xfrm>
              <a:off x="2735" y="1899"/>
              <a:ext cx="492" cy="606"/>
            </a:xfrm>
            <a:prstGeom prst="ellipse">
              <a:avLst/>
            </a:prstGeom>
            <a:solidFill>
              <a:srgbClr val="20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109" name="Oval 6"/>
            <p:cNvSpPr>
              <a:spLocks noChangeArrowheads="1"/>
            </p:cNvSpPr>
            <p:nvPr/>
          </p:nvSpPr>
          <p:spPr bwMode="auto">
            <a:xfrm>
              <a:off x="2743" y="1900"/>
              <a:ext cx="449" cy="554"/>
            </a:xfrm>
            <a:prstGeom prst="ellipse">
              <a:avLst/>
            </a:prstGeom>
            <a:solidFill>
              <a:srgbClr val="4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110" name="Oval 7"/>
            <p:cNvSpPr>
              <a:spLocks noChangeArrowheads="1"/>
            </p:cNvSpPr>
            <p:nvPr/>
          </p:nvSpPr>
          <p:spPr bwMode="auto">
            <a:xfrm>
              <a:off x="2753" y="1911"/>
              <a:ext cx="400" cy="491"/>
            </a:xfrm>
            <a:prstGeom prst="ellipse">
              <a:avLst/>
            </a:prstGeom>
            <a:solidFill>
              <a:srgbClr val="603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111" name="Oval 8"/>
            <p:cNvSpPr>
              <a:spLocks noChangeArrowheads="1"/>
            </p:cNvSpPr>
            <p:nvPr/>
          </p:nvSpPr>
          <p:spPr bwMode="auto">
            <a:xfrm>
              <a:off x="2763" y="1920"/>
              <a:ext cx="352" cy="430"/>
            </a:xfrm>
            <a:prstGeom prst="ellipse">
              <a:avLst/>
            </a:prstGeom>
            <a:solidFill>
              <a:srgbClr val="8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112" name="Oval 9"/>
            <p:cNvSpPr>
              <a:spLocks noChangeArrowheads="1"/>
            </p:cNvSpPr>
            <p:nvPr/>
          </p:nvSpPr>
          <p:spPr bwMode="auto">
            <a:xfrm>
              <a:off x="2777" y="1930"/>
              <a:ext cx="299" cy="368"/>
            </a:xfrm>
            <a:prstGeom prst="ellipse">
              <a:avLst/>
            </a:prstGeom>
            <a:solidFill>
              <a:srgbClr val="A0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113" name="Oval 10"/>
            <p:cNvSpPr>
              <a:spLocks noChangeArrowheads="1"/>
            </p:cNvSpPr>
            <p:nvPr/>
          </p:nvSpPr>
          <p:spPr bwMode="auto">
            <a:xfrm>
              <a:off x="2788" y="1941"/>
              <a:ext cx="249" cy="307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114" name="Oval 11"/>
            <p:cNvSpPr>
              <a:spLocks noChangeArrowheads="1"/>
            </p:cNvSpPr>
            <p:nvPr/>
          </p:nvSpPr>
          <p:spPr bwMode="auto">
            <a:xfrm>
              <a:off x="2798" y="1953"/>
              <a:ext cx="200" cy="246"/>
            </a:xfrm>
            <a:prstGeom prst="ellipse">
              <a:avLst/>
            </a:prstGeom>
            <a:solidFill>
              <a:srgbClr val="E07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115" name="Oval 12"/>
            <p:cNvSpPr>
              <a:spLocks noChangeArrowheads="1"/>
            </p:cNvSpPr>
            <p:nvPr/>
          </p:nvSpPr>
          <p:spPr bwMode="auto">
            <a:xfrm>
              <a:off x="2810" y="1963"/>
              <a:ext cx="149" cy="181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116" name="Oval 13"/>
            <p:cNvSpPr>
              <a:spLocks noChangeArrowheads="1"/>
            </p:cNvSpPr>
            <p:nvPr/>
          </p:nvSpPr>
          <p:spPr bwMode="auto">
            <a:xfrm>
              <a:off x="2819" y="1965"/>
              <a:ext cx="120" cy="149"/>
            </a:xfrm>
            <a:prstGeom prst="ellipse">
              <a:avLst/>
            </a:prstGeom>
            <a:solidFill>
              <a:srgbClr val="FF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117" name="Oval 14"/>
            <p:cNvSpPr>
              <a:spLocks noChangeArrowheads="1"/>
            </p:cNvSpPr>
            <p:nvPr/>
          </p:nvSpPr>
          <p:spPr bwMode="auto">
            <a:xfrm>
              <a:off x="2825" y="1974"/>
              <a:ext cx="89" cy="110"/>
            </a:xfrm>
            <a:prstGeom prst="ellipse">
              <a:avLst/>
            </a:prstGeom>
            <a:solidFill>
              <a:srgbClr val="FFC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118" name="Oval 15"/>
            <p:cNvSpPr>
              <a:spLocks noChangeArrowheads="1"/>
            </p:cNvSpPr>
            <p:nvPr/>
          </p:nvSpPr>
          <p:spPr bwMode="auto">
            <a:xfrm>
              <a:off x="2832" y="1981"/>
              <a:ext cx="60" cy="78"/>
            </a:xfrm>
            <a:prstGeom prst="ellipse">
              <a:avLst/>
            </a:prstGeom>
            <a:solidFill>
              <a:srgbClr val="FFE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8677" name="Rectangle 16"/>
          <p:cNvSpPr>
            <a:spLocks noChangeArrowheads="1"/>
          </p:cNvSpPr>
          <p:nvPr/>
        </p:nvSpPr>
        <p:spPr bwMode="auto">
          <a:xfrm>
            <a:off x="3886200" y="1371600"/>
            <a:ext cx="16716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smtClean="0">
                <a:solidFill>
                  <a:srgbClr val="72C222"/>
                </a:solidFill>
              </a:rPr>
              <a:t>MCOs</a:t>
            </a:r>
          </a:p>
        </p:txBody>
      </p:sp>
      <p:grpSp>
        <p:nvGrpSpPr>
          <p:cNvPr id="28678" name="Group 17"/>
          <p:cNvGrpSpPr>
            <a:grpSpLocks/>
          </p:cNvGrpSpPr>
          <p:nvPr/>
        </p:nvGrpSpPr>
        <p:grpSpPr bwMode="auto">
          <a:xfrm>
            <a:off x="5791200" y="2667000"/>
            <a:ext cx="561975" cy="781050"/>
            <a:chOff x="4013" y="2015"/>
            <a:chExt cx="398" cy="492"/>
          </a:xfrm>
        </p:grpSpPr>
        <p:sp>
          <p:nvSpPr>
            <p:cNvPr id="29097" name="Oval 18"/>
            <p:cNvSpPr>
              <a:spLocks noChangeArrowheads="1"/>
            </p:cNvSpPr>
            <p:nvPr/>
          </p:nvSpPr>
          <p:spPr bwMode="auto">
            <a:xfrm>
              <a:off x="4013" y="2015"/>
              <a:ext cx="398" cy="492"/>
            </a:xfrm>
            <a:prstGeom prst="ellipse">
              <a:avLst/>
            </a:prstGeom>
            <a:solidFill>
              <a:srgbClr val="200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98" name="Oval 19"/>
            <p:cNvSpPr>
              <a:spLocks noChangeArrowheads="1"/>
            </p:cNvSpPr>
            <p:nvPr/>
          </p:nvSpPr>
          <p:spPr bwMode="auto">
            <a:xfrm>
              <a:off x="4021" y="2019"/>
              <a:ext cx="362" cy="448"/>
            </a:xfrm>
            <a:prstGeom prst="ellipse">
              <a:avLst/>
            </a:prstGeom>
            <a:solidFill>
              <a:srgbClr val="400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99" name="Oval 20"/>
            <p:cNvSpPr>
              <a:spLocks noChangeArrowheads="1"/>
            </p:cNvSpPr>
            <p:nvPr/>
          </p:nvSpPr>
          <p:spPr bwMode="auto">
            <a:xfrm>
              <a:off x="4029" y="2026"/>
              <a:ext cx="322" cy="399"/>
            </a:xfrm>
            <a:prstGeom prst="ellipse">
              <a:avLst/>
            </a:prstGeom>
            <a:solidFill>
              <a:srgbClr val="600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100" name="Oval 21"/>
            <p:cNvSpPr>
              <a:spLocks noChangeArrowheads="1"/>
            </p:cNvSpPr>
            <p:nvPr/>
          </p:nvSpPr>
          <p:spPr bwMode="auto">
            <a:xfrm>
              <a:off x="4038" y="2035"/>
              <a:ext cx="281" cy="348"/>
            </a:xfrm>
            <a:prstGeom prst="ellipse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101" name="Oval 22"/>
            <p:cNvSpPr>
              <a:spLocks noChangeArrowheads="1"/>
            </p:cNvSpPr>
            <p:nvPr/>
          </p:nvSpPr>
          <p:spPr bwMode="auto">
            <a:xfrm>
              <a:off x="4049" y="2042"/>
              <a:ext cx="240" cy="298"/>
            </a:xfrm>
            <a:prstGeom prst="ellipse">
              <a:avLst/>
            </a:prstGeom>
            <a:solidFill>
              <a:srgbClr val="A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102" name="Oval 23"/>
            <p:cNvSpPr>
              <a:spLocks noChangeArrowheads="1"/>
            </p:cNvSpPr>
            <p:nvPr/>
          </p:nvSpPr>
          <p:spPr bwMode="auto">
            <a:xfrm>
              <a:off x="4057" y="2052"/>
              <a:ext cx="199" cy="247"/>
            </a:xfrm>
            <a:prstGeom prst="ellipse">
              <a:avLst/>
            </a:prstGeom>
            <a:solidFill>
              <a:srgbClr val="C00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103" name="Oval 24"/>
            <p:cNvSpPr>
              <a:spLocks noChangeArrowheads="1"/>
            </p:cNvSpPr>
            <p:nvPr/>
          </p:nvSpPr>
          <p:spPr bwMode="auto">
            <a:xfrm>
              <a:off x="4066" y="2062"/>
              <a:ext cx="159" cy="198"/>
            </a:xfrm>
            <a:prstGeom prst="ellipse">
              <a:avLst/>
            </a:prstGeom>
            <a:solidFill>
              <a:srgbClr val="E0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104" name="Oval 25"/>
            <p:cNvSpPr>
              <a:spLocks noChangeArrowheads="1"/>
            </p:cNvSpPr>
            <p:nvPr/>
          </p:nvSpPr>
          <p:spPr bwMode="auto">
            <a:xfrm>
              <a:off x="4076" y="2070"/>
              <a:ext cx="118" cy="14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105" name="Oval 26"/>
            <p:cNvSpPr>
              <a:spLocks noChangeArrowheads="1"/>
            </p:cNvSpPr>
            <p:nvPr/>
          </p:nvSpPr>
          <p:spPr bwMode="auto">
            <a:xfrm>
              <a:off x="4083" y="2072"/>
              <a:ext cx="95" cy="119"/>
            </a:xfrm>
            <a:prstGeom prst="ellipse">
              <a:avLst/>
            </a:pr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106" name="Oval 27"/>
            <p:cNvSpPr>
              <a:spLocks noChangeArrowheads="1"/>
            </p:cNvSpPr>
            <p:nvPr/>
          </p:nvSpPr>
          <p:spPr bwMode="auto">
            <a:xfrm>
              <a:off x="4088" y="2079"/>
              <a:ext cx="69" cy="87"/>
            </a:xfrm>
            <a:prstGeom prst="ellipse">
              <a:avLst/>
            </a:prstGeom>
            <a:solidFill>
              <a:srgbClr val="FF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107" name="Oval 28"/>
            <p:cNvSpPr>
              <a:spLocks noChangeArrowheads="1"/>
            </p:cNvSpPr>
            <p:nvPr/>
          </p:nvSpPr>
          <p:spPr bwMode="auto">
            <a:xfrm>
              <a:off x="4092" y="2084"/>
              <a:ext cx="49" cy="62"/>
            </a:xfrm>
            <a:prstGeom prst="ellipse">
              <a:avLst/>
            </a:prstGeom>
            <a:solidFill>
              <a:srgbClr val="FF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8679" name="Group 29"/>
          <p:cNvGrpSpPr>
            <a:grpSpLocks/>
          </p:cNvGrpSpPr>
          <p:nvPr/>
        </p:nvGrpSpPr>
        <p:grpSpPr bwMode="auto">
          <a:xfrm>
            <a:off x="7086600" y="533400"/>
            <a:ext cx="1671638" cy="782638"/>
            <a:chOff x="5251" y="1191"/>
            <a:chExt cx="1185" cy="493"/>
          </a:xfrm>
        </p:grpSpPr>
        <p:grpSp>
          <p:nvGrpSpPr>
            <p:cNvPr id="29084" name="Group 30"/>
            <p:cNvGrpSpPr>
              <a:grpSpLocks/>
            </p:cNvGrpSpPr>
            <p:nvPr/>
          </p:nvGrpSpPr>
          <p:grpSpPr bwMode="auto">
            <a:xfrm>
              <a:off x="5669" y="1191"/>
              <a:ext cx="326" cy="403"/>
              <a:chOff x="5669" y="1191"/>
              <a:chExt cx="326" cy="403"/>
            </a:xfrm>
          </p:grpSpPr>
          <p:sp>
            <p:nvSpPr>
              <p:cNvPr id="29086" name="Oval 31"/>
              <p:cNvSpPr>
                <a:spLocks noChangeArrowheads="1"/>
              </p:cNvSpPr>
              <p:nvPr/>
            </p:nvSpPr>
            <p:spPr bwMode="auto">
              <a:xfrm>
                <a:off x="5669" y="1191"/>
                <a:ext cx="326" cy="403"/>
              </a:xfrm>
              <a:prstGeom prst="ellipse">
                <a:avLst/>
              </a:prstGeom>
              <a:solidFill>
                <a:srgbClr val="20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87" name="Oval 32"/>
              <p:cNvSpPr>
                <a:spLocks noChangeArrowheads="1"/>
              </p:cNvSpPr>
              <p:nvPr/>
            </p:nvSpPr>
            <p:spPr bwMode="auto">
              <a:xfrm>
                <a:off x="5675" y="1194"/>
                <a:ext cx="296" cy="366"/>
              </a:xfrm>
              <a:prstGeom prst="ellipse">
                <a:avLst/>
              </a:prstGeom>
              <a:solidFill>
                <a:srgbClr val="400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88" name="Oval 33"/>
              <p:cNvSpPr>
                <a:spLocks noChangeArrowheads="1"/>
              </p:cNvSpPr>
              <p:nvPr/>
            </p:nvSpPr>
            <p:spPr bwMode="auto">
              <a:xfrm>
                <a:off x="5682" y="1200"/>
                <a:ext cx="263" cy="325"/>
              </a:xfrm>
              <a:prstGeom prst="ellipse">
                <a:avLst/>
              </a:prstGeom>
              <a:solidFill>
                <a:srgbClr val="600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89" name="Oval 34"/>
              <p:cNvSpPr>
                <a:spLocks noChangeArrowheads="1"/>
              </p:cNvSpPr>
              <p:nvPr/>
            </p:nvSpPr>
            <p:spPr bwMode="auto">
              <a:xfrm>
                <a:off x="5689" y="1207"/>
                <a:ext cx="230" cy="284"/>
              </a:xfrm>
              <a:prstGeom prst="ellipse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90" name="Oval 35"/>
              <p:cNvSpPr>
                <a:spLocks noChangeArrowheads="1"/>
              </p:cNvSpPr>
              <p:nvPr/>
            </p:nvSpPr>
            <p:spPr bwMode="auto">
              <a:xfrm>
                <a:off x="5698" y="1213"/>
                <a:ext cx="196" cy="243"/>
              </a:xfrm>
              <a:prstGeom prst="ellipse">
                <a:avLst/>
              </a:prstGeom>
              <a:solidFill>
                <a:srgbClr val="A00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91" name="Oval 36"/>
              <p:cNvSpPr>
                <a:spLocks noChangeArrowheads="1"/>
              </p:cNvSpPr>
              <p:nvPr/>
            </p:nvSpPr>
            <p:spPr bwMode="auto">
              <a:xfrm>
                <a:off x="5705" y="1221"/>
                <a:ext cx="162" cy="201"/>
              </a:xfrm>
              <a:prstGeom prst="ellipse">
                <a:avLst/>
              </a:prstGeom>
              <a:solidFill>
                <a:srgbClr val="C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92" name="Oval 37"/>
              <p:cNvSpPr>
                <a:spLocks noChangeArrowheads="1"/>
              </p:cNvSpPr>
              <p:nvPr/>
            </p:nvSpPr>
            <p:spPr bwMode="auto">
              <a:xfrm>
                <a:off x="5712" y="1229"/>
                <a:ext cx="130" cy="161"/>
              </a:xfrm>
              <a:prstGeom prst="ellipse">
                <a:avLst/>
              </a:prstGeom>
              <a:solidFill>
                <a:srgbClr val="E0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93" name="Oval 38"/>
              <p:cNvSpPr>
                <a:spLocks noChangeArrowheads="1"/>
              </p:cNvSpPr>
              <p:nvPr/>
            </p:nvSpPr>
            <p:spPr bwMode="auto">
              <a:xfrm>
                <a:off x="5720" y="1235"/>
                <a:ext cx="96" cy="119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94" name="Oval 39"/>
              <p:cNvSpPr>
                <a:spLocks noChangeArrowheads="1"/>
              </p:cNvSpPr>
              <p:nvPr/>
            </p:nvSpPr>
            <p:spPr bwMode="auto">
              <a:xfrm>
                <a:off x="5726" y="1237"/>
                <a:ext cx="77" cy="96"/>
              </a:xfrm>
              <a:prstGeom prst="ellipse">
                <a:avLst/>
              </a:prstGeom>
              <a:solidFill>
                <a:srgbClr val="FF4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95" name="Oval 40"/>
              <p:cNvSpPr>
                <a:spLocks noChangeArrowheads="1"/>
              </p:cNvSpPr>
              <p:nvPr/>
            </p:nvSpPr>
            <p:spPr bwMode="auto">
              <a:xfrm>
                <a:off x="5730" y="1243"/>
                <a:ext cx="56" cy="71"/>
              </a:xfrm>
              <a:prstGeom prst="ellipse">
                <a:avLst/>
              </a:prstGeom>
              <a:solidFill>
                <a:srgbClr val="FF8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96" name="Oval 41"/>
              <p:cNvSpPr>
                <a:spLocks noChangeArrowheads="1"/>
              </p:cNvSpPr>
              <p:nvPr/>
            </p:nvSpPr>
            <p:spPr bwMode="auto">
              <a:xfrm>
                <a:off x="5734" y="1248"/>
                <a:ext cx="38" cy="48"/>
              </a:xfrm>
              <a:prstGeom prst="ellipse">
                <a:avLst/>
              </a:prstGeom>
              <a:solidFill>
                <a:srgbClr val="FF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085" name="Rectangle 42"/>
            <p:cNvSpPr>
              <a:spLocks noChangeArrowheads="1"/>
            </p:cNvSpPr>
            <p:nvPr/>
          </p:nvSpPr>
          <p:spPr bwMode="auto">
            <a:xfrm>
              <a:off x="5251" y="1436"/>
              <a:ext cx="118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 smtClean="0">
                  <a:solidFill>
                    <a:srgbClr val="72C222"/>
                  </a:solidFill>
                </a:rPr>
                <a:t>Home Health</a:t>
              </a:r>
            </a:p>
          </p:txBody>
        </p:sp>
      </p:grpSp>
      <p:sp>
        <p:nvSpPr>
          <p:cNvPr id="28680" name="Rectangle 43"/>
          <p:cNvSpPr>
            <a:spLocks noChangeArrowheads="1"/>
          </p:cNvSpPr>
          <p:nvPr/>
        </p:nvSpPr>
        <p:spPr bwMode="auto">
          <a:xfrm>
            <a:off x="8310563" y="2286000"/>
            <a:ext cx="833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smtClean="0">
                <a:solidFill>
                  <a:srgbClr val="72C222"/>
                </a:solidFill>
              </a:rPr>
              <a:t>Parks</a:t>
            </a:r>
          </a:p>
        </p:txBody>
      </p:sp>
      <p:grpSp>
        <p:nvGrpSpPr>
          <p:cNvPr id="28681" name="Group 44"/>
          <p:cNvGrpSpPr>
            <a:grpSpLocks/>
          </p:cNvGrpSpPr>
          <p:nvPr/>
        </p:nvGrpSpPr>
        <p:grpSpPr bwMode="auto">
          <a:xfrm>
            <a:off x="8001000" y="2971800"/>
            <a:ext cx="458788" cy="639763"/>
            <a:chOff x="5556" y="2876"/>
            <a:chExt cx="326" cy="403"/>
          </a:xfrm>
        </p:grpSpPr>
        <p:sp>
          <p:nvSpPr>
            <p:cNvPr id="29073" name="Oval 45"/>
            <p:cNvSpPr>
              <a:spLocks noChangeArrowheads="1"/>
            </p:cNvSpPr>
            <p:nvPr/>
          </p:nvSpPr>
          <p:spPr bwMode="auto">
            <a:xfrm>
              <a:off x="5556" y="2876"/>
              <a:ext cx="326" cy="403"/>
            </a:xfrm>
            <a:prstGeom prst="ellipse">
              <a:avLst/>
            </a:prstGeom>
            <a:solidFill>
              <a:srgbClr val="200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74" name="Oval 46"/>
            <p:cNvSpPr>
              <a:spLocks noChangeArrowheads="1"/>
            </p:cNvSpPr>
            <p:nvPr/>
          </p:nvSpPr>
          <p:spPr bwMode="auto">
            <a:xfrm>
              <a:off x="5562" y="2879"/>
              <a:ext cx="296" cy="366"/>
            </a:xfrm>
            <a:prstGeom prst="ellipse">
              <a:avLst/>
            </a:prstGeom>
            <a:solidFill>
              <a:srgbClr val="400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75" name="Oval 47"/>
            <p:cNvSpPr>
              <a:spLocks noChangeArrowheads="1"/>
            </p:cNvSpPr>
            <p:nvPr/>
          </p:nvSpPr>
          <p:spPr bwMode="auto">
            <a:xfrm>
              <a:off x="5569" y="2885"/>
              <a:ext cx="263" cy="325"/>
            </a:xfrm>
            <a:prstGeom prst="ellipse">
              <a:avLst/>
            </a:prstGeom>
            <a:solidFill>
              <a:srgbClr val="600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76" name="Oval 48"/>
            <p:cNvSpPr>
              <a:spLocks noChangeArrowheads="1"/>
            </p:cNvSpPr>
            <p:nvPr/>
          </p:nvSpPr>
          <p:spPr bwMode="auto">
            <a:xfrm>
              <a:off x="5576" y="2892"/>
              <a:ext cx="230" cy="284"/>
            </a:xfrm>
            <a:prstGeom prst="ellipse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77" name="Oval 49"/>
            <p:cNvSpPr>
              <a:spLocks noChangeArrowheads="1"/>
            </p:cNvSpPr>
            <p:nvPr/>
          </p:nvSpPr>
          <p:spPr bwMode="auto">
            <a:xfrm>
              <a:off x="5585" y="2898"/>
              <a:ext cx="196" cy="243"/>
            </a:xfrm>
            <a:prstGeom prst="ellipse">
              <a:avLst/>
            </a:prstGeom>
            <a:solidFill>
              <a:srgbClr val="A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78" name="Oval 50"/>
            <p:cNvSpPr>
              <a:spLocks noChangeArrowheads="1"/>
            </p:cNvSpPr>
            <p:nvPr/>
          </p:nvSpPr>
          <p:spPr bwMode="auto">
            <a:xfrm>
              <a:off x="5592" y="2906"/>
              <a:ext cx="162" cy="201"/>
            </a:xfrm>
            <a:prstGeom prst="ellipse">
              <a:avLst/>
            </a:prstGeom>
            <a:solidFill>
              <a:srgbClr val="C00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79" name="Oval 51"/>
            <p:cNvSpPr>
              <a:spLocks noChangeArrowheads="1"/>
            </p:cNvSpPr>
            <p:nvPr/>
          </p:nvSpPr>
          <p:spPr bwMode="auto">
            <a:xfrm>
              <a:off x="5599" y="2914"/>
              <a:ext cx="130" cy="161"/>
            </a:xfrm>
            <a:prstGeom prst="ellipse">
              <a:avLst/>
            </a:prstGeom>
            <a:solidFill>
              <a:srgbClr val="E0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80" name="Oval 52"/>
            <p:cNvSpPr>
              <a:spLocks noChangeArrowheads="1"/>
            </p:cNvSpPr>
            <p:nvPr/>
          </p:nvSpPr>
          <p:spPr bwMode="auto">
            <a:xfrm>
              <a:off x="5607" y="2920"/>
              <a:ext cx="96" cy="11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81" name="Oval 53"/>
            <p:cNvSpPr>
              <a:spLocks noChangeArrowheads="1"/>
            </p:cNvSpPr>
            <p:nvPr/>
          </p:nvSpPr>
          <p:spPr bwMode="auto">
            <a:xfrm>
              <a:off x="5613" y="2922"/>
              <a:ext cx="77" cy="96"/>
            </a:xfrm>
            <a:prstGeom prst="ellipse">
              <a:avLst/>
            </a:pr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82" name="Oval 54"/>
            <p:cNvSpPr>
              <a:spLocks noChangeArrowheads="1"/>
            </p:cNvSpPr>
            <p:nvPr/>
          </p:nvSpPr>
          <p:spPr bwMode="auto">
            <a:xfrm>
              <a:off x="5617" y="2928"/>
              <a:ext cx="56" cy="71"/>
            </a:xfrm>
            <a:prstGeom prst="ellipse">
              <a:avLst/>
            </a:prstGeom>
            <a:solidFill>
              <a:srgbClr val="FF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83" name="Oval 55"/>
            <p:cNvSpPr>
              <a:spLocks noChangeArrowheads="1"/>
            </p:cNvSpPr>
            <p:nvPr/>
          </p:nvSpPr>
          <p:spPr bwMode="auto">
            <a:xfrm>
              <a:off x="5621" y="2933"/>
              <a:ext cx="38" cy="48"/>
            </a:xfrm>
            <a:prstGeom prst="ellipse">
              <a:avLst/>
            </a:prstGeom>
            <a:solidFill>
              <a:srgbClr val="FF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8682" name="Group 56"/>
          <p:cNvGrpSpPr>
            <a:grpSpLocks/>
          </p:cNvGrpSpPr>
          <p:nvPr/>
        </p:nvGrpSpPr>
        <p:grpSpPr bwMode="auto">
          <a:xfrm>
            <a:off x="6477000" y="4953000"/>
            <a:ext cx="1752600" cy="1092200"/>
            <a:chOff x="4459" y="3207"/>
            <a:chExt cx="1185" cy="750"/>
          </a:xfrm>
        </p:grpSpPr>
        <p:grpSp>
          <p:nvGrpSpPr>
            <p:cNvPr id="29060" name="Group 57"/>
            <p:cNvGrpSpPr>
              <a:grpSpLocks/>
            </p:cNvGrpSpPr>
            <p:nvPr/>
          </p:nvGrpSpPr>
          <p:grpSpPr bwMode="auto">
            <a:xfrm>
              <a:off x="4867" y="3207"/>
              <a:ext cx="326" cy="403"/>
              <a:chOff x="4867" y="3207"/>
              <a:chExt cx="326" cy="403"/>
            </a:xfrm>
          </p:grpSpPr>
          <p:sp>
            <p:nvSpPr>
              <p:cNvPr id="29062" name="Oval 58"/>
              <p:cNvSpPr>
                <a:spLocks noChangeArrowheads="1"/>
              </p:cNvSpPr>
              <p:nvPr/>
            </p:nvSpPr>
            <p:spPr bwMode="auto">
              <a:xfrm>
                <a:off x="4867" y="3207"/>
                <a:ext cx="326" cy="403"/>
              </a:xfrm>
              <a:prstGeom prst="ellipse">
                <a:avLst/>
              </a:prstGeom>
              <a:solidFill>
                <a:srgbClr val="20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63" name="Oval 59"/>
              <p:cNvSpPr>
                <a:spLocks noChangeArrowheads="1"/>
              </p:cNvSpPr>
              <p:nvPr/>
            </p:nvSpPr>
            <p:spPr bwMode="auto">
              <a:xfrm>
                <a:off x="4873" y="3210"/>
                <a:ext cx="296" cy="366"/>
              </a:xfrm>
              <a:prstGeom prst="ellipse">
                <a:avLst/>
              </a:prstGeom>
              <a:solidFill>
                <a:srgbClr val="400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64" name="Oval 60"/>
              <p:cNvSpPr>
                <a:spLocks noChangeArrowheads="1"/>
              </p:cNvSpPr>
              <p:nvPr/>
            </p:nvSpPr>
            <p:spPr bwMode="auto">
              <a:xfrm>
                <a:off x="4880" y="3216"/>
                <a:ext cx="263" cy="325"/>
              </a:xfrm>
              <a:prstGeom prst="ellipse">
                <a:avLst/>
              </a:prstGeom>
              <a:solidFill>
                <a:srgbClr val="600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65" name="Oval 61"/>
              <p:cNvSpPr>
                <a:spLocks noChangeArrowheads="1"/>
              </p:cNvSpPr>
              <p:nvPr/>
            </p:nvSpPr>
            <p:spPr bwMode="auto">
              <a:xfrm>
                <a:off x="4887" y="3223"/>
                <a:ext cx="230" cy="284"/>
              </a:xfrm>
              <a:prstGeom prst="ellipse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66" name="Oval 62"/>
              <p:cNvSpPr>
                <a:spLocks noChangeArrowheads="1"/>
              </p:cNvSpPr>
              <p:nvPr/>
            </p:nvSpPr>
            <p:spPr bwMode="auto">
              <a:xfrm>
                <a:off x="4896" y="3229"/>
                <a:ext cx="196" cy="243"/>
              </a:xfrm>
              <a:prstGeom prst="ellipse">
                <a:avLst/>
              </a:prstGeom>
              <a:solidFill>
                <a:srgbClr val="A00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67" name="Oval 63"/>
              <p:cNvSpPr>
                <a:spLocks noChangeArrowheads="1"/>
              </p:cNvSpPr>
              <p:nvPr/>
            </p:nvSpPr>
            <p:spPr bwMode="auto">
              <a:xfrm>
                <a:off x="4903" y="3237"/>
                <a:ext cx="162" cy="201"/>
              </a:xfrm>
              <a:prstGeom prst="ellipse">
                <a:avLst/>
              </a:prstGeom>
              <a:solidFill>
                <a:srgbClr val="C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68" name="Oval 64"/>
              <p:cNvSpPr>
                <a:spLocks noChangeArrowheads="1"/>
              </p:cNvSpPr>
              <p:nvPr/>
            </p:nvSpPr>
            <p:spPr bwMode="auto">
              <a:xfrm>
                <a:off x="4910" y="3245"/>
                <a:ext cx="130" cy="161"/>
              </a:xfrm>
              <a:prstGeom prst="ellipse">
                <a:avLst/>
              </a:prstGeom>
              <a:solidFill>
                <a:srgbClr val="E0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69" name="Oval 65"/>
              <p:cNvSpPr>
                <a:spLocks noChangeArrowheads="1"/>
              </p:cNvSpPr>
              <p:nvPr/>
            </p:nvSpPr>
            <p:spPr bwMode="auto">
              <a:xfrm>
                <a:off x="4918" y="3251"/>
                <a:ext cx="96" cy="119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70" name="Oval 66"/>
              <p:cNvSpPr>
                <a:spLocks noChangeArrowheads="1"/>
              </p:cNvSpPr>
              <p:nvPr/>
            </p:nvSpPr>
            <p:spPr bwMode="auto">
              <a:xfrm>
                <a:off x="4924" y="3253"/>
                <a:ext cx="77" cy="96"/>
              </a:xfrm>
              <a:prstGeom prst="ellipse">
                <a:avLst/>
              </a:prstGeom>
              <a:solidFill>
                <a:srgbClr val="FF4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71" name="Oval 67"/>
              <p:cNvSpPr>
                <a:spLocks noChangeArrowheads="1"/>
              </p:cNvSpPr>
              <p:nvPr/>
            </p:nvSpPr>
            <p:spPr bwMode="auto">
              <a:xfrm>
                <a:off x="4928" y="3259"/>
                <a:ext cx="56" cy="71"/>
              </a:xfrm>
              <a:prstGeom prst="ellipse">
                <a:avLst/>
              </a:prstGeom>
              <a:solidFill>
                <a:srgbClr val="FF8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72" name="Oval 68"/>
              <p:cNvSpPr>
                <a:spLocks noChangeArrowheads="1"/>
              </p:cNvSpPr>
              <p:nvPr/>
            </p:nvSpPr>
            <p:spPr bwMode="auto">
              <a:xfrm>
                <a:off x="4932" y="3264"/>
                <a:ext cx="38" cy="48"/>
              </a:xfrm>
              <a:prstGeom prst="ellipse">
                <a:avLst/>
              </a:prstGeom>
              <a:solidFill>
                <a:srgbClr val="FF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061" name="Rectangle 69"/>
            <p:cNvSpPr>
              <a:spLocks noChangeArrowheads="1"/>
            </p:cNvSpPr>
            <p:nvPr/>
          </p:nvSpPr>
          <p:spPr bwMode="auto">
            <a:xfrm>
              <a:off x="4459" y="3477"/>
              <a:ext cx="118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 smtClean="0">
                  <a:solidFill>
                    <a:srgbClr val="72C222"/>
                  </a:solidFill>
                </a:rPr>
                <a:t>Economic Development</a:t>
              </a:r>
            </a:p>
          </p:txBody>
        </p:sp>
      </p:grpSp>
      <p:sp>
        <p:nvSpPr>
          <p:cNvPr id="28683" name="Rectangle 70"/>
          <p:cNvSpPr>
            <a:spLocks noChangeArrowheads="1"/>
          </p:cNvSpPr>
          <p:nvPr/>
        </p:nvSpPr>
        <p:spPr bwMode="auto">
          <a:xfrm>
            <a:off x="7470775" y="3505200"/>
            <a:ext cx="16732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smtClean="0">
                <a:solidFill>
                  <a:srgbClr val="72C222"/>
                </a:solidFill>
              </a:rPr>
              <a:t>Mass Transit</a:t>
            </a:r>
          </a:p>
        </p:txBody>
      </p:sp>
      <p:sp>
        <p:nvSpPr>
          <p:cNvPr id="28684" name="Line 71"/>
          <p:cNvSpPr>
            <a:spLocks noChangeShapeType="1"/>
          </p:cNvSpPr>
          <p:nvPr/>
        </p:nvSpPr>
        <p:spPr bwMode="auto">
          <a:xfrm>
            <a:off x="5029200" y="3200400"/>
            <a:ext cx="762000" cy="19812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8685" name="Group 72"/>
          <p:cNvGrpSpPr>
            <a:grpSpLocks/>
          </p:cNvGrpSpPr>
          <p:nvPr/>
        </p:nvGrpSpPr>
        <p:grpSpPr bwMode="auto">
          <a:xfrm>
            <a:off x="5029200" y="5105400"/>
            <a:ext cx="1671638" cy="811213"/>
            <a:chOff x="3680" y="2979"/>
            <a:chExt cx="1185" cy="511"/>
          </a:xfrm>
        </p:grpSpPr>
        <p:grpSp>
          <p:nvGrpSpPr>
            <p:cNvPr id="29047" name="Group 73"/>
            <p:cNvGrpSpPr>
              <a:grpSpLocks/>
            </p:cNvGrpSpPr>
            <p:nvPr/>
          </p:nvGrpSpPr>
          <p:grpSpPr bwMode="auto">
            <a:xfrm>
              <a:off x="4122" y="2979"/>
              <a:ext cx="326" cy="402"/>
              <a:chOff x="4122" y="2979"/>
              <a:chExt cx="326" cy="402"/>
            </a:xfrm>
          </p:grpSpPr>
          <p:sp>
            <p:nvSpPr>
              <p:cNvPr id="29049" name="Oval 74"/>
              <p:cNvSpPr>
                <a:spLocks noChangeArrowheads="1"/>
              </p:cNvSpPr>
              <p:nvPr/>
            </p:nvSpPr>
            <p:spPr bwMode="auto">
              <a:xfrm>
                <a:off x="4122" y="2979"/>
                <a:ext cx="326" cy="402"/>
              </a:xfrm>
              <a:prstGeom prst="ellipse">
                <a:avLst/>
              </a:prstGeom>
              <a:solidFill>
                <a:srgbClr val="20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50" name="Oval 75"/>
              <p:cNvSpPr>
                <a:spLocks noChangeArrowheads="1"/>
              </p:cNvSpPr>
              <p:nvPr/>
            </p:nvSpPr>
            <p:spPr bwMode="auto">
              <a:xfrm>
                <a:off x="4128" y="2982"/>
                <a:ext cx="296" cy="366"/>
              </a:xfrm>
              <a:prstGeom prst="ellipse">
                <a:avLst/>
              </a:prstGeom>
              <a:solidFill>
                <a:srgbClr val="400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51" name="Oval 76"/>
              <p:cNvSpPr>
                <a:spLocks noChangeArrowheads="1"/>
              </p:cNvSpPr>
              <p:nvPr/>
            </p:nvSpPr>
            <p:spPr bwMode="auto">
              <a:xfrm>
                <a:off x="4135" y="2988"/>
                <a:ext cx="263" cy="325"/>
              </a:xfrm>
              <a:prstGeom prst="ellipse">
                <a:avLst/>
              </a:prstGeom>
              <a:solidFill>
                <a:srgbClr val="600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52" name="Oval 77"/>
              <p:cNvSpPr>
                <a:spLocks noChangeArrowheads="1"/>
              </p:cNvSpPr>
              <p:nvPr/>
            </p:nvSpPr>
            <p:spPr bwMode="auto">
              <a:xfrm>
                <a:off x="4142" y="2994"/>
                <a:ext cx="230" cy="285"/>
              </a:xfrm>
              <a:prstGeom prst="ellipse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53" name="Oval 78"/>
              <p:cNvSpPr>
                <a:spLocks noChangeArrowheads="1"/>
              </p:cNvSpPr>
              <p:nvPr/>
            </p:nvSpPr>
            <p:spPr bwMode="auto">
              <a:xfrm>
                <a:off x="4151" y="3000"/>
                <a:ext cx="196" cy="245"/>
              </a:xfrm>
              <a:prstGeom prst="ellipse">
                <a:avLst/>
              </a:prstGeom>
              <a:solidFill>
                <a:srgbClr val="A00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54" name="Oval 79"/>
              <p:cNvSpPr>
                <a:spLocks noChangeArrowheads="1"/>
              </p:cNvSpPr>
              <p:nvPr/>
            </p:nvSpPr>
            <p:spPr bwMode="auto">
              <a:xfrm>
                <a:off x="4158" y="3008"/>
                <a:ext cx="162" cy="202"/>
              </a:xfrm>
              <a:prstGeom prst="ellipse">
                <a:avLst/>
              </a:prstGeom>
              <a:solidFill>
                <a:srgbClr val="C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55" name="Oval 80"/>
              <p:cNvSpPr>
                <a:spLocks noChangeArrowheads="1"/>
              </p:cNvSpPr>
              <p:nvPr/>
            </p:nvSpPr>
            <p:spPr bwMode="auto">
              <a:xfrm>
                <a:off x="4165" y="3016"/>
                <a:ext cx="129" cy="161"/>
              </a:xfrm>
              <a:prstGeom prst="ellipse">
                <a:avLst/>
              </a:prstGeom>
              <a:solidFill>
                <a:srgbClr val="E0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56" name="Oval 81"/>
              <p:cNvSpPr>
                <a:spLocks noChangeArrowheads="1"/>
              </p:cNvSpPr>
              <p:nvPr/>
            </p:nvSpPr>
            <p:spPr bwMode="auto">
              <a:xfrm>
                <a:off x="4173" y="3022"/>
                <a:ext cx="95" cy="119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57" name="Oval 82"/>
              <p:cNvSpPr>
                <a:spLocks noChangeArrowheads="1"/>
              </p:cNvSpPr>
              <p:nvPr/>
            </p:nvSpPr>
            <p:spPr bwMode="auto">
              <a:xfrm>
                <a:off x="4179" y="3024"/>
                <a:ext cx="76" cy="96"/>
              </a:xfrm>
              <a:prstGeom prst="ellipse">
                <a:avLst/>
              </a:prstGeom>
              <a:solidFill>
                <a:srgbClr val="FF4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58" name="Oval 83"/>
              <p:cNvSpPr>
                <a:spLocks noChangeArrowheads="1"/>
              </p:cNvSpPr>
              <p:nvPr/>
            </p:nvSpPr>
            <p:spPr bwMode="auto">
              <a:xfrm>
                <a:off x="4183" y="3030"/>
                <a:ext cx="56" cy="70"/>
              </a:xfrm>
              <a:prstGeom prst="ellipse">
                <a:avLst/>
              </a:prstGeom>
              <a:solidFill>
                <a:srgbClr val="FF8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59" name="Oval 84"/>
              <p:cNvSpPr>
                <a:spLocks noChangeArrowheads="1"/>
              </p:cNvSpPr>
              <p:nvPr/>
            </p:nvSpPr>
            <p:spPr bwMode="auto">
              <a:xfrm>
                <a:off x="4187" y="3035"/>
                <a:ext cx="38" cy="48"/>
              </a:xfrm>
              <a:prstGeom prst="ellipse">
                <a:avLst/>
              </a:prstGeom>
              <a:solidFill>
                <a:srgbClr val="FF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048" name="Rectangle 85"/>
            <p:cNvSpPr>
              <a:spLocks noChangeArrowheads="1"/>
            </p:cNvSpPr>
            <p:nvPr/>
          </p:nvSpPr>
          <p:spPr bwMode="auto">
            <a:xfrm>
              <a:off x="3680" y="3242"/>
              <a:ext cx="118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 smtClean="0">
                  <a:solidFill>
                    <a:srgbClr val="72C222"/>
                  </a:solidFill>
                </a:rPr>
                <a:t>Employers</a:t>
              </a:r>
            </a:p>
          </p:txBody>
        </p:sp>
      </p:grpSp>
      <p:grpSp>
        <p:nvGrpSpPr>
          <p:cNvPr id="28686" name="Group 86"/>
          <p:cNvGrpSpPr>
            <a:grpSpLocks/>
          </p:cNvGrpSpPr>
          <p:nvPr/>
        </p:nvGrpSpPr>
        <p:grpSpPr bwMode="auto">
          <a:xfrm>
            <a:off x="6096000" y="3200400"/>
            <a:ext cx="1671638" cy="1128713"/>
            <a:chOff x="4077" y="973"/>
            <a:chExt cx="1185" cy="711"/>
          </a:xfrm>
        </p:grpSpPr>
        <p:grpSp>
          <p:nvGrpSpPr>
            <p:cNvPr id="29034" name="Group 87"/>
            <p:cNvGrpSpPr>
              <a:grpSpLocks/>
            </p:cNvGrpSpPr>
            <p:nvPr/>
          </p:nvGrpSpPr>
          <p:grpSpPr bwMode="auto">
            <a:xfrm>
              <a:off x="4489" y="973"/>
              <a:ext cx="326" cy="402"/>
              <a:chOff x="4489" y="973"/>
              <a:chExt cx="326" cy="402"/>
            </a:xfrm>
          </p:grpSpPr>
          <p:sp>
            <p:nvSpPr>
              <p:cNvPr id="29036" name="Oval 88"/>
              <p:cNvSpPr>
                <a:spLocks noChangeArrowheads="1"/>
              </p:cNvSpPr>
              <p:nvPr/>
            </p:nvSpPr>
            <p:spPr bwMode="auto">
              <a:xfrm>
                <a:off x="4489" y="973"/>
                <a:ext cx="326" cy="402"/>
              </a:xfrm>
              <a:prstGeom prst="ellipse">
                <a:avLst/>
              </a:prstGeom>
              <a:solidFill>
                <a:srgbClr val="20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37" name="Oval 89"/>
              <p:cNvSpPr>
                <a:spLocks noChangeArrowheads="1"/>
              </p:cNvSpPr>
              <p:nvPr/>
            </p:nvSpPr>
            <p:spPr bwMode="auto">
              <a:xfrm>
                <a:off x="4495" y="976"/>
                <a:ext cx="296" cy="366"/>
              </a:xfrm>
              <a:prstGeom prst="ellipse">
                <a:avLst/>
              </a:prstGeom>
              <a:solidFill>
                <a:srgbClr val="400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38" name="Oval 90"/>
              <p:cNvSpPr>
                <a:spLocks noChangeArrowheads="1"/>
              </p:cNvSpPr>
              <p:nvPr/>
            </p:nvSpPr>
            <p:spPr bwMode="auto">
              <a:xfrm>
                <a:off x="4502" y="982"/>
                <a:ext cx="263" cy="325"/>
              </a:xfrm>
              <a:prstGeom prst="ellipse">
                <a:avLst/>
              </a:prstGeom>
              <a:solidFill>
                <a:srgbClr val="600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39" name="Oval 91"/>
              <p:cNvSpPr>
                <a:spLocks noChangeArrowheads="1"/>
              </p:cNvSpPr>
              <p:nvPr/>
            </p:nvSpPr>
            <p:spPr bwMode="auto">
              <a:xfrm>
                <a:off x="4509" y="988"/>
                <a:ext cx="230" cy="285"/>
              </a:xfrm>
              <a:prstGeom prst="ellipse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40" name="Oval 92"/>
              <p:cNvSpPr>
                <a:spLocks noChangeArrowheads="1"/>
              </p:cNvSpPr>
              <p:nvPr/>
            </p:nvSpPr>
            <p:spPr bwMode="auto">
              <a:xfrm>
                <a:off x="4518" y="994"/>
                <a:ext cx="196" cy="245"/>
              </a:xfrm>
              <a:prstGeom prst="ellipse">
                <a:avLst/>
              </a:prstGeom>
              <a:solidFill>
                <a:srgbClr val="A00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41" name="Oval 93"/>
              <p:cNvSpPr>
                <a:spLocks noChangeArrowheads="1"/>
              </p:cNvSpPr>
              <p:nvPr/>
            </p:nvSpPr>
            <p:spPr bwMode="auto">
              <a:xfrm>
                <a:off x="4525" y="1002"/>
                <a:ext cx="162" cy="202"/>
              </a:xfrm>
              <a:prstGeom prst="ellipse">
                <a:avLst/>
              </a:prstGeom>
              <a:solidFill>
                <a:srgbClr val="C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42" name="Oval 94"/>
              <p:cNvSpPr>
                <a:spLocks noChangeArrowheads="1"/>
              </p:cNvSpPr>
              <p:nvPr/>
            </p:nvSpPr>
            <p:spPr bwMode="auto">
              <a:xfrm>
                <a:off x="4532" y="1010"/>
                <a:ext cx="129" cy="161"/>
              </a:xfrm>
              <a:prstGeom prst="ellipse">
                <a:avLst/>
              </a:prstGeom>
              <a:solidFill>
                <a:srgbClr val="E0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43" name="Oval 95"/>
              <p:cNvSpPr>
                <a:spLocks noChangeArrowheads="1"/>
              </p:cNvSpPr>
              <p:nvPr/>
            </p:nvSpPr>
            <p:spPr bwMode="auto">
              <a:xfrm>
                <a:off x="4540" y="1016"/>
                <a:ext cx="95" cy="119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44" name="Oval 96"/>
              <p:cNvSpPr>
                <a:spLocks noChangeArrowheads="1"/>
              </p:cNvSpPr>
              <p:nvPr/>
            </p:nvSpPr>
            <p:spPr bwMode="auto">
              <a:xfrm>
                <a:off x="4546" y="1018"/>
                <a:ext cx="76" cy="96"/>
              </a:xfrm>
              <a:prstGeom prst="ellipse">
                <a:avLst/>
              </a:prstGeom>
              <a:solidFill>
                <a:srgbClr val="FF4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45" name="Oval 97"/>
              <p:cNvSpPr>
                <a:spLocks noChangeArrowheads="1"/>
              </p:cNvSpPr>
              <p:nvPr/>
            </p:nvSpPr>
            <p:spPr bwMode="auto">
              <a:xfrm>
                <a:off x="4550" y="1024"/>
                <a:ext cx="56" cy="70"/>
              </a:xfrm>
              <a:prstGeom prst="ellipse">
                <a:avLst/>
              </a:prstGeom>
              <a:solidFill>
                <a:srgbClr val="FF8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46" name="Oval 98"/>
              <p:cNvSpPr>
                <a:spLocks noChangeArrowheads="1"/>
              </p:cNvSpPr>
              <p:nvPr/>
            </p:nvSpPr>
            <p:spPr bwMode="auto">
              <a:xfrm>
                <a:off x="4554" y="1029"/>
                <a:ext cx="38" cy="48"/>
              </a:xfrm>
              <a:prstGeom prst="ellipse">
                <a:avLst/>
              </a:prstGeom>
              <a:solidFill>
                <a:srgbClr val="FF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035" name="Rectangle 99"/>
            <p:cNvSpPr>
              <a:spLocks noChangeArrowheads="1"/>
            </p:cNvSpPr>
            <p:nvPr/>
          </p:nvSpPr>
          <p:spPr bwMode="auto">
            <a:xfrm>
              <a:off x="4077" y="1244"/>
              <a:ext cx="1185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 smtClean="0">
                  <a:solidFill>
                    <a:srgbClr val="72C222"/>
                  </a:solidFill>
                </a:rPr>
                <a:t>Nursing Homes</a:t>
              </a:r>
            </a:p>
          </p:txBody>
        </p:sp>
      </p:grpSp>
      <p:sp>
        <p:nvSpPr>
          <p:cNvPr id="28687" name="Line 100"/>
          <p:cNvSpPr>
            <a:spLocks noChangeShapeType="1"/>
          </p:cNvSpPr>
          <p:nvPr/>
        </p:nvSpPr>
        <p:spPr bwMode="auto">
          <a:xfrm flipV="1">
            <a:off x="6248400" y="2057400"/>
            <a:ext cx="2133600" cy="685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8" name="Line 101"/>
          <p:cNvSpPr>
            <a:spLocks noChangeShapeType="1"/>
          </p:cNvSpPr>
          <p:nvPr/>
        </p:nvSpPr>
        <p:spPr bwMode="auto">
          <a:xfrm flipV="1">
            <a:off x="4953000" y="1143000"/>
            <a:ext cx="762000" cy="13716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9" name="Line 102"/>
          <p:cNvSpPr>
            <a:spLocks noChangeShapeType="1"/>
          </p:cNvSpPr>
          <p:nvPr/>
        </p:nvSpPr>
        <p:spPr bwMode="auto">
          <a:xfrm flipH="1">
            <a:off x="8229600" y="2209800"/>
            <a:ext cx="152400" cy="7620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0" name="Line 103"/>
          <p:cNvSpPr>
            <a:spLocks noChangeShapeType="1"/>
          </p:cNvSpPr>
          <p:nvPr/>
        </p:nvSpPr>
        <p:spPr bwMode="auto">
          <a:xfrm>
            <a:off x="6324600" y="2971800"/>
            <a:ext cx="1676400" cy="304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1" name="Line 104"/>
          <p:cNvSpPr>
            <a:spLocks noChangeShapeType="1"/>
          </p:cNvSpPr>
          <p:nvPr/>
        </p:nvSpPr>
        <p:spPr bwMode="auto">
          <a:xfrm flipV="1">
            <a:off x="7467600" y="3581400"/>
            <a:ext cx="762000" cy="143192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2" name="Line 105"/>
          <p:cNvSpPr>
            <a:spLocks noChangeShapeType="1"/>
          </p:cNvSpPr>
          <p:nvPr/>
        </p:nvSpPr>
        <p:spPr bwMode="auto">
          <a:xfrm flipV="1">
            <a:off x="6096000" y="5257800"/>
            <a:ext cx="9906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3" name="Line 106"/>
          <p:cNvSpPr>
            <a:spLocks noChangeShapeType="1"/>
          </p:cNvSpPr>
          <p:nvPr/>
        </p:nvSpPr>
        <p:spPr bwMode="auto">
          <a:xfrm>
            <a:off x="6324600" y="3276600"/>
            <a:ext cx="914400" cy="16764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4" name="Line 107"/>
          <p:cNvSpPr>
            <a:spLocks noChangeShapeType="1"/>
          </p:cNvSpPr>
          <p:nvPr/>
        </p:nvSpPr>
        <p:spPr bwMode="auto">
          <a:xfrm flipH="1" flipV="1">
            <a:off x="5943600" y="914400"/>
            <a:ext cx="2438400" cy="9906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5" name="Line 108"/>
          <p:cNvSpPr>
            <a:spLocks noChangeShapeType="1"/>
          </p:cNvSpPr>
          <p:nvPr/>
        </p:nvSpPr>
        <p:spPr bwMode="auto">
          <a:xfrm flipH="1">
            <a:off x="5029200" y="609600"/>
            <a:ext cx="2743200" cy="19812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6" name="Line 109"/>
          <p:cNvSpPr>
            <a:spLocks noChangeShapeType="1"/>
          </p:cNvSpPr>
          <p:nvPr/>
        </p:nvSpPr>
        <p:spPr bwMode="auto">
          <a:xfrm>
            <a:off x="5105400" y="2971800"/>
            <a:ext cx="69215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8697" name="Group 110"/>
          <p:cNvGrpSpPr>
            <a:grpSpLocks/>
          </p:cNvGrpSpPr>
          <p:nvPr/>
        </p:nvGrpSpPr>
        <p:grpSpPr bwMode="auto">
          <a:xfrm>
            <a:off x="3429000" y="5257800"/>
            <a:ext cx="460375" cy="641350"/>
            <a:chOff x="3629" y="3513"/>
            <a:chExt cx="326" cy="404"/>
          </a:xfrm>
        </p:grpSpPr>
        <p:sp>
          <p:nvSpPr>
            <p:cNvPr id="29023" name="Oval 111"/>
            <p:cNvSpPr>
              <a:spLocks noChangeArrowheads="1"/>
            </p:cNvSpPr>
            <p:nvPr/>
          </p:nvSpPr>
          <p:spPr bwMode="auto">
            <a:xfrm>
              <a:off x="3629" y="3513"/>
              <a:ext cx="326" cy="404"/>
            </a:xfrm>
            <a:prstGeom prst="ellipse">
              <a:avLst/>
            </a:prstGeom>
            <a:solidFill>
              <a:srgbClr val="2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24" name="Oval 112"/>
            <p:cNvSpPr>
              <a:spLocks noChangeArrowheads="1"/>
            </p:cNvSpPr>
            <p:nvPr/>
          </p:nvSpPr>
          <p:spPr bwMode="auto">
            <a:xfrm>
              <a:off x="3635" y="3516"/>
              <a:ext cx="296" cy="366"/>
            </a:xfrm>
            <a:prstGeom prst="ellipse">
              <a:avLst/>
            </a:pr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25" name="Oval 113"/>
            <p:cNvSpPr>
              <a:spLocks noChangeArrowheads="1"/>
            </p:cNvSpPr>
            <p:nvPr/>
          </p:nvSpPr>
          <p:spPr bwMode="auto">
            <a:xfrm>
              <a:off x="3642" y="3522"/>
              <a:ext cx="263" cy="326"/>
            </a:xfrm>
            <a:prstGeom prst="ellipse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26" name="Oval 114"/>
            <p:cNvSpPr>
              <a:spLocks noChangeArrowheads="1"/>
            </p:cNvSpPr>
            <p:nvPr/>
          </p:nvSpPr>
          <p:spPr bwMode="auto">
            <a:xfrm>
              <a:off x="3649" y="3529"/>
              <a:ext cx="230" cy="284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27" name="Oval 115"/>
            <p:cNvSpPr>
              <a:spLocks noChangeArrowheads="1"/>
            </p:cNvSpPr>
            <p:nvPr/>
          </p:nvSpPr>
          <p:spPr bwMode="auto">
            <a:xfrm>
              <a:off x="3658" y="3535"/>
              <a:ext cx="196" cy="244"/>
            </a:xfrm>
            <a:prstGeom prst="ellipse">
              <a:avLst/>
            </a:prstGeom>
            <a:solidFill>
              <a:srgbClr val="A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28" name="Oval 116"/>
            <p:cNvSpPr>
              <a:spLocks noChangeArrowheads="1"/>
            </p:cNvSpPr>
            <p:nvPr/>
          </p:nvSpPr>
          <p:spPr bwMode="auto">
            <a:xfrm>
              <a:off x="3665" y="3543"/>
              <a:ext cx="163" cy="20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29" name="Oval 117"/>
            <p:cNvSpPr>
              <a:spLocks noChangeArrowheads="1"/>
            </p:cNvSpPr>
            <p:nvPr/>
          </p:nvSpPr>
          <p:spPr bwMode="auto">
            <a:xfrm>
              <a:off x="3672" y="3551"/>
              <a:ext cx="130" cy="160"/>
            </a:xfrm>
            <a:prstGeom prst="ellipse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30" name="Oval 118"/>
            <p:cNvSpPr>
              <a:spLocks noChangeArrowheads="1"/>
            </p:cNvSpPr>
            <p:nvPr/>
          </p:nvSpPr>
          <p:spPr bwMode="auto">
            <a:xfrm>
              <a:off x="3680" y="3558"/>
              <a:ext cx="96" cy="1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31" name="Oval 119"/>
            <p:cNvSpPr>
              <a:spLocks noChangeArrowheads="1"/>
            </p:cNvSpPr>
            <p:nvPr/>
          </p:nvSpPr>
          <p:spPr bwMode="auto">
            <a:xfrm>
              <a:off x="3686" y="3559"/>
              <a:ext cx="77" cy="95"/>
            </a:xfrm>
            <a:prstGeom prst="ellipse">
              <a:avLst/>
            </a:pr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32" name="Oval 120"/>
            <p:cNvSpPr>
              <a:spLocks noChangeArrowheads="1"/>
            </p:cNvSpPr>
            <p:nvPr/>
          </p:nvSpPr>
          <p:spPr bwMode="auto">
            <a:xfrm>
              <a:off x="3690" y="3565"/>
              <a:ext cx="56" cy="71"/>
            </a:xfrm>
            <a:prstGeom prst="ellipse">
              <a:avLst/>
            </a:prstGeom>
            <a:solidFill>
              <a:srgbClr val="F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33" name="Oval 121"/>
            <p:cNvSpPr>
              <a:spLocks noChangeArrowheads="1"/>
            </p:cNvSpPr>
            <p:nvPr/>
          </p:nvSpPr>
          <p:spPr bwMode="auto">
            <a:xfrm>
              <a:off x="3694" y="3570"/>
              <a:ext cx="38" cy="49"/>
            </a:xfrm>
            <a:prstGeom prst="ellipse">
              <a:avLst/>
            </a:prstGeom>
            <a:solidFill>
              <a:srgbClr val="F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8698" name="Rectangle 122"/>
          <p:cNvSpPr>
            <a:spLocks noChangeArrowheads="1"/>
          </p:cNvSpPr>
          <p:nvPr/>
        </p:nvSpPr>
        <p:spPr bwMode="auto">
          <a:xfrm>
            <a:off x="3124200" y="5486400"/>
            <a:ext cx="16732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smtClean="0">
                <a:solidFill>
                  <a:srgbClr val="72C222"/>
                </a:solidFill>
              </a:rPr>
              <a:t>Mental Health</a:t>
            </a:r>
          </a:p>
        </p:txBody>
      </p:sp>
      <p:sp>
        <p:nvSpPr>
          <p:cNvPr id="28699" name="Rectangle 123"/>
          <p:cNvSpPr>
            <a:spLocks noChangeArrowheads="1"/>
          </p:cNvSpPr>
          <p:nvPr/>
        </p:nvSpPr>
        <p:spPr bwMode="auto">
          <a:xfrm>
            <a:off x="1447800" y="5486400"/>
            <a:ext cx="16002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smtClean="0">
                <a:solidFill>
                  <a:srgbClr val="72C222"/>
                </a:solidFill>
              </a:rPr>
              <a:t>Drug Treatment</a:t>
            </a:r>
          </a:p>
        </p:txBody>
      </p:sp>
      <p:grpSp>
        <p:nvGrpSpPr>
          <p:cNvPr id="28700" name="Group 124"/>
          <p:cNvGrpSpPr>
            <a:grpSpLocks/>
          </p:cNvGrpSpPr>
          <p:nvPr/>
        </p:nvGrpSpPr>
        <p:grpSpPr bwMode="auto">
          <a:xfrm>
            <a:off x="1828800" y="4953000"/>
            <a:ext cx="460375" cy="641350"/>
            <a:chOff x="2267" y="3461"/>
            <a:chExt cx="326" cy="404"/>
          </a:xfrm>
        </p:grpSpPr>
        <p:sp>
          <p:nvSpPr>
            <p:cNvPr id="29012" name="Oval 125"/>
            <p:cNvSpPr>
              <a:spLocks noChangeArrowheads="1"/>
            </p:cNvSpPr>
            <p:nvPr/>
          </p:nvSpPr>
          <p:spPr bwMode="auto">
            <a:xfrm>
              <a:off x="2267" y="3461"/>
              <a:ext cx="326" cy="404"/>
            </a:xfrm>
            <a:prstGeom prst="ellipse">
              <a:avLst/>
            </a:prstGeom>
            <a:solidFill>
              <a:srgbClr val="2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13" name="Oval 126"/>
            <p:cNvSpPr>
              <a:spLocks noChangeArrowheads="1"/>
            </p:cNvSpPr>
            <p:nvPr/>
          </p:nvSpPr>
          <p:spPr bwMode="auto">
            <a:xfrm>
              <a:off x="2273" y="3464"/>
              <a:ext cx="296" cy="366"/>
            </a:xfrm>
            <a:prstGeom prst="ellipse">
              <a:avLst/>
            </a:pr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14" name="Oval 127"/>
            <p:cNvSpPr>
              <a:spLocks noChangeArrowheads="1"/>
            </p:cNvSpPr>
            <p:nvPr/>
          </p:nvSpPr>
          <p:spPr bwMode="auto">
            <a:xfrm>
              <a:off x="2280" y="3470"/>
              <a:ext cx="263" cy="326"/>
            </a:xfrm>
            <a:prstGeom prst="ellipse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15" name="Oval 128"/>
            <p:cNvSpPr>
              <a:spLocks noChangeArrowheads="1"/>
            </p:cNvSpPr>
            <p:nvPr/>
          </p:nvSpPr>
          <p:spPr bwMode="auto">
            <a:xfrm>
              <a:off x="2287" y="3477"/>
              <a:ext cx="230" cy="284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16" name="Oval 129"/>
            <p:cNvSpPr>
              <a:spLocks noChangeArrowheads="1"/>
            </p:cNvSpPr>
            <p:nvPr/>
          </p:nvSpPr>
          <p:spPr bwMode="auto">
            <a:xfrm>
              <a:off x="2296" y="3483"/>
              <a:ext cx="196" cy="244"/>
            </a:xfrm>
            <a:prstGeom prst="ellipse">
              <a:avLst/>
            </a:prstGeom>
            <a:solidFill>
              <a:srgbClr val="A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17" name="Oval 130"/>
            <p:cNvSpPr>
              <a:spLocks noChangeArrowheads="1"/>
            </p:cNvSpPr>
            <p:nvPr/>
          </p:nvSpPr>
          <p:spPr bwMode="auto">
            <a:xfrm>
              <a:off x="2303" y="3491"/>
              <a:ext cx="163" cy="20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18" name="Oval 131"/>
            <p:cNvSpPr>
              <a:spLocks noChangeArrowheads="1"/>
            </p:cNvSpPr>
            <p:nvPr/>
          </p:nvSpPr>
          <p:spPr bwMode="auto">
            <a:xfrm>
              <a:off x="2310" y="3499"/>
              <a:ext cx="130" cy="160"/>
            </a:xfrm>
            <a:prstGeom prst="ellipse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19" name="Oval 132"/>
            <p:cNvSpPr>
              <a:spLocks noChangeArrowheads="1"/>
            </p:cNvSpPr>
            <p:nvPr/>
          </p:nvSpPr>
          <p:spPr bwMode="auto">
            <a:xfrm>
              <a:off x="2318" y="3506"/>
              <a:ext cx="96" cy="1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20" name="Oval 133"/>
            <p:cNvSpPr>
              <a:spLocks noChangeArrowheads="1"/>
            </p:cNvSpPr>
            <p:nvPr/>
          </p:nvSpPr>
          <p:spPr bwMode="auto">
            <a:xfrm>
              <a:off x="2324" y="3507"/>
              <a:ext cx="77" cy="95"/>
            </a:xfrm>
            <a:prstGeom prst="ellipse">
              <a:avLst/>
            </a:pr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21" name="Oval 134"/>
            <p:cNvSpPr>
              <a:spLocks noChangeArrowheads="1"/>
            </p:cNvSpPr>
            <p:nvPr/>
          </p:nvSpPr>
          <p:spPr bwMode="auto">
            <a:xfrm>
              <a:off x="2328" y="3513"/>
              <a:ext cx="56" cy="71"/>
            </a:xfrm>
            <a:prstGeom prst="ellipse">
              <a:avLst/>
            </a:prstGeom>
            <a:solidFill>
              <a:srgbClr val="F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22" name="Oval 135"/>
            <p:cNvSpPr>
              <a:spLocks noChangeArrowheads="1"/>
            </p:cNvSpPr>
            <p:nvPr/>
          </p:nvSpPr>
          <p:spPr bwMode="auto">
            <a:xfrm>
              <a:off x="2332" y="3518"/>
              <a:ext cx="38" cy="49"/>
            </a:xfrm>
            <a:prstGeom prst="ellipse">
              <a:avLst/>
            </a:prstGeom>
            <a:solidFill>
              <a:srgbClr val="F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8701" name="Line 136"/>
          <p:cNvSpPr>
            <a:spLocks noChangeShapeType="1"/>
          </p:cNvSpPr>
          <p:nvPr/>
        </p:nvSpPr>
        <p:spPr bwMode="auto">
          <a:xfrm flipH="1">
            <a:off x="3810000" y="4953000"/>
            <a:ext cx="762000" cy="4572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02" name="Line 137"/>
          <p:cNvSpPr>
            <a:spLocks noChangeShapeType="1"/>
          </p:cNvSpPr>
          <p:nvPr/>
        </p:nvSpPr>
        <p:spPr bwMode="auto">
          <a:xfrm>
            <a:off x="4038600" y="3581400"/>
            <a:ext cx="762000" cy="12954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03" name="Line 138"/>
          <p:cNvSpPr>
            <a:spLocks noChangeShapeType="1"/>
          </p:cNvSpPr>
          <p:nvPr/>
        </p:nvSpPr>
        <p:spPr bwMode="auto">
          <a:xfrm flipH="1">
            <a:off x="2895600" y="3962400"/>
            <a:ext cx="152400" cy="6096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04" name="Line 139"/>
          <p:cNvSpPr>
            <a:spLocks noChangeShapeType="1"/>
          </p:cNvSpPr>
          <p:nvPr/>
        </p:nvSpPr>
        <p:spPr bwMode="auto">
          <a:xfrm flipH="1">
            <a:off x="1905000" y="3429000"/>
            <a:ext cx="304800" cy="17526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05" name="Line 140"/>
          <p:cNvSpPr>
            <a:spLocks noChangeShapeType="1"/>
          </p:cNvSpPr>
          <p:nvPr/>
        </p:nvSpPr>
        <p:spPr bwMode="auto">
          <a:xfrm flipH="1">
            <a:off x="1295400" y="3352800"/>
            <a:ext cx="685800" cy="9906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06" name="Rectangle 141"/>
          <p:cNvSpPr>
            <a:spLocks noChangeArrowheads="1"/>
          </p:cNvSpPr>
          <p:nvPr/>
        </p:nvSpPr>
        <p:spPr bwMode="auto">
          <a:xfrm>
            <a:off x="2895600" y="4495800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smtClean="0">
                <a:solidFill>
                  <a:srgbClr val="72C222"/>
                </a:solidFill>
              </a:rPr>
              <a:t>Civic Groups</a:t>
            </a:r>
          </a:p>
        </p:txBody>
      </p:sp>
      <p:sp>
        <p:nvSpPr>
          <p:cNvPr id="28707" name="Rectangle 142"/>
          <p:cNvSpPr>
            <a:spLocks noChangeArrowheads="1"/>
          </p:cNvSpPr>
          <p:nvPr/>
        </p:nvSpPr>
        <p:spPr bwMode="auto">
          <a:xfrm>
            <a:off x="381000" y="4800600"/>
            <a:ext cx="16732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smtClean="0">
                <a:solidFill>
                  <a:srgbClr val="72C222"/>
                </a:solidFill>
              </a:rPr>
              <a:t>CHCs</a:t>
            </a:r>
          </a:p>
        </p:txBody>
      </p:sp>
      <p:grpSp>
        <p:nvGrpSpPr>
          <p:cNvPr id="28708" name="Group 143"/>
          <p:cNvGrpSpPr>
            <a:grpSpLocks/>
          </p:cNvGrpSpPr>
          <p:nvPr/>
        </p:nvGrpSpPr>
        <p:grpSpPr bwMode="auto">
          <a:xfrm>
            <a:off x="3733800" y="3124200"/>
            <a:ext cx="407988" cy="568325"/>
            <a:chOff x="1325" y="3196"/>
            <a:chExt cx="289" cy="358"/>
          </a:xfrm>
        </p:grpSpPr>
        <p:sp>
          <p:nvSpPr>
            <p:cNvPr id="29001" name="Oval 144"/>
            <p:cNvSpPr>
              <a:spLocks noChangeArrowheads="1"/>
            </p:cNvSpPr>
            <p:nvPr/>
          </p:nvSpPr>
          <p:spPr bwMode="auto">
            <a:xfrm>
              <a:off x="1325" y="3196"/>
              <a:ext cx="289" cy="358"/>
            </a:xfrm>
            <a:prstGeom prst="ellipse">
              <a:avLst/>
            </a:prstGeom>
            <a:solidFill>
              <a:srgbClr val="2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02" name="Oval 145"/>
            <p:cNvSpPr>
              <a:spLocks noChangeArrowheads="1"/>
            </p:cNvSpPr>
            <p:nvPr/>
          </p:nvSpPr>
          <p:spPr bwMode="auto">
            <a:xfrm>
              <a:off x="1330" y="3197"/>
              <a:ext cx="263" cy="326"/>
            </a:xfrm>
            <a:prstGeom prst="ellipse">
              <a:avLst/>
            </a:prstGeom>
            <a:solidFill>
              <a:srgbClr val="4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03" name="Oval 146"/>
            <p:cNvSpPr>
              <a:spLocks noChangeArrowheads="1"/>
            </p:cNvSpPr>
            <p:nvPr/>
          </p:nvSpPr>
          <p:spPr bwMode="auto">
            <a:xfrm>
              <a:off x="1336" y="3203"/>
              <a:ext cx="234" cy="289"/>
            </a:xfrm>
            <a:prstGeom prst="ellipse">
              <a:avLst/>
            </a:prstGeom>
            <a:solidFill>
              <a:srgbClr val="6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04" name="Oval 147"/>
            <p:cNvSpPr>
              <a:spLocks noChangeArrowheads="1"/>
            </p:cNvSpPr>
            <p:nvPr/>
          </p:nvSpPr>
          <p:spPr bwMode="auto">
            <a:xfrm>
              <a:off x="1342" y="3209"/>
              <a:ext cx="205" cy="252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05" name="Oval 148"/>
            <p:cNvSpPr>
              <a:spLocks noChangeArrowheads="1"/>
            </p:cNvSpPr>
            <p:nvPr/>
          </p:nvSpPr>
          <p:spPr bwMode="auto">
            <a:xfrm>
              <a:off x="1350" y="3216"/>
              <a:ext cx="174" cy="214"/>
            </a:xfrm>
            <a:prstGeom prst="ellipse">
              <a:avLst/>
            </a:prstGeom>
            <a:solidFill>
              <a:srgbClr val="A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06" name="Oval 149"/>
            <p:cNvSpPr>
              <a:spLocks noChangeArrowheads="1"/>
            </p:cNvSpPr>
            <p:nvPr/>
          </p:nvSpPr>
          <p:spPr bwMode="auto">
            <a:xfrm>
              <a:off x="1357" y="3222"/>
              <a:ext cx="144" cy="178"/>
            </a:xfrm>
            <a:prstGeom prst="ellipse">
              <a:avLst/>
            </a:prstGeom>
            <a:solidFill>
              <a:srgbClr val="C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07" name="Oval 150"/>
            <p:cNvSpPr>
              <a:spLocks noChangeArrowheads="1"/>
            </p:cNvSpPr>
            <p:nvPr/>
          </p:nvSpPr>
          <p:spPr bwMode="auto">
            <a:xfrm>
              <a:off x="1363" y="3229"/>
              <a:ext cx="115" cy="142"/>
            </a:xfrm>
            <a:prstGeom prst="ellipse">
              <a:avLst/>
            </a:prstGeom>
            <a:solidFill>
              <a:srgbClr val="E0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08" name="Oval 151"/>
            <p:cNvSpPr>
              <a:spLocks noChangeArrowheads="1"/>
            </p:cNvSpPr>
            <p:nvPr/>
          </p:nvSpPr>
          <p:spPr bwMode="auto">
            <a:xfrm>
              <a:off x="1370" y="3235"/>
              <a:ext cx="85" cy="10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09" name="Oval 152"/>
            <p:cNvSpPr>
              <a:spLocks noChangeArrowheads="1"/>
            </p:cNvSpPr>
            <p:nvPr/>
          </p:nvSpPr>
          <p:spPr bwMode="auto">
            <a:xfrm>
              <a:off x="1375" y="3237"/>
              <a:ext cx="68" cy="84"/>
            </a:xfrm>
            <a:prstGeom prst="ellipse">
              <a:avLst/>
            </a:prstGeom>
            <a:solidFill>
              <a:srgbClr val="FF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10" name="Oval 153"/>
            <p:cNvSpPr>
              <a:spLocks noChangeArrowheads="1"/>
            </p:cNvSpPr>
            <p:nvPr/>
          </p:nvSpPr>
          <p:spPr bwMode="auto">
            <a:xfrm>
              <a:off x="1379" y="3241"/>
              <a:ext cx="49" cy="63"/>
            </a:xfrm>
            <a:prstGeom prst="ellipse">
              <a:avLst/>
            </a:pr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11" name="Oval 154"/>
            <p:cNvSpPr>
              <a:spLocks noChangeArrowheads="1"/>
            </p:cNvSpPr>
            <p:nvPr/>
          </p:nvSpPr>
          <p:spPr bwMode="auto">
            <a:xfrm>
              <a:off x="1383" y="3246"/>
              <a:ext cx="32" cy="43"/>
            </a:xfrm>
            <a:prstGeom prst="ellipse">
              <a:avLst/>
            </a:prstGeom>
            <a:solidFill>
              <a:srgbClr val="FFF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8709" name="Group 155"/>
          <p:cNvGrpSpPr>
            <a:grpSpLocks/>
          </p:cNvGrpSpPr>
          <p:nvPr/>
        </p:nvGrpSpPr>
        <p:grpSpPr bwMode="auto">
          <a:xfrm>
            <a:off x="228600" y="5029200"/>
            <a:ext cx="407988" cy="568325"/>
            <a:chOff x="627" y="2812"/>
            <a:chExt cx="289" cy="358"/>
          </a:xfrm>
        </p:grpSpPr>
        <p:sp>
          <p:nvSpPr>
            <p:cNvPr id="28990" name="Oval 156"/>
            <p:cNvSpPr>
              <a:spLocks noChangeArrowheads="1"/>
            </p:cNvSpPr>
            <p:nvPr/>
          </p:nvSpPr>
          <p:spPr bwMode="auto">
            <a:xfrm>
              <a:off x="627" y="2812"/>
              <a:ext cx="289" cy="358"/>
            </a:xfrm>
            <a:prstGeom prst="ellipse">
              <a:avLst/>
            </a:prstGeom>
            <a:solidFill>
              <a:srgbClr val="2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91" name="Oval 157"/>
            <p:cNvSpPr>
              <a:spLocks noChangeArrowheads="1"/>
            </p:cNvSpPr>
            <p:nvPr/>
          </p:nvSpPr>
          <p:spPr bwMode="auto">
            <a:xfrm>
              <a:off x="632" y="2813"/>
              <a:ext cx="263" cy="326"/>
            </a:xfrm>
            <a:prstGeom prst="ellipse">
              <a:avLst/>
            </a:prstGeom>
            <a:solidFill>
              <a:srgbClr val="4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92" name="Oval 158"/>
            <p:cNvSpPr>
              <a:spLocks noChangeArrowheads="1"/>
            </p:cNvSpPr>
            <p:nvPr/>
          </p:nvSpPr>
          <p:spPr bwMode="auto">
            <a:xfrm>
              <a:off x="638" y="2819"/>
              <a:ext cx="234" cy="289"/>
            </a:xfrm>
            <a:prstGeom prst="ellipse">
              <a:avLst/>
            </a:prstGeom>
            <a:solidFill>
              <a:srgbClr val="6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93" name="Oval 159"/>
            <p:cNvSpPr>
              <a:spLocks noChangeArrowheads="1"/>
            </p:cNvSpPr>
            <p:nvPr/>
          </p:nvSpPr>
          <p:spPr bwMode="auto">
            <a:xfrm>
              <a:off x="644" y="2825"/>
              <a:ext cx="205" cy="252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94" name="Oval 160"/>
            <p:cNvSpPr>
              <a:spLocks noChangeArrowheads="1"/>
            </p:cNvSpPr>
            <p:nvPr/>
          </p:nvSpPr>
          <p:spPr bwMode="auto">
            <a:xfrm>
              <a:off x="652" y="2832"/>
              <a:ext cx="174" cy="214"/>
            </a:xfrm>
            <a:prstGeom prst="ellipse">
              <a:avLst/>
            </a:prstGeom>
            <a:solidFill>
              <a:srgbClr val="A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95" name="Oval 161"/>
            <p:cNvSpPr>
              <a:spLocks noChangeArrowheads="1"/>
            </p:cNvSpPr>
            <p:nvPr/>
          </p:nvSpPr>
          <p:spPr bwMode="auto">
            <a:xfrm>
              <a:off x="659" y="2838"/>
              <a:ext cx="144" cy="178"/>
            </a:xfrm>
            <a:prstGeom prst="ellipse">
              <a:avLst/>
            </a:prstGeom>
            <a:solidFill>
              <a:srgbClr val="C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96" name="Oval 162"/>
            <p:cNvSpPr>
              <a:spLocks noChangeArrowheads="1"/>
            </p:cNvSpPr>
            <p:nvPr/>
          </p:nvSpPr>
          <p:spPr bwMode="auto">
            <a:xfrm>
              <a:off x="665" y="2845"/>
              <a:ext cx="115" cy="142"/>
            </a:xfrm>
            <a:prstGeom prst="ellipse">
              <a:avLst/>
            </a:prstGeom>
            <a:solidFill>
              <a:srgbClr val="E0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97" name="Oval 163"/>
            <p:cNvSpPr>
              <a:spLocks noChangeArrowheads="1"/>
            </p:cNvSpPr>
            <p:nvPr/>
          </p:nvSpPr>
          <p:spPr bwMode="auto">
            <a:xfrm>
              <a:off x="672" y="2851"/>
              <a:ext cx="85" cy="10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98" name="Oval 164"/>
            <p:cNvSpPr>
              <a:spLocks noChangeArrowheads="1"/>
            </p:cNvSpPr>
            <p:nvPr/>
          </p:nvSpPr>
          <p:spPr bwMode="auto">
            <a:xfrm>
              <a:off x="677" y="2853"/>
              <a:ext cx="68" cy="84"/>
            </a:xfrm>
            <a:prstGeom prst="ellipse">
              <a:avLst/>
            </a:prstGeom>
            <a:solidFill>
              <a:srgbClr val="FF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99" name="Oval 165"/>
            <p:cNvSpPr>
              <a:spLocks noChangeArrowheads="1"/>
            </p:cNvSpPr>
            <p:nvPr/>
          </p:nvSpPr>
          <p:spPr bwMode="auto">
            <a:xfrm>
              <a:off x="681" y="2857"/>
              <a:ext cx="49" cy="63"/>
            </a:xfrm>
            <a:prstGeom prst="ellipse">
              <a:avLst/>
            </a:pr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9000" name="Oval 166"/>
            <p:cNvSpPr>
              <a:spLocks noChangeArrowheads="1"/>
            </p:cNvSpPr>
            <p:nvPr/>
          </p:nvSpPr>
          <p:spPr bwMode="auto">
            <a:xfrm>
              <a:off x="685" y="2862"/>
              <a:ext cx="32" cy="43"/>
            </a:xfrm>
            <a:prstGeom prst="ellipse">
              <a:avLst/>
            </a:prstGeom>
            <a:solidFill>
              <a:srgbClr val="FFF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8710" name="Rectangle 167"/>
          <p:cNvSpPr>
            <a:spLocks noChangeArrowheads="1"/>
          </p:cNvSpPr>
          <p:nvPr/>
        </p:nvSpPr>
        <p:spPr bwMode="auto">
          <a:xfrm>
            <a:off x="0" y="5486400"/>
            <a:ext cx="141763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smtClean="0">
                <a:solidFill>
                  <a:srgbClr val="72C222"/>
                </a:solidFill>
              </a:rPr>
              <a:t>Laboratory Facilities</a:t>
            </a:r>
          </a:p>
        </p:txBody>
      </p:sp>
      <p:sp>
        <p:nvSpPr>
          <p:cNvPr id="28711" name="Line 168"/>
          <p:cNvSpPr>
            <a:spLocks noChangeShapeType="1"/>
          </p:cNvSpPr>
          <p:nvPr/>
        </p:nvSpPr>
        <p:spPr bwMode="auto">
          <a:xfrm flipV="1">
            <a:off x="457200" y="3733800"/>
            <a:ext cx="304800" cy="12954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8712" name="Group 169"/>
          <p:cNvGrpSpPr>
            <a:grpSpLocks/>
          </p:cNvGrpSpPr>
          <p:nvPr/>
        </p:nvGrpSpPr>
        <p:grpSpPr bwMode="auto">
          <a:xfrm>
            <a:off x="1905000" y="2743200"/>
            <a:ext cx="577850" cy="801688"/>
            <a:chOff x="1512" y="1923"/>
            <a:chExt cx="409" cy="505"/>
          </a:xfrm>
        </p:grpSpPr>
        <p:sp>
          <p:nvSpPr>
            <p:cNvPr id="28979" name="Oval 170"/>
            <p:cNvSpPr>
              <a:spLocks noChangeArrowheads="1"/>
            </p:cNvSpPr>
            <p:nvPr/>
          </p:nvSpPr>
          <p:spPr bwMode="auto">
            <a:xfrm>
              <a:off x="1512" y="1923"/>
              <a:ext cx="409" cy="505"/>
            </a:xfrm>
            <a:prstGeom prst="ellipse">
              <a:avLst/>
            </a:prstGeom>
            <a:solidFill>
              <a:srgbClr val="2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80" name="Oval 171"/>
            <p:cNvSpPr>
              <a:spLocks noChangeArrowheads="1"/>
            </p:cNvSpPr>
            <p:nvPr/>
          </p:nvSpPr>
          <p:spPr bwMode="auto">
            <a:xfrm>
              <a:off x="1519" y="1924"/>
              <a:ext cx="372" cy="461"/>
            </a:xfrm>
            <a:prstGeom prst="ellipse">
              <a:avLst/>
            </a:prstGeom>
            <a:solidFill>
              <a:srgbClr val="4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81" name="Oval 172"/>
            <p:cNvSpPr>
              <a:spLocks noChangeArrowheads="1"/>
            </p:cNvSpPr>
            <p:nvPr/>
          </p:nvSpPr>
          <p:spPr bwMode="auto">
            <a:xfrm>
              <a:off x="1527" y="1933"/>
              <a:ext cx="332" cy="409"/>
            </a:xfrm>
            <a:prstGeom prst="ellipse">
              <a:avLst/>
            </a:prstGeom>
            <a:solidFill>
              <a:srgbClr val="6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82" name="Oval 173"/>
            <p:cNvSpPr>
              <a:spLocks noChangeArrowheads="1"/>
            </p:cNvSpPr>
            <p:nvPr/>
          </p:nvSpPr>
          <p:spPr bwMode="auto">
            <a:xfrm>
              <a:off x="1535" y="1941"/>
              <a:ext cx="292" cy="357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83" name="Oval 174"/>
            <p:cNvSpPr>
              <a:spLocks noChangeArrowheads="1"/>
            </p:cNvSpPr>
            <p:nvPr/>
          </p:nvSpPr>
          <p:spPr bwMode="auto">
            <a:xfrm>
              <a:off x="1547" y="1950"/>
              <a:ext cx="247" cy="305"/>
            </a:xfrm>
            <a:prstGeom prst="ellipse">
              <a:avLst/>
            </a:prstGeom>
            <a:solidFill>
              <a:srgbClr val="A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84" name="Oval 175"/>
            <p:cNvSpPr>
              <a:spLocks noChangeArrowheads="1"/>
            </p:cNvSpPr>
            <p:nvPr/>
          </p:nvSpPr>
          <p:spPr bwMode="auto">
            <a:xfrm>
              <a:off x="1556" y="1959"/>
              <a:ext cx="205" cy="254"/>
            </a:xfrm>
            <a:prstGeom prst="ellipse">
              <a:avLst/>
            </a:prstGeom>
            <a:solidFill>
              <a:srgbClr val="C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85" name="Oval 176"/>
            <p:cNvSpPr>
              <a:spLocks noChangeArrowheads="1"/>
            </p:cNvSpPr>
            <p:nvPr/>
          </p:nvSpPr>
          <p:spPr bwMode="auto">
            <a:xfrm>
              <a:off x="1565" y="1968"/>
              <a:ext cx="164" cy="204"/>
            </a:xfrm>
            <a:prstGeom prst="ellipse">
              <a:avLst/>
            </a:prstGeom>
            <a:solidFill>
              <a:srgbClr val="E0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86" name="Oval 177"/>
            <p:cNvSpPr>
              <a:spLocks noChangeArrowheads="1"/>
            </p:cNvSpPr>
            <p:nvPr/>
          </p:nvSpPr>
          <p:spPr bwMode="auto">
            <a:xfrm>
              <a:off x="1575" y="1977"/>
              <a:ext cx="121" cy="15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87" name="Oval 178"/>
            <p:cNvSpPr>
              <a:spLocks noChangeArrowheads="1"/>
            </p:cNvSpPr>
            <p:nvPr/>
          </p:nvSpPr>
          <p:spPr bwMode="auto">
            <a:xfrm>
              <a:off x="1582" y="1980"/>
              <a:ext cx="98" cy="121"/>
            </a:xfrm>
            <a:prstGeom prst="ellipse">
              <a:avLst/>
            </a:prstGeom>
            <a:solidFill>
              <a:srgbClr val="FF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88" name="Oval 179"/>
            <p:cNvSpPr>
              <a:spLocks noChangeArrowheads="1"/>
            </p:cNvSpPr>
            <p:nvPr/>
          </p:nvSpPr>
          <p:spPr bwMode="auto">
            <a:xfrm>
              <a:off x="1587" y="1986"/>
              <a:ext cx="71" cy="91"/>
            </a:xfrm>
            <a:prstGeom prst="ellipse">
              <a:avLst/>
            </a:pr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89" name="Oval 180"/>
            <p:cNvSpPr>
              <a:spLocks noChangeArrowheads="1"/>
            </p:cNvSpPr>
            <p:nvPr/>
          </p:nvSpPr>
          <p:spPr bwMode="auto">
            <a:xfrm>
              <a:off x="1593" y="1993"/>
              <a:ext cx="47" cy="63"/>
            </a:xfrm>
            <a:prstGeom prst="ellipse">
              <a:avLst/>
            </a:prstGeom>
            <a:solidFill>
              <a:srgbClr val="FFF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8713" name="Rectangle 181"/>
          <p:cNvSpPr>
            <a:spLocks noChangeArrowheads="1"/>
          </p:cNvSpPr>
          <p:nvPr/>
        </p:nvSpPr>
        <p:spPr bwMode="auto">
          <a:xfrm>
            <a:off x="1447800" y="3505200"/>
            <a:ext cx="16732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smtClean="0">
                <a:solidFill>
                  <a:srgbClr val="72C222"/>
                </a:solidFill>
              </a:rPr>
              <a:t>Hospitals</a:t>
            </a:r>
          </a:p>
        </p:txBody>
      </p:sp>
      <p:sp>
        <p:nvSpPr>
          <p:cNvPr id="28714" name="Rectangle 182"/>
          <p:cNvSpPr>
            <a:spLocks noChangeArrowheads="1"/>
          </p:cNvSpPr>
          <p:nvPr/>
        </p:nvSpPr>
        <p:spPr bwMode="auto">
          <a:xfrm>
            <a:off x="457200" y="1219200"/>
            <a:ext cx="1463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smtClean="0">
                <a:solidFill>
                  <a:srgbClr val="72C222"/>
                </a:solidFill>
              </a:rPr>
              <a:t>EMS</a:t>
            </a:r>
          </a:p>
        </p:txBody>
      </p:sp>
      <p:sp>
        <p:nvSpPr>
          <p:cNvPr id="28715" name="Line 183"/>
          <p:cNvSpPr>
            <a:spLocks noChangeShapeType="1"/>
          </p:cNvSpPr>
          <p:nvPr/>
        </p:nvSpPr>
        <p:spPr bwMode="auto">
          <a:xfrm flipV="1">
            <a:off x="3276600" y="762000"/>
            <a:ext cx="1371600" cy="2286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16" name="Line 184"/>
          <p:cNvSpPr>
            <a:spLocks noChangeShapeType="1"/>
          </p:cNvSpPr>
          <p:nvPr/>
        </p:nvSpPr>
        <p:spPr bwMode="auto">
          <a:xfrm flipH="1" flipV="1">
            <a:off x="3048000" y="1295400"/>
            <a:ext cx="788988" cy="1701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8717" name="Group 185"/>
          <p:cNvGrpSpPr>
            <a:grpSpLocks/>
          </p:cNvGrpSpPr>
          <p:nvPr/>
        </p:nvGrpSpPr>
        <p:grpSpPr bwMode="auto">
          <a:xfrm>
            <a:off x="2209800" y="762000"/>
            <a:ext cx="1671638" cy="1096963"/>
            <a:chOff x="931" y="948"/>
            <a:chExt cx="1185" cy="790"/>
          </a:xfrm>
        </p:grpSpPr>
        <p:grpSp>
          <p:nvGrpSpPr>
            <p:cNvPr id="28966" name="Group 186"/>
            <p:cNvGrpSpPr>
              <a:grpSpLocks/>
            </p:cNvGrpSpPr>
            <p:nvPr/>
          </p:nvGrpSpPr>
          <p:grpSpPr bwMode="auto">
            <a:xfrm>
              <a:off x="1379" y="948"/>
              <a:ext cx="324" cy="401"/>
              <a:chOff x="1379" y="948"/>
              <a:chExt cx="324" cy="401"/>
            </a:xfrm>
          </p:grpSpPr>
          <p:sp>
            <p:nvSpPr>
              <p:cNvPr id="28968" name="Oval 187"/>
              <p:cNvSpPr>
                <a:spLocks noChangeArrowheads="1"/>
              </p:cNvSpPr>
              <p:nvPr/>
            </p:nvSpPr>
            <p:spPr bwMode="auto">
              <a:xfrm>
                <a:off x="1379" y="948"/>
                <a:ext cx="324" cy="401"/>
              </a:xfrm>
              <a:prstGeom prst="ellipse">
                <a:avLst/>
              </a:prstGeom>
              <a:solidFill>
                <a:srgbClr val="00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69" name="Oval 188"/>
              <p:cNvSpPr>
                <a:spLocks noChangeArrowheads="1"/>
              </p:cNvSpPr>
              <p:nvPr/>
            </p:nvSpPr>
            <p:spPr bwMode="auto">
              <a:xfrm>
                <a:off x="1384" y="949"/>
                <a:ext cx="296" cy="366"/>
              </a:xfrm>
              <a:prstGeom prst="ellipse">
                <a:avLst/>
              </a:prstGeom>
              <a:solidFill>
                <a:srgbClr val="000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70" name="Oval 189"/>
              <p:cNvSpPr>
                <a:spLocks noChangeArrowheads="1"/>
              </p:cNvSpPr>
              <p:nvPr/>
            </p:nvSpPr>
            <p:spPr bwMode="auto">
              <a:xfrm>
                <a:off x="1391" y="956"/>
                <a:ext cx="263" cy="324"/>
              </a:xfrm>
              <a:prstGeom prst="ellipse">
                <a:avLst/>
              </a:prstGeom>
              <a:solidFill>
                <a:srgbClr val="000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71" name="Oval 190"/>
              <p:cNvSpPr>
                <a:spLocks noChangeArrowheads="1"/>
              </p:cNvSpPr>
              <p:nvPr/>
            </p:nvSpPr>
            <p:spPr bwMode="auto">
              <a:xfrm>
                <a:off x="1398" y="963"/>
                <a:ext cx="231" cy="283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72" name="Oval 191"/>
              <p:cNvSpPr>
                <a:spLocks noChangeArrowheads="1"/>
              </p:cNvSpPr>
              <p:nvPr/>
            </p:nvSpPr>
            <p:spPr bwMode="auto">
              <a:xfrm>
                <a:off x="1407" y="969"/>
                <a:ext cx="197" cy="242"/>
              </a:xfrm>
              <a:prstGeom prst="ellipse">
                <a:avLst/>
              </a:prstGeom>
              <a:solidFill>
                <a:srgbClr val="000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73" name="Oval 192"/>
              <p:cNvSpPr>
                <a:spLocks noChangeArrowheads="1"/>
              </p:cNvSpPr>
              <p:nvPr/>
            </p:nvSpPr>
            <p:spPr bwMode="auto">
              <a:xfrm>
                <a:off x="1414" y="977"/>
                <a:ext cx="163" cy="200"/>
              </a:xfrm>
              <a:prstGeom prst="ellipse">
                <a:avLst/>
              </a:prstGeom>
              <a:solidFill>
                <a:srgbClr val="000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74" name="Oval 193"/>
              <p:cNvSpPr>
                <a:spLocks noChangeArrowheads="1"/>
              </p:cNvSpPr>
              <p:nvPr/>
            </p:nvSpPr>
            <p:spPr bwMode="auto">
              <a:xfrm>
                <a:off x="1421" y="985"/>
                <a:ext cx="130" cy="160"/>
              </a:xfrm>
              <a:prstGeom prst="ellipse">
                <a:avLst/>
              </a:prstGeom>
              <a:solidFill>
                <a:srgbClr val="00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75" name="Oval 194"/>
              <p:cNvSpPr>
                <a:spLocks noChangeArrowheads="1"/>
              </p:cNvSpPr>
              <p:nvPr/>
            </p:nvSpPr>
            <p:spPr bwMode="auto">
              <a:xfrm>
                <a:off x="1429" y="991"/>
                <a:ext cx="96" cy="118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76" name="Oval 195"/>
              <p:cNvSpPr>
                <a:spLocks noChangeArrowheads="1"/>
              </p:cNvSpPr>
              <p:nvPr/>
            </p:nvSpPr>
            <p:spPr bwMode="auto">
              <a:xfrm>
                <a:off x="1435" y="993"/>
                <a:ext cx="77" cy="96"/>
              </a:xfrm>
              <a:prstGeom prst="ellipse">
                <a:avLst/>
              </a:prstGeom>
              <a:solidFill>
                <a:srgbClr val="404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77" name="Oval 196"/>
              <p:cNvSpPr>
                <a:spLocks noChangeArrowheads="1"/>
              </p:cNvSpPr>
              <p:nvPr/>
            </p:nvSpPr>
            <p:spPr bwMode="auto">
              <a:xfrm>
                <a:off x="1439" y="999"/>
                <a:ext cx="56" cy="71"/>
              </a:xfrm>
              <a:prstGeom prst="ellipse">
                <a:avLst/>
              </a:prstGeom>
              <a:solidFill>
                <a:srgbClr val="808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78" name="Oval 197"/>
              <p:cNvSpPr>
                <a:spLocks noChangeArrowheads="1"/>
              </p:cNvSpPr>
              <p:nvPr/>
            </p:nvSpPr>
            <p:spPr bwMode="auto">
              <a:xfrm>
                <a:off x="1443" y="1004"/>
                <a:ext cx="37" cy="48"/>
              </a:xfrm>
              <a:prstGeom prst="ellipse">
                <a:avLst/>
              </a:prstGeom>
              <a:solidFill>
                <a:srgbClr val="C0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967" name="Rectangle 198"/>
            <p:cNvSpPr>
              <a:spLocks noChangeArrowheads="1"/>
            </p:cNvSpPr>
            <p:nvPr/>
          </p:nvSpPr>
          <p:spPr bwMode="auto">
            <a:xfrm>
              <a:off x="931" y="1235"/>
              <a:ext cx="1185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 smtClean="0">
                  <a:solidFill>
                    <a:srgbClr val="72C222"/>
                  </a:solidFill>
                </a:rPr>
                <a:t>Community Centers</a:t>
              </a:r>
            </a:p>
          </p:txBody>
        </p:sp>
      </p:grpSp>
      <p:grpSp>
        <p:nvGrpSpPr>
          <p:cNvPr id="28718" name="Group 199"/>
          <p:cNvGrpSpPr>
            <a:grpSpLocks/>
          </p:cNvGrpSpPr>
          <p:nvPr/>
        </p:nvGrpSpPr>
        <p:grpSpPr bwMode="auto">
          <a:xfrm>
            <a:off x="0" y="3200400"/>
            <a:ext cx="1671638" cy="781050"/>
            <a:chOff x="101" y="1254"/>
            <a:chExt cx="1185" cy="492"/>
          </a:xfrm>
        </p:grpSpPr>
        <p:grpSp>
          <p:nvGrpSpPr>
            <p:cNvPr id="28953" name="Group 200"/>
            <p:cNvGrpSpPr>
              <a:grpSpLocks/>
            </p:cNvGrpSpPr>
            <p:nvPr/>
          </p:nvGrpSpPr>
          <p:grpSpPr bwMode="auto">
            <a:xfrm>
              <a:off x="546" y="1254"/>
              <a:ext cx="288" cy="358"/>
              <a:chOff x="546" y="1254"/>
              <a:chExt cx="288" cy="358"/>
            </a:xfrm>
          </p:grpSpPr>
          <p:sp>
            <p:nvSpPr>
              <p:cNvPr id="28955" name="Oval 201"/>
              <p:cNvSpPr>
                <a:spLocks noChangeArrowheads="1"/>
              </p:cNvSpPr>
              <p:nvPr/>
            </p:nvSpPr>
            <p:spPr bwMode="auto">
              <a:xfrm>
                <a:off x="546" y="1254"/>
                <a:ext cx="288" cy="358"/>
              </a:xfrm>
              <a:prstGeom prst="ellipse">
                <a:avLst/>
              </a:prstGeom>
              <a:solidFill>
                <a:srgbClr val="2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56" name="Oval 202"/>
              <p:cNvSpPr>
                <a:spLocks noChangeArrowheads="1"/>
              </p:cNvSpPr>
              <p:nvPr/>
            </p:nvSpPr>
            <p:spPr bwMode="auto">
              <a:xfrm>
                <a:off x="551" y="1255"/>
                <a:ext cx="262" cy="326"/>
              </a:xfrm>
              <a:prstGeom prst="ellipse">
                <a:avLst/>
              </a:prstGeom>
              <a:solidFill>
                <a:srgbClr val="4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57" name="Oval 203"/>
              <p:cNvSpPr>
                <a:spLocks noChangeArrowheads="1"/>
              </p:cNvSpPr>
              <p:nvPr/>
            </p:nvSpPr>
            <p:spPr bwMode="auto">
              <a:xfrm>
                <a:off x="557" y="1261"/>
                <a:ext cx="233" cy="289"/>
              </a:xfrm>
              <a:prstGeom prst="ellipse">
                <a:avLst/>
              </a:prstGeom>
              <a:solidFill>
                <a:srgbClr val="6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58" name="Oval 204"/>
              <p:cNvSpPr>
                <a:spLocks noChangeArrowheads="1"/>
              </p:cNvSpPr>
              <p:nvPr/>
            </p:nvSpPr>
            <p:spPr bwMode="auto">
              <a:xfrm>
                <a:off x="563" y="1268"/>
                <a:ext cx="204" cy="251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59" name="Oval 205"/>
              <p:cNvSpPr>
                <a:spLocks noChangeArrowheads="1"/>
              </p:cNvSpPr>
              <p:nvPr/>
            </p:nvSpPr>
            <p:spPr bwMode="auto">
              <a:xfrm>
                <a:off x="571" y="1274"/>
                <a:ext cx="173" cy="215"/>
              </a:xfrm>
              <a:prstGeom prst="ellipse">
                <a:avLst/>
              </a:prstGeom>
              <a:solidFill>
                <a:srgbClr val="A0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60" name="Oval 206"/>
              <p:cNvSpPr>
                <a:spLocks noChangeArrowheads="1"/>
              </p:cNvSpPr>
              <p:nvPr/>
            </p:nvSpPr>
            <p:spPr bwMode="auto">
              <a:xfrm>
                <a:off x="578" y="1280"/>
                <a:ext cx="142" cy="178"/>
              </a:xfrm>
              <a:prstGeom prst="ellipse">
                <a:avLst/>
              </a:prstGeom>
              <a:solidFill>
                <a:srgbClr val="C0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61" name="Oval 207"/>
              <p:cNvSpPr>
                <a:spLocks noChangeArrowheads="1"/>
              </p:cNvSpPr>
              <p:nvPr/>
            </p:nvSpPr>
            <p:spPr bwMode="auto">
              <a:xfrm>
                <a:off x="584" y="1287"/>
                <a:ext cx="113" cy="141"/>
              </a:xfrm>
              <a:prstGeom prst="ellipse">
                <a:avLst/>
              </a:prstGeom>
              <a:solidFill>
                <a:srgbClr val="E0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62" name="Oval 208"/>
              <p:cNvSpPr>
                <a:spLocks noChangeArrowheads="1"/>
              </p:cNvSpPr>
              <p:nvPr/>
            </p:nvSpPr>
            <p:spPr bwMode="auto">
              <a:xfrm>
                <a:off x="591" y="1293"/>
                <a:ext cx="85" cy="10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63" name="Oval 209"/>
              <p:cNvSpPr>
                <a:spLocks noChangeArrowheads="1"/>
              </p:cNvSpPr>
              <p:nvPr/>
            </p:nvSpPr>
            <p:spPr bwMode="auto">
              <a:xfrm>
                <a:off x="596" y="1295"/>
                <a:ext cx="68" cy="83"/>
              </a:xfrm>
              <a:prstGeom prst="ellipse">
                <a:avLst/>
              </a:prstGeom>
              <a:solidFill>
                <a:srgbClr val="FFF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64" name="Oval 210"/>
              <p:cNvSpPr>
                <a:spLocks noChangeArrowheads="1"/>
              </p:cNvSpPr>
              <p:nvPr/>
            </p:nvSpPr>
            <p:spPr bwMode="auto">
              <a:xfrm>
                <a:off x="600" y="1300"/>
                <a:ext cx="49" cy="61"/>
              </a:xfrm>
              <a:prstGeom prst="ellipse">
                <a:avLst/>
              </a:prstGeom>
              <a:solidFill>
                <a:srgbClr val="FF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65" name="Oval 211"/>
              <p:cNvSpPr>
                <a:spLocks noChangeArrowheads="1"/>
              </p:cNvSpPr>
              <p:nvPr/>
            </p:nvSpPr>
            <p:spPr bwMode="auto">
              <a:xfrm>
                <a:off x="604" y="1305"/>
                <a:ext cx="32" cy="41"/>
              </a:xfrm>
              <a:prstGeom prst="ellipse">
                <a:avLst/>
              </a:prstGeom>
              <a:solidFill>
                <a:srgbClr val="FFF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954" name="Rectangle 212"/>
            <p:cNvSpPr>
              <a:spLocks noChangeArrowheads="1"/>
            </p:cNvSpPr>
            <p:nvPr/>
          </p:nvSpPr>
          <p:spPr bwMode="auto">
            <a:xfrm>
              <a:off x="101" y="1498"/>
              <a:ext cx="118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 smtClean="0">
                  <a:solidFill>
                    <a:srgbClr val="72C222"/>
                  </a:solidFill>
                </a:rPr>
                <a:t>Doctors</a:t>
              </a:r>
            </a:p>
          </p:txBody>
        </p:sp>
      </p:grpSp>
      <p:sp>
        <p:nvSpPr>
          <p:cNvPr id="28719" name="Line 213"/>
          <p:cNvSpPr>
            <a:spLocks noChangeShapeType="1"/>
          </p:cNvSpPr>
          <p:nvPr/>
        </p:nvSpPr>
        <p:spPr bwMode="auto">
          <a:xfrm flipH="1">
            <a:off x="1600200" y="1143000"/>
            <a:ext cx="1295400" cy="6096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20" name="Line 214"/>
          <p:cNvSpPr>
            <a:spLocks noChangeShapeType="1"/>
          </p:cNvSpPr>
          <p:nvPr/>
        </p:nvSpPr>
        <p:spPr bwMode="auto">
          <a:xfrm flipH="1" flipV="1">
            <a:off x="4953000" y="1219200"/>
            <a:ext cx="990600" cy="15240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21" name="Line 215"/>
          <p:cNvSpPr>
            <a:spLocks noChangeShapeType="1"/>
          </p:cNvSpPr>
          <p:nvPr/>
        </p:nvSpPr>
        <p:spPr bwMode="auto">
          <a:xfrm flipV="1">
            <a:off x="4953000" y="685800"/>
            <a:ext cx="27432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22" name="Line 216"/>
          <p:cNvSpPr>
            <a:spLocks noChangeShapeType="1"/>
          </p:cNvSpPr>
          <p:nvPr/>
        </p:nvSpPr>
        <p:spPr bwMode="auto">
          <a:xfrm flipH="1" flipV="1">
            <a:off x="1524000" y="2133600"/>
            <a:ext cx="457200" cy="685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23" name="Rectangle 217"/>
          <p:cNvSpPr>
            <a:spLocks noChangeArrowheads="1"/>
          </p:cNvSpPr>
          <p:nvPr/>
        </p:nvSpPr>
        <p:spPr bwMode="auto">
          <a:xfrm>
            <a:off x="3505200" y="1828800"/>
            <a:ext cx="167163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smtClean="0">
                <a:solidFill>
                  <a:srgbClr val="72C222"/>
                </a:solidFill>
              </a:rPr>
              <a:t>Health Department</a:t>
            </a:r>
          </a:p>
        </p:txBody>
      </p:sp>
      <p:sp>
        <p:nvSpPr>
          <p:cNvPr id="28724" name="Line 218"/>
          <p:cNvSpPr>
            <a:spLocks noChangeShapeType="1"/>
          </p:cNvSpPr>
          <p:nvPr/>
        </p:nvSpPr>
        <p:spPr bwMode="auto">
          <a:xfrm flipV="1">
            <a:off x="2362200" y="2667000"/>
            <a:ext cx="2133600" cy="304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25" name="Line 219"/>
          <p:cNvSpPr>
            <a:spLocks noChangeShapeType="1"/>
          </p:cNvSpPr>
          <p:nvPr/>
        </p:nvSpPr>
        <p:spPr bwMode="auto">
          <a:xfrm flipH="1">
            <a:off x="990600" y="3116263"/>
            <a:ext cx="979488" cy="2365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8726" name="Group 220"/>
          <p:cNvGrpSpPr>
            <a:grpSpLocks/>
          </p:cNvGrpSpPr>
          <p:nvPr/>
        </p:nvGrpSpPr>
        <p:grpSpPr bwMode="auto">
          <a:xfrm>
            <a:off x="1219200" y="1600200"/>
            <a:ext cx="460375" cy="639763"/>
            <a:chOff x="368" y="1930"/>
            <a:chExt cx="326" cy="403"/>
          </a:xfrm>
        </p:grpSpPr>
        <p:sp>
          <p:nvSpPr>
            <p:cNvPr id="28942" name="Oval 221"/>
            <p:cNvSpPr>
              <a:spLocks noChangeArrowheads="1"/>
            </p:cNvSpPr>
            <p:nvPr/>
          </p:nvSpPr>
          <p:spPr bwMode="auto">
            <a:xfrm>
              <a:off x="368" y="1930"/>
              <a:ext cx="326" cy="403"/>
            </a:xfrm>
            <a:prstGeom prst="ellipse">
              <a:avLst/>
            </a:prstGeom>
            <a:solidFill>
              <a:srgbClr val="2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43" name="Oval 222"/>
            <p:cNvSpPr>
              <a:spLocks noChangeArrowheads="1"/>
            </p:cNvSpPr>
            <p:nvPr/>
          </p:nvSpPr>
          <p:spPr bwMode="auto">
            <a:xfrm>
              <a:off x="374" y="1932"/>
              <a:ext cx="296" cy="366"/>
            </a:xfrm>
            <a:prstGeom prst="ellipse">
              <a:avLst/>
            </a:prstGeom>
            <a:solidFill>
              <a:srgbClr val="4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44" name="Oval 223"/>
            <p:cNvSpPr>
              <a:spLocks noChangeArrowheads="1"/>
            </p:cNvSpPr>
            <p:nvPr/>
          </p:nvSpPr>
          <p:spPr bwMode="auto">
            <a:xfrm>
              <a:off x="381" y="1938"/>
              <a:ext cx="263" cy="326"/>
            </a:xfrm>
            <a:prstGeom prst="ellipse">
              <a:avLst/>
            </a:prstGeom>
            <a:solidFill>
              <a:srgbClr val="6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45" name="Oval 224"/>
            <p:cNvSpPr>
              <a:spLocks noChangeArrowheads="1"/>
            </p:cNvSpPr>
            <p:nvPr/>
          </p:nvSpPr>
          <p:spPr bwMode="auto">
            <a:xfrm>
              <a:off x="388" y="1946"/>
              <a:ext cx="230" cy="283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46" name="Oval 225"/>
            <p:cNvSpPr>
              <a:spLocks noChangeArrowheads="1"/>
            </p:cNvSpPr>
            <p:nvPr/>
          </p:nvSpPr>
          <p:spPr bwMode="auto">
            <a:xfrm>
              <a:off x="397" y="1952"/>
              <a:ext cx="196" cy="243"/>
            </a:xfrm>
            <a:prstGeom prst="ellipse">
              <a:avLst/>
            </a:prstGeom>
            <a:solidFill>
              <a:srgbClr val="A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47" name="Oval 226"/>
            <p:cNvSpPr>
              <a:spLocks noChangeArrowheads="1"/>
            </p:cNvSpPr>
            <p:nvPr/>
          </p:nvSpPr>
          <p:spPr bwMode="auto">
            <a:xfrm>
              <a:off x="404" y="1959"/>
              <a:ext cx="163" cy="202"/>
            </a:xfrm>
            <a:prstGeom prst="ellipse">
              <a:avLst/>
            </a:prstGeom>
            <a:solidFill>
              <a:srgbClr val="C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48" name="Oval 227"/>
            <p:cNvSpPr>
              <a:spLocks noChangeArrowheads="1"/>
            </p:cNvSpPr>
            <p:nvPr/>
          </p:nvSpPr>
          <p:spPr bwMode="auto">
            <a:xfrm>
              <a:off x="411" y="1968"/>
              <a:ext cx="130" cy="161"/>
            </a:xfrm>
            <a:prstGeom prst="ellipse">
              <a:avLst/>
            </a:prstGeom>
            <a:solidFill>
              <a:srgbClr val="E0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49" name="Oval 228"/>
            <p:cNvSpPr>
              <a:spLocks noChangeArrowheads="1"/>
            </p:cNvSpPr>
            <p:nvPr/>
          </p:nvSpPr>
          <p:spPr bwMode="auto">
            <a:xfrm>
              <a:off x="419" y="1974"/>
              <a:ext cx="96" cy="1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50" name="Oval 229"/>
            <p:cNvSpPr>
              <a:spLocks noChangeArrowheads="1"/>
            </p:cNvSpPr>
            <p:nvPr/>
          </p:nvSpPr>
          <p:spPr bwMode="auto">
            <a:xfrm>
              <a:off x="425" y="1975"/>
              <a:ext cx="77" cy="97"/>
            </a:xfrm>
            <a:prstGeom prst="ellipse">
              <a:avLst/>
            </a:prstGeom>
            <a:solidFill>
              <a:srgbClr val="FF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51" name="Oval 230"/>
            <p:cNvSpPr>
              <a:spLocks noChangeArrowheads="1"/>
            </p:cNvSpPr>
            <p:nvPr/>
          </p:nvSpPr>
          <p:spPr bwMode="auto">
            <a:xfrm>
              <a:off x="429" y="1981"/>
              <a:ext cx="56" cy="71"/>
            </a:xfrm>
            <a:prstGeom prst="ellipse">
              <a:avLst/>
            </a:pr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52" name="Oval 231"/>
            <p:cNvSpPr>
              <a:spLocks noChangeArrowheads="1"/>
            </p:cNvSpPr>
            <p:nvPr/>
          </p:nvSpPr>
          <p:spPr bwMode="auto">
            <a:xfrm>
              <a:off x="433" y="1986"/>
              <a:ext cx="38" cy="49"/>
            </a:xfrm>
            <a:prstGeom prst="ellipse">
              <a:avLst/>
            </a:prstGeom>
            <a:solidFill>
              <a:srgbClr val="FFF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8727" name="Rectangle 23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 b="0" dirty="0" smtClean="0">
                <a:solidFill>
                  <a:srgbClr val="002060"/>
                </a:solidFill>
                <a:latin typeface="BernhardMod BT" pitchFamily="18" charset="0"/>
              </a:rPr>
              <a:t>Public Health System</a:t>
            </a:r>
            <a:endParaRPr lang="en-US" altLang="en-US" sz="4000" b="0" dirty="0" smtClean="0">
              <a:solidFill>
                <a:srgbClr val="002060"/>
              </a:solidFill>
            </a:endParaRPr>
          </a:p>
        </p:txBody>
      </p:sp>
      <p:grpSp>
        <p:nvGrpSpPr>
          <p:cNvPr id="28728" name="Group 233"/>
          <p:cNvGrpSpPr>
            <a:grpSpLocks/>
          </p:cNvGrpSpPr>
          <p:nvPr/>
        </p:nvGrpSpPr>
        <p:grpSpPr bwMode="auto">
          <a:xfrm>
            <a:off x="2590800" y="4495800"/>
            <a:ext cx="407988" cy="568325"/>
            <a:chOff x="1325" y="3196"/>
            <a:chExt cx="289" cy="358"/>
          </a:xfrm>
        </p:grpSpPr>
        <p:sp>
          <p:nvSpPr>
            <p:cNvPr id="28931" name="Oval 234"/>
            <p:cNvSpPr>
              <a:spLocks noChangeArrowheads="1"/>
            </p:cNvSpPr>
            <p:nvPr/>
          </p:nvSpPr>
          <p:spPr bwMode="auto">
            <a:xfrm>
              <a:off x="1325" y="3196"/>
              <a:ext cx="289" cy="358"/>
            </a:xfrm>
            <a:prstGeom prst="ellipse">
              <a:avLst/>
            </a:prstGeom>
            <a:solidFill>
              <a:srgbClr val="2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32" name="Oval 235"/>
            <p:cNvSpPr>
              <a:spLocks noChangeArrowheads="1"/>
            </p:cNvSpPr>
            <p:nvPr/>
          </p:nvSpPr>
          <p:spPr bwMode="auto">
            <a:xfrm>
              <a:off x="1330" y="3197"/>
              <a:ext cx="263" cy="326"/>
            </a:xfrm>
            <a:prstGeom prst="ellipse">
              <a:avLst/>
            </a:prstGeom>
            <a:solidFill>
              <a:srgbClr val="4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33" name="Oval 236"/>
            <p:cNvSpPr>
              <a:spLocks noChangeArrowheads="1"/>
            </p:cNvSpPr>
            <p:nvPr/>
          </p:nvSpPr>
          <p:spPr bwMode="auto">
            <a:xfrm>
              <a:off x="1336" y="3203"/>
              <a:ext cx="234" cy="289"/>
            </a:xfrm>
            <a:prstGeom prst="ellipse">
              <a:avLst/>
            </a:prstGeom>
            <a:solidFill>
              <a:srgbClr val="6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34" name="Oval 237"/>
            <p:cNvSpPr>
              <a:spLocks noChangeArrowheads="1"/>
            </p:cNvSpPr>
            <p:nvPr/>
          </p:nvSpPr>
          <p:spPr bwMode="auto">
            <a:xfrm>
              <a:off x="1342" y="3209"/>
              <a:ext cx="205" cy="252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35" name="Oval 238"/>
            <p:cNvSpPr>
              <a:spLocks noChangeArrowheads="1"/>
            </p:cNvSpPr>
            <p:nvPr/>
          </p:nvSpPr>
          <p:spPr bwMode="auto">
            <a:xfrm>
              <a:off x="1350" y="3216"/>
              <a:ext cx="174" cy="214"/>
            </a:xfrm>
            <a:prstGeom prst="ellipse">
              <a:avLst/>
            </a:prstGeom>
            <a:solidFill>
              <a:srgbClr val="A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36" name="Oval 239"/>
            <p:cNvSpPr>
              <a:spLocks noChangeArrowheads="1"/>
            </p:cNvSpPr>
            <p:nvPr/>
          </p:nvSpPr>
          <p:spPr bwMode="auto">
            <a:xfrm>
              <a:off x="1357" y="3222"/>
              <a:ext cx="144" cy="178"/>
            </a:xfrm>
            <a:prstGeom prst="ellipse">
              <a:avLst/>
            </a:prstGeom>
            <a:solidFill>
              <a:srgbClr val="C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37" name="Oval 240"/>
            <p:cNvSpPr>
              <a:spLocks noChangeArrowheads="1"/>
            </p:cNvSpPr>
            <p:nvPr/>
          </p:nvSpPr>
          <p:spPr bwMode="auto">
            <a:xfrm>
              <a:off x="1363" y="3229"/>
              <a:ext cx="115" cy="142"/>
            </a:xfrm>
            <a:prstGeom prst="ellipse">
              <a:avLst/>
            </a:prstGeom>
            <a:solidFill>
              <a:srgbClr val="E0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38" name="Oval 241"/>
            <p:cNvSpPr>
              <a:spLocks noChangeArrowheads="1"/>
            </p:cNvSpPr>
            <p:nvPr/>
          </p:nvSpPr>
          <p:spPr bwMode="auto">
            <a:xfrm>
              <a:off x="1370" y="3235"/>
              <a:ext cx="85" cy="10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39" name="Oval 242"/>
            <p:cNvSpPr>
              <a:spLocks noChangeArrowheads="1"/>
            </p:cNvSpPr>
            <p:nvPr/>
          </p:nvSpPr>
          <p:spPr bwMode="auto">
            <a:xfrm>
              <a:off x="1375" y="3237"/>
              <a:ext cx="68" cy="84"/>
            </a:xfrm>
            <a:prstGeom prst="ellipse">
              <a:avLst/>
            </a:prstGeom>
            <a:solidFill>
              <a:srgbClr val="FF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40" name="Oval 243"/>
            <p:cNvSpPr>
              <a:spLocks noChangeArrowheads="1"/>
            </p:cNvSpPr>
            <p:nvPr/>
          </p:nvSpPr>
          <p:spPr bwMode="auto">
            <a:xfrm>
              <a:off x="1379" y="3241"/>
              <a:ext cx="49" cy="63"/>
            </a:xfrm>
            <a:prstGeom prst="ellipse">
              <a:avLst/>
            </a:pr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41" name="Oval 244"/>
            <p:cNvSpPr>
              <a:spLocks noChangeArrowheads="1"/>
            </p:cNvSpPr>
            <p:nvPr/>
          </p:nvSpPr>
          <p:spPr bwMode="auto">
            <a:xfrm>
              <a:off x="1383" y="3246"/>
              <a:ext cx="32" cy="43"/>
            </a:xfrm>
            <a:prstGeom prst="ellipse">
              <a:avLst/>
            </a:prstGeom>
            <a:solidFill>
              <a:srgbClr val="FFF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8729" name="Line 245"/>
          <p:cNvSpPr>
            <a:spLocks noChangeShapeType="1"/>
          </p:cNvSpPr>
          <p:nvPr/>
        </p:nvSpPr>
        <p:spPr bwMode="auto">
          <a:xfrm flipH="1" flipV="1">
            <a:off x="3048000" y="1219200"/>
            <a:ext cx="838200" cy="19050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8730" name="Group 246"/>
          <p:cNvGrpSpPr>
            <a:grpSpLocks/>
          </p:cNvGrpSpPr>
          <p:nvPr/>
        </p:nvGrpSpPr>
        <p:grpSpPr bwMode="auto">
          <a:xfrm>
            <a:off x="4572000" y="4648200"/>
            <a:ext cx="460375" cy="641350"/>
            <a:chOff x="3629" y="3513"/>
            <a:chExt cx="326" cy="404"/>
          </a:xfrm>
        </p:grpSpPr>
        <p:sp>
          <p:nvSpPr>
            <p:cNvPr id="28920" name="Oval 247"/>
            <p:cNvSpPr>
              <a:spLocks noChangeArrowheads="1"/>
            </p:cNvSpPr>
            <p:nvPr/>
          </p:nvSpPr>
          <p:spPr bwMode="auto">
            <a:xfrm>
              <a:off x="3629" y="3513"/>
              <a:ext cx="326" cy="404"/>
            </a:xfrm>
            <a:prstGeom prst="ellipse">
              <a:avLst/>
            </a:prstGeom>
            <a:solidFill>
              <a:srgbClr val="2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21" name="Oval 248"/>
            <p:cNvSpPr>
              <a:spLocks noChangeArrowheads="1"/>
            </p:cNvSpPr>
            <p:nvPr/>
          </p:nvSpPr>
          <p:spPr bwMode="auto">
            <a:xfrm>
              <a:off x="3635" y="3516"/>
              <a:ext cx="296" cy="366"/>
            </a:xfrm>
            <a:prstGeom prst="ellipse">
              <a:avLst/>
            </a:pr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22" name="Oval 249"/>
            <p:cNvSpPr>
              <a:spLocks noChangeArrowheads="1"/>
            </p:cNvSpPr>
            <p:nvPr/>
          </p:nvSpPr>
          <p:spPr bwMode="auto">
            <a:xfrm>
              <a:off x="3642" y="3522"/>
              <a:ext cx="263" cy="326"/>
            </a:xfrm>
            <a:prstGeom prst="ellipse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23" name="Oval 250"/>
            <p:cNvSpPr>
              <a:spLocks noChangeArrowheads="1"/>
            </p:cNvSpPr>
            <p:nvPr/>
          </p:nvSpPr>
          <p:spPr bwMode="auto">
            <a:xfrm>
              <a:off x="3649" y="3529"/>
              <a:ext cx="230" cy="284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24" name="Oval 251"/>
            <p:cNvSpPr>
              <a:spLocks noChangeArrowheads="1"/>
            </p:cNvSpPr>
            <p:nvPr/>
          </p:nvSpPr>
          <p:spPr bwMode="auto">
            <a:xfrm>
              <a:off x="3658" y="3535"/>
              <a:ext cx="196" cy="244"/>
            </a:xfrm>
            <a:prstGeom prst="ellipse">
              <a:avLst/>
            </a:prstGeom>
            <a:solidFill>
              <a:srgbClr val="A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25" name="Oval 252"/>
            <p:cNvSpPr>
              <a:spLocks noChangeArrowheads="1"/>
            </p:cNvSpPr>
            <p:nvPr/>
          </p:nvSpPr>
          <p:spPr bwMode="auto">
            <a:xfrm>
              <a:off x="3665" y="3543"/>
              <a:ext cx="163" cy="20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26" name="Oval 253"/>
            <p:cNvSpPr>
              <a:spLocks noChangeArrowheads="1"/>
            </p:cNvSpPr>
            <p:nvPr/>
          </p:nvSpPr>
          <p:spPr bwMode="auto">
            <a:xfrm>
              <a:off x="3672" y="3551"/>
              <a:ext cx="130" cy="160"/>
            </a:xfrm>
            <a:prstGeom prst="ellipse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27" name="Oval 254"/>
            <p:cNvSpPr>
              <a:spLocks noChangeArrowheads="1"/>
            </p:cNvSpPr>
            <p:nvPr/>
          </p:nvSpPr>
          <p:spPr bwMode="auto">
            <a:xfrm>
              <a:off x="3680" y="3558"/>
              <a:ext cx="96" cy="11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28" name="Oval 255"/>
            <p:cNvSpPr>
              <a:spLocks noChangeArrowheads="1"/>
            </p:cNvSpPr>
            <p:nvPr/>
          </p:nvSpPr>
          <p:spPr bwMode="auto">
            <a:xfrm>
              <a:off x="3686" y="3559"/>
              <a:ext cx="77" cy="95"/>
            </a:xfrm>
            <a:prstGeom prst="ellipse">
              <a:avLst/>
            </a:pr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29" name="Oval 256"/>
            <p:cNvSpPr>
              <a:spLocks noChangeArrowheads="1"/>
            </p:cNvSpPr>
            <p:nvPr/>
          </p:nvSpPr>
          <p:spPr bwMode="auto">
            <a:xfrm>
              <a:off x="3690" y="3565"/>
              <a:ext cx="56" cy="71"/>
            </a:xfrm>
            <a:prstGeom prst="ellipse">
              <a:avLst/>
            </a:prstGeom>
            <a:solidFill>
              <a:srgbClr val="FF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30" name="Oval 257"/>
            <p:cNvSpPr>
              <a:spLocks noChangeArrowheads="1"/>
            </p:cNvSpPr>
            <p:nvPr/>
          </p:nvSpPr>
          <p:spPr bwMode="auto">
            <a:xfrm>
              <a:off x="3694" y="3570"/>
              <a:ext cx="38" cy="49"/>
            </a:xfrm>
            <a:prstGeom prst="ellipse">
              <a:avLst/>
            </a:prstGeom>
            <a:solidFill>
              <a:srgbClr val="FF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8731" name="Line 258"/>
          <p:cNvSpPr>
            <a:spLocks noChangeShapeType="1"/>
          </p:cNvSpPr>
          <p:nvPr/>
        </p:nvSpPr>
        <p:spPr bwMode="auto">
          <a:xfrm flipH="1">
            <a:off x="3657600" y="3276600"/>
            <a:ext cx="914400" cy="20574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8732" name="Group 259"/>
          <p:cNvGrpSpPr>
            <a:grpSpLocks/>
          </p:cNvGrpSpPr>
          <p:nvPr/>
        </p:nvGrpSpPr>
        <p:grpSpPr bwMode="auto">
          <a:xfrm>
            <a:off x="1066800" y="4191000"/>
            <a:ext cx="460375" cy="639763"/>
            <a:chOff x="368" y="1930"/>
            <a:chExt cx="326" cy="403"/>
          </a:xfrm>
        </p:grpSpPr>
        <p:sp>
          <p:nvSpPr>
            <p:cNvPr id="28909" name="Oval 260"/>
            <p:cNvSpPr>
              <a:spLocks noChangeArrowheads="1"/>
            </p:cNvSpPr>
            <p:nvPr/>
          </p:nvSpPr>
          <p:spPr bwMode="auto">
            <a:xfrm>
              <a:off x="368" y="1930"/>
              <a:ext cx="326" cy="403"/>
            </a:xfrm>
            <a:prstGeom prst="ellipse">
              <a:avLst/>
            </a:prstGeom>
            <a:solidFill>
              <a:srgbClr val="2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10" name="Oval 261"/>
            <p:cNvSpPr>
              <a:spLocks noChangeArrowheads="1"/>
            </p:cNvSpPr>
            <p:nvPr/>
          </p:nvSpPr>
          <p:spPr bwMode="auto">
            <a:xfrm>
              <a:off x="374" y="1932"/>
              <a:ext cx="296" cy="366"/>
            </a:xfrm>
            <a:prstGeom prst="ellipse">
              <a:avLst/>
            </a:prstGeom>
            <a:solidFill>
              <a:srgbClr val="4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11" name="Oval 262"/>
            <p:cNvSpPr>
              <a:spLocks noChangeArrowheads="1"/>
            </p:cNvSpPr>
            <p:nvPr/>
          </p:nvSpPr>
          <p:spPr bwMode="auto">
            <a:xfrm>
              <a:off x="381" y="1938"/>
              <a:ext cx="263" cy="326"/>
            </a:xfrm>
            <a:prstGeom prst="ellipse">
              <a:avLst/>
            </a:prstGeom>
            <a:solidFill>
              <a:srgbClr val="6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12" name="Oval 263"/>
            <p:cNvSpPr>
              <a:spLocks noChangeArrowheads="1"/>
            </p:cNvSpPr>
            <p:nvPr/>
          </p:nvSpPr>
          <p:spPr bwMode="auto">
            <a:xfrm>
              <a:off x="388" y="1946"/>
              <a:ext cx="230" cy="283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13" name="Oval 264"/>
            <p:cNvSpPr>
              <a:spLocks noChangeArrowheads="1"/>
            </p:cNvSpPr>
            <p:nvPr/>
          </p:nvSpPr>
          <p:spPr bwMode="auto">
            <a:xfrm>
              <a:off x="397" y="1952"/>
              <a:ext cx="196" cy="243"/>
            </a:xfrm>
            <a:prstGeom prst="ellipse">
              <a:avLst/>
            </a:prstGeom>
            <a:solidFill>
              <a:srgbClr val="A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14" name="Oval 265"/>
            <p:cNvSpPr>
              <a:spLocks noChangeArrowheads="1"/>
            </p:cNvSpPr>
            <p:nvPr/>
          </p:nvSpPr>
          <p:spPr bwMode="auto">
            <a:xfrm>
              <a:off x="404" y="1959"/>
              <a:ext cx="163" cy="202"/>
            </a:xfrm>
            <a:prstGeom prst="ellipse">
              <a:avLst/>
            </a:prstGeom>
            <a:solidFill>
              <a:srgbClr val="C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15" name="Oval 266"/>
            <p:cNvSpPr>
              <a:spLocks noChangeArrowheads="1"/>
            </p:cNvSpPr>
            <p:nvPr/>
          </p:nvSpPr>
          <p:spPr bwMode="auto">
            <a:xfrm>
              <a:off x="411" y="1968"/>
              <a:ext cx="130" cy="161"/>
            </a:xfrm>
            <a:prstGeom prst="ellipse">
              <a:avLst/>
            </a:prstGeom>
            <a:solidFill>
              <a:srgbClr val="E0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16" name="Oval 267"/>
            <p:cNvSpPr>
              <a:spLocks noChangeArrowheads="1"/>
            </p:cNvSpPr>
            <p:nvPr/>
          </p:nvSpPr>
          <p:spPr bwMode="auto">
            <a:xfrm>
              <a:off x="419" y="1974"/>
              <a:ext cx="96" cy="1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17" name="Oval 268"/>
            <p:cNvSpPr>
              <a:spLocks noChangeArrowheads="1"/>
            </p:cNvSpPr>
            <p:nvPr/>
          </p:nvSpPr>
          <p:spPr bwMode="auto">
            <a:xfrm>
              <a:off x="425" y="1975"/>
              <a:ext cx="77" cy="97"/>
            </a:xfrm>
            <a:prstGeom prst="ellipse">
              <a:avLst/>
            </a:prstGeom>
            <a:solidFill>
              <a:srgbClr val="FF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18" name="Oval 269"/>
            <p:cNvSpPr>
              <a:spLocks noChangeArrowheads="1"/>
            </p:cNvSpPr>
            <p:nvPr/>
          </p:nvSpPr>
          <p:spPr bwMode="auto">
            <a:xfrm>
              <a:off x="429" y="1981"/>
              <a:ext cx="56" cy="71"/>
            </a:xfrm>
            <a:prstGeom prst="ellipse">
              <a:avLst/>
            </a:pr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19" name="Oval 270"/>
            <p:cNvSpPr>
              <a:spLocks noChangeArrowheads="1"/>
            </p:cNvSpPr>
            <p:nvPr/>
          </p:nvSpPr>
          <p:spPr bwMode="auto">
            <a:xfrm>
              <a:off x="433" y="1986"/>
              <a:ext cx="38" cy="49"/>
            </a:xfrm>
            <a:prstGeom prst="ellipse">
              <a:avLst/>
            </a:prstGeom>
            <a:solidFill>
              <a:srgbClr val="FFF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8733" name="Group 271"/>
          <p:cNvGrpSpPr>
            <a:grpSpLocks/>
          </p:cNvGrpSpPr>
          <p:nvPr/>
        </p:nvGrpSpPr>
        <p:grpSpPr bwMode="auto">
          <a:xfrm>
            <a:off x="4495800" y="609600"/>
            <a:ext cx="561975" cy="781050"/>
            <a:chOff x="4013" y="2015"/>
            <a:chExt cx="398" cy="492"/>
          </a:xfrm>
        </p:grpSpPr>
        <p:sp>
          <p:nvSpPr>
            <p:cNvPr id="28898" name="Oval 272"/>
            <p:cNvSpPr>
              <a:spLocks noChangeArrowheads="1"/>
            </p:cNvSpPr>
            <p:nvPr/>
          </p:nvSpPr>
          <p:spPr bwMode="auto">
            <a:xfrm>
              <a:off x="4013" y="2015"/>
              <a:ext cx="398" cy="492"/>
            </a:xfrm>
            <a:prstGeom prst="ellipse">
              <a:avLst/>
            </a:prstGeom>
            <a:solidFill>
              <a:srgbClr val="200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99" name="Oval 273"/>
            <p:cNvSpPr>
              <a:spLocks noChangeArrowheads="1"/>
            </p:cNvSpPr>
            <p:nvPr/>
          </p:nvSpPr>
          <p:spPr bwMode="auto">
            <a:xfrm>
              <a:off x="4021" y="2019"/>
              <a:ext cx="362" cy="448"/>
            </a:xfrm>
            <a:prstGeom prst="ellipse">
              <a:avLst/>
            </a:prstGeom>
            <a:solidFill>
              <a:srgbClr val="400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00" name="Oval 274"/>
            <p:cNvSpPr>
              <a:spLocks noChangeArrowheads="1"/>
            </p:cNvSpPr>
            <p:nvPr/>
          </p:nvSpPr>
          <p:spPr bwMode="auto">
            <a:xfrm>
              <a:off x="4029" y="2026"/>
              <a:ext cx="322" cy="399"/>
            </a:xfrm>
            <a:prstGeom prst="ellipse">
              <a:avLst/>
            </a:prstGeom>
            <a:solidFill>
              <a:srgbClr val="600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01" name="Oval 275"/>
            <p:cNvSpPr>
              <a:spLocks noChangeArrowheads="1"/>
            </p:cNvSpPr>
            <p:nvPr/>
          </p:nvSpPr>
          <p:spPr bwMode="auto">
            <a:xfrm>
              <a:off x="4038" y="2035"/>
              <a:ext cx="281" cy="348"/>
            </a:xfrm>
            <a:prstGeom prst="ellipse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02" name="Oval 276"/>
            <p:cNvSpPr>
              <a:spLocks noChangeArrowheads="1"/>
            </p:cNvSpPr>
            <p:nvPr/>
          </p:nvSpPr>
          <p:spPr bwMode="auto">
            <a:xfrm>
              <a:off x="4049" y="2042"/>
              <a:ext cx="240" cy="298"/>
            </a:xfrm>
            <a:prstGeom prst="ellipse">
              <a:avLst/>
            </a:prstGeom>
            <a:solidFill>
              <a:srgbClr val="A00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03" name="Oval 277"/>
            <p:cNvSpPr>
              <a:spLocks noChangeArrowheads="1"/>
            </p:cNvSpPr>
            <p:nvPr/>
          </p:nvSpPr>
          <p:spPr bwMode="auto">
            <a:xfrm>
              <a:off x="4057" y="2052"/>
              <a:ext cx="199" cy="247"/>
            </a:xfrm>
            <a:prstGeom prst="ellipse">
              <a:avLst/>
            </a:prstGeom>
            <a:solidFill>
              <a:srgbClr val="C00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04" name="Oval 278"/>
            <p:cNvSpPr>
              <a:spLocks noChangeArrowheads="1"/>
            </p:cNvSpPr>
            <p:nvPr/>
          </p:nvSpPr>
          <p:spPr bwMode="auto">
            <a:xfrm>
              <a:off x="4066" y="2062"/>
              <a:ext cx="159" cy="198"/>
            </a:xfrm>
            <a:prstGeom prst="ellipse">
              <a:avLst/>
            </a:prstGeom>
            <a:solidFill>
              <a:srgbClr val="E0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05" name="Oval 279"/>
            <p:cNvSpPr>
              <a:spLocks noChangeArrowheads="1"/>
            </p:cNvSpPr>
            <p:nvPr/>
          </p:nvSpPr>
          <p:spPr bwMode="auto">
            <a:xfrm>
              <a:off x="4076" y="2070"/>
              <a:ext cx="118" cy="14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06" name="Oval 280"/>
            <p:cNvSpPr>
              <a:spLocks noChangeArrowheads="1"/>
            </p:cNvSpPr>
            <p:nvPr/>
          </p:nvSpPr>
          <p:spPr bwMode="auto">
            <a:xfrm>
              <a:off x="4083" y="2072"/>
              <a:ext cx="95" cy="119"/>
            </a:xfrm>
            <a:prstGeom prst="ellipse">
              <a:avLst/>
            </a:pr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07" name="Oval 281"/>
            <p:cNvSpPr>
              <a:spLocks noChangeArrowheads="1"/>
            </p:cNvSpPr>
            <p:nvPr/>
          </p:nvSpPr>
          <p:spPr bwMode="auto">
            <a:xfrm>
              <a:off x="4088" y="2079"/>
              <a:ext cx="69" cy="87"/>
            </a:xfrm>
            <a:prstGeom prst="ellipse">
              <a:avLst/>
            </a:prstGeom>
            <a:solidFill>
              <a:srgbClr val="FF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908" name="Oval 282"/>
            <p:cNvSpPr>
              <a:spLocks noChangeArrowheads="1"/>
            </p:cNvSpPr>
            <p:nvPr/>
          </p:nvSpPr>
          <p:spPr bwMode="auto">
            <a:xfrm>
              <a:off x="4092" y="2084"/>
              <a:ext cx="49" cy="62"/>
            </a:xfrm>
            <a:prstGeom prst="ellipse">
              <a:avLst/>
            </a:prstGeom>
            <a:solidFill>
              <a:srgbClr val="FFC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8734" name="Group 283"/>
          <p:cNvGrpSpPr>
            <a:grpSpLocks/>
          </p:cNvGrpSpPr>
          <p:nvPr/>
        </p:nvGrpSpPr>
        <p:grpSpPr bwMode="auto">
          <a:xfrm>
            <a:off x="5029200" y="762000"/>
            <a:ext cx="1671638" cy="849313"/>
            <a:chOff x="931" y="948"/>
            <a:chExt cx="1185" cy="535"/>
          </a:xfrm>
        </p:grpSpPr>
        <p:grpSp>
          <p:nvGrpSpPr>
            <p:cNvPr id="28885" name="Group 284"/>
            <p:cNvGrpSpPr>
              <a:grpSpLocks/>
            </p:cNvGrpSpPr>
            <p:nvPr/>
          </p:nvGrpSpPr>
          <p:grpSpPr bwMode="auto">
            <a:xfrm>
              <a:off x="1379" y="948"/>
              <a:ext cx="324" cy="401"/>
              <a:chOff x="1379" y="948"/>
              <a:chExt cx="324" cy="401"/>
            </a:xfrm>
          </p:grpSpPr>
          <p:sp>
            <p:nvSpPr>
              <p:cNvPr id="28887" name="Oval 285"/>
              <p:cNvSpPr>
                <a:spLocks noChangeArrowheads="1"/>
              </p:cNvSpPr>
              <p:nvPr/>
            </p:nvSpPr>
            <p:spPr bwMode="auto">
              <a:xfrm>
                <a:off x="1379" y="948"/>
                <a:ext cx="324" cy="401"/>
              </a:xfrm>
              <a:prstGeom prst="ellipse">
                <a:avLst/>
              </a:prstGeom>
              <a:solidFill>
                <a:srgbClr val="00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88" name="Oval 286"/>
              <p:cNvSpPr>
                <a:spLocks noChangeArrowheads="1"/>
              </p:cNvSpPr>
              <p:nvPr/>
            </p:nvSpPr>
            <p:spPr bwMode="auto">
              <a:xfrm>
                <a:off x="1384" y="949"/>
                <a:ext cx="296" cy="366"/>
              </a:xfrm>
              <a:prstGeom prst="ellipse">
                <a:avLst/>
              </a:prstGeom>
              <a:solidFill>
                <a:srgbClr val="000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89" name="Oval 287"/>
              <p:cNvSpPr>
                <a:spLocks noChangeArrowheads="1"/>
              </p:cNvSpPr>
              <p:nvPr/>
            </p:nvSpPr>
            <p:spPr bwMode="auto">
              <a:xfrm>
                <a:off x="1391" y="956"/>
                <a:ext cx="263" cy="324"/>
              </a:xfrm>
              <a:prstGeom prst="ellipse">
                <a:avLst/>
              </a:prstGeom>
              <a:solidFill>
                <a:srgbClr val="000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90" name="Oval 288"/>
              <p:cNvSpPr>
                <a:spLocks noChangeArrowheads="1"/>
              </p:cNvSpPr>
              <p:nvPr/>
            </p:nvSpPr>
            <p:spPr bwMode="auto">
              <a:xfrm>
                <a:off x="1398" y="963"/>
                <a:ext cx="231" cy="283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91" name="Oval 289"/>
              <p:cNvSpPr>
                <a:spLocks noChangeArrowheads="1"/>
              </p:cNvSpPr>
              <p:nvPr/>
            </p:nvSpPr>
            <p:spPr bwMode="auto">
              <a:xfrm>
                <a:off x="1407" y="969"/>
                <a:ext cx="197" cy="242"/>
              </a:xfrm>
              <a:prstGeom prst="ellipse">
                <a:avLst/>
              </a:prstGeom>
              <a:solidFill>
                <a:srgbClr val="000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92" name="Oval 290"/>
              <p:cNvSpPr>
                <a:spLocks noChangeArrowheads="1"/>
              </p:cNvSpPr>
              <p:nvPr/>
            </p:nvSpPr>
            <p:spPr bwMode="auto">
              <a:xfrm>
                <a:off x="1414" y="977"/>
                <a:ext cx="163" cy="200"/>
              </a:xfrm>
              <a:prstGeom prst="ellipse">
                <a:avLst/>
              </a:prstGeom>
              <a:solidFill>
                <a:srgbClr val="000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93" name="Oval 291"/>
              <p:cNvSpPr>
                <a:spLocks noChangeArrowheads="1"/>
              </p:cNvSpPr>
              <p:nvPr/>
            </p:nvSpPr>
            <p:spPr bwMode="auto">
              <a:xfrm>
                <a:off x="1421" y="985"/>
                <a:ext cx="130" cy="160"/>
              </a:xfrm>
              <a:prstGeom prst="ellipse">
                <a:avLst/>
              </a:prstGeom>
              <a:solidFill>
                <a:srgbClr val="00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94" name="Oval 292"/>
              <p:cNvSpPr>
                <a:spLocks noChangeArrowheads="1"/>
              </p:cNvSpPr>
              <p:nvPr/>
            </p:nvSpPr>
            <p:spPr bwMode="auto">
              <a:xfrm>
                <a:off x="1429" y="991"/>
                <a:ext cx="96" cy="118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95" name="Oval 293"/>
              <p:cNvSpPr>
                <a:spLocks noChangeArrowheads="1"/>
              </p:cNvSpPr>
              <p:nvPr/>
            </p:nvSpPr>
            <p:spPr bwMode="auto">
              <a:xfrm>
                <a:off x="1435" y="993"/>
                <a:ext cx="77" cy="96"/>
              </a:xfrm>
              <a:prstGeom prst="ellipse">
                <a:avLst/>
              </a:prstGeom>
              <a:solidFill>
                <a:srgbClr val="404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96" name="Oval 294"/>
              <p:cNvSpPr>
                <a:spLocks noChangeArrowheads="1"/>
              </p:cNvSpPr>
              <p:nvPr/>
            </p:nvSpPr>
            <p:spPr bwMode="auto">
              <a:xfrm>
                <a:off x="1439" y="999"/>
                <a:ext cx="56" cy="71"/>
              </a:xfrm>
              <a:prstGeom prst="ellipse">
                <a:avLst/>
              </a:prstGeom>
              <a:solidFill>
                <a:srgbClr val="808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97" name="Oval 295"/>
              <p:cNvSpPr>
                <a:spLocks noChangeArrowheads="1"/>
              </p:cNvSpPr>
              <p:nvPr/>
            </p:nvSpPr>
            <p:spPr bwMode="auto">
              <a:xfrm>
                <a:off x="1443" y="1004"/>
                <a:ext cx="37" cy="48"/>
              </a:xfrm>
              <a:prstGeom prst="ellipse">
                <a:avLst/>
              </a:prstGeom>
              <a:solidFill>
                <a:srgbClr val="C0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886" name="Rectangle 296"/>
            <p:cNvSpPr>
              <a:spLocks noChangeArrowheads="1"/>
            </p:cNvSpPr>
            <p:nvPr/>
          </p:nvSpPr>
          <p:spPr bwMode="auto">
            <a:xfrm>
              <a:off x="931" y="1235"/>
              <a:ext cx="118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 smtClean="0">
                  <a:solidFill>
                    <a:srgbClr val="72C222"/>
                  </a:solidFill>
                </a:rPr>
                <a:t>Churches</a:t>
              </a:r>
            </a:p>
          </p:txBody>
        </p:sp>
      </p:grpSp>
      <p:grpSp>
        <p:nvGrpSpPr>
          <p:cNvPr id="28735" name="Group 297"/>
          <p:cNvGrpSpPr>
            <a:grpSpLocks/>
          </p:cNvGrpSpPr>
          <p:nvPr/>
        </p:nvGrpSpPr>
        <p:grpSpPr bwMode="auto">
          <a:xfrm>
            <a:off x="2286000" y="3429000"/>
            <a:ext cx="1828800" cy="884238"/>
            <a:chOff x="931" y="948"/>
            <a:chExt cx="1185" cy="517"/>
          </a:xfrm>
        </p:grpSpPr>
        <p:grpSp>
          <p:nvGrpSpPr>
            <p:cNvPr id="28872" name="Group 298"/>
            <p:cNvGrpSpPr>
              <a:grpSpLocks/>
            </p:cNvGrpSpPr>
            <p:nvPr/>
          </p:nvGrpSpPr>
          <p:grpSpPr bwMode="auto">
            <a:xfrm>
              <a:off x="1379" y="948"/>
              <a:ext cx="324" cy="401"/>
              <a:chOff x="1379" y="948"/>
              <a:chExt cx="324" cy="401"/>
            </a:xfrm>
          </p:grpSpPr>
          <p:sp>
            <p:nvSpPr>
              <p:cNvPr id="28874" name="Oval 299"/>
              <p:cNvSpPr>
                <a:spLocks noChangeArrowheads="1"/>
              </p:cNvSpPr>
              <p:nvPr/>
            </p:nvSpPr>
            <p:spPr bwMode="auto">
              <a:xfrm>
                <a:off x="1379" y="948"/>
                <a:ext cx="324" cy="401"/>
              </a:xfrm>
              <a:prstGeom prst="ellipse">
                <a:avLst/>
              </a:prstGeom>
              <a:solidFill>
                <a:srgbClr val="00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75" name="Oval 300"/>
              <p:cNvSpPr>
                <a:spLocks noChangeArrowheads="1"/>
              </p:cNvSpPr>
              <p:nvPr/>
            </p:nvSpPr>
            <p:spPr bwMode="auto">
              <a:xfrm>
                <a:off x="1384" y="949"/>
                <a:ext cx="296" cy="366"/>
              </a:xfrm>
              <a:prstGeom prst="ellipse">
                <a:avLst/>
              </a:prstGeom>
              <a:solidFill>
                <a:srgbClr val="000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76" name="Oval 301"/>
              <p:cNvSpPr>
                <a:spLocks noChangeArrowheads="1"/>
              </p:cNvSpPr>
              <p:nvPr/>
            </p:nvSpPr>
            <p:spPr bwMode="auto">
              <a:xfrm>
                <a:off x="1391" y="956"/>
                <a:ext cx="263" cy="324"/>
              </a:xfrm>
              <a:prstGeom prst="ellipse">
                <a:avLst/>
              </a:prstGeom>
              <a:solidFill>
                <a:srgbClr val="000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77" name="Oval 302"/>
              <p:cNvSpPr>
                <a:spLocks noChangeArrowheads="1"/>
              </p:cNvSpPr>
              <p:nvPr/>
            </p:nvSpPr>
            <p:spPr bwMode="auto">
              <a:xfrm>
                <a:off x="1398" y="963"/>
                <a:ext cx="231" cy="283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78" name="Oval 303"/>
              <p:cNvSpPr>
                <a:spLocks noChangeArrowheads="1"/>
              </p:cNvSpPr>
              <p:nvPr/>
            </p:nvSpPr>
            <p:spPr bwMode="auto">
              <a:xfrm>
                <a:off x="1407" y="969"/>
                <a:ext cx="197" cy="242"/>
              </a:xfrm>
              <a:prstGeom prst="ellipse">
                <a:avLst/>
              </a:prstGeom>
              <a:solidFill>
                <a:srgbClr val="000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79" name="Oval 304"/>
              <p:cNvSpPr>
                <a:spLocks noChangeArrowheads="1"/>
              </p:cNvSpPr>
              <p:nvPr/>
            </p:nvSpPr>
            <p:spPr bwMode="auto">
              <a:xfrm>
                <a:off x="1414" y="977"/>
                <a:ext cx="163" cy="200"/>
              </a:xfrm>
              <a:prstGeom prst="ellipse">
                <a:avLst/>
              </a:prstGeom>
              <a:solidFill>
                <a:srgbClr val="000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80" name="Oval 305"/>
              <p:cNvSpPr>
                <a:spLocks noChangeArrowheads="1"/>
              </p:cNvSpPr>
              <p:nvPr/>
            </p:nvSpPr>
            <p:spPr bwMode="auto">
              <a:xfrm>
                <a:off x="1421" y="985"/>
                <a:ext cx="130" cy="160"/>
              </a:xfrm>
              <a:prstGeom prst="ellipse">
                <a:avLst/>
              </a:prstGeom>
              <a:solidFill>
                <a:srgbClr val="00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81" name="Oval 306"/>
              <p:cNvSpPr>
                <a:spLocks noChangeArrowheads="1"/>
              </p:cNvSpPr>
              <p:nvPr/>
            </p:nvSpPr>
            <p:spPr bwMode="auto">
              <a:xfrm>
                <a:off x="1429" y="991"/>
                <a:ext cx="96" cy="118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82" name="Oval 307"/>
              <p:cNvSpPr>
                <a:spLocks noChangeArrowheads="1"/>
              </p:cNvSpPr>
              <p:nvPr/>
            </p:nvSpPr>
            <p:spPr bwMode="auto">
              <a:xfrm>
                <a:off x="1435" y="993"/>
                <a:ext cx="77" cy="96"/>
              </a:xfrm>
              <a:prstGeom prst="ellipse">
                <a:avLst/>
              </a:prstGeom>
              <a:solidFill>
                <a:srgbClr val="404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83" name="Oval 308"/>
              <p:cNvSpPr>
                <a:spLocks noChangeArrowheads="1"/>
              </p:cNvSpPr>
              <p:nvPr/>
            </p:nvSpPr>
            <p:spPr bwMode="auto">
              <a:xfrm>
                <a:off x="1439" y="999"/>
                <a:ext cx="56" cy="71"/>
              </a:xfrm>
              <a:prstGeom prst="ellipse">
                <a:avLst/>
              </a:prstGeom>
              <a:solidFill>
                <a:srgbClr val="808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84" name="Oval 309"/>
              <p:cNvSpPr>
                <a:spLocks noChangeArrowheads="1"/>
              </p:cNvSpPr>
              <p:nvPr/>
            </p:nvSpPr>
            <p:spPr bwMode="auto">
              <a:xfrm>
                <a:off x="1443" y="1004"/>
                <a:ext cx="37" cy="48"/>
              </a:xfrm>
              <a:prstGeom prst="ellipse">
                <a:avLst/>
              </a:prstGeom>
              <a:solidFill>
                <a:srgbClr val="C0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873" name="Rectangle 310"/>
            <p:cNvSpPr>
              <a:spLocks noChangeArrowheads="1"/>
            </p:cNvSpPr>
            <p:nvPr/>
          </p:nvSpPr>
          <p:spPr bwMode="auto">
            <a:xfrm>
              <a:off x="931" y="1235"/>
              <a:ext cx="11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 smtClean="0">
                  <a:solidFill>
                    <a:srgbClr val="72C222"/>
                  </a:solidFill>
                </a:rPr>
                <a:t>Philanthropist</a:t>
              </a:r>
            </a:p>
          </p:txBody>
        </p:sp>
      </p:grpSp>
      <p:sp>
        <p:nvSpPr>
          <p:cNvPr id="28736" name="Line 311"/>
          <p:cNvSpPr>
            <a:spLocks noChangeShapeType="1"/>
          </p:cNvSpPr>
          <p:nvPr/>
        </p:nvSpPr>
        <p:spPr bwMode="auto">
          <a:xfrm>
            <a:off x="2362200" y="3352800"/>
            <a:ext cx="381000" cy="11430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8737" name="Group 312"/>
          <p:cNvGrpSpPr>
            <a:grpSpLocks/>
          </p:cNvGrpSpPr>
          <p:nvPr/>
        </p:nvGrpSpPr>
        <p:grpSpPr bwMode="auto">
          <a:xfrm>
            <a:off x="8382000" y="1828800"/>
            <a:ext cx="407988" cy="568325"/>
            <a:chOff x="1325" y="3196"/>
            <a:chExt cx="289" cy="358"/>
          </a:xfrm>
        </p:grpSpPr>
        <p:sp>
          <p:nvSpPr>
            <p:cNvPr id="28861" name="Oval 313"/>
            <p:cNvSpPr>
              <a:spLocks noChangeArrowheads="1"/>
            </p:cNvSpPr>
            <p:nvPr/>
          </p:nvSpPr>
          <p:spPr bwMode="auto">
            <a:xfrm>
              <a:off x="1325" y="3196"/>
              <a:ext cx="289" cy="358"/>
            </a:xfrm>
            <a:prstGeom prst="ellipse">
              <a:avLst/>
            </a:prstGeom>
            <a:solidFill>
              <a:srgbClr val="2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62" name="Oval 314"/>
            <p:cNvSpPr>
              <a:spLocks noChangeArrowheads="1"/>
            </p:cNvSpPr>
            <p:nvPr/>
          </p:nvSpPr>
          <p:spPr bwMode="auto">
            <a:xfrm>
              <a:off x="1330" y="3197"/>
              <a:ext cx="263" cy="326"/>
            </a:xfrm>
            <a:prstGeom prst="ellipse">
              <a:avLst/>
            </a:prstGeom>
            <a:solidFill>
              <a:srgbClr val="4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63" name="Oval 315"/>
            <p:cNvSpPr>
              <a:spLocks noChangeArrowheads="1"/>
            </p:cNvSpPr>
            <p:nvPr/>
          </p:nvSpPr>
          <p:spPr bwMode="auto">
            <a:xfrm>
              <a:off x="1336" y="3203"/>
              <a:ext cx="234" cy="289"/>
            </a:xfrm>
            <a:prstGeom prst="ellipse">
              <a:avLst/>
            </a:prstGeom>
            <a:solidFill>
              <a:srgbClr val="6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64" name="Oval 316"/>
            <p:cNvSpPr>
              <a:spLocks noChangeArrowheads="1"/>
            </p:cNvSpPr>
            <p:nvPr/>
          </p:nvSpPr>
          <p:spPr bwMode="auto">
            <a:xfrm>
              <a:off x="1342" y="3209"/>
              <a:ext cx="205" cy="252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65" name="Oval 317"/>
            <p:cNvSpPr>
              <a:spLocks noChangeArrowheads="1"/>
            </p:cNvSpPr>
            <p:nvPr/>
          </p:nvSpPr>
          <p:spPr bwMode="auto">
            <a:xfrm>
              <a:off x="1350" y="3216"/>
              <a:ext cx="174" cy="214"/>
            </a:xfrm>
            <a:prstGeom prst="ellipse">
              <a:avLst/>
            </a:prstGeom>
            <a:solidFill>
              <a:srgbClr val="A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66" name="Oval 318"/>
            <p:cNvSpPr>
              <a:spLocks noChangeArrowheads="1"/>
            </p:cNvSpPr>
            <p:nvPr/>
          </p:nvSpPr>
          <p:spPr bwMode="auto">
            <a:xfrm>
              <a:off x="1357" y="3222"/>
              <a:ext cx="144" cy="178"/>
            </a:xfrm>
            <a:prstGeom prst="ellipse">
              <a:avLst/>
            </a:prstGeom>
            <a:solidFill>
              <a:srgbClr val="C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67" name="Oval 319"/>
            <p:cNvSpPr>
              <a:spLocks noChangeArrowheads="1"/>
            </p:cNvSpPr>
            <p:nvPr/>
          </p:nvSpPr>
          <p:spPr bwMode="auto">
            <a:xfrm>
              <a:off x="1363" y="3229"/>
              <a:ext cx="115" cy="142"/>
            </a:xfrm>
            <a:prstGeom prst="ellipse">
              <a:avLst/>
            </a:prstGeom>
            <a:solidFill>
              <a:srgbClr val="E0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68" name="Oval 320"/>
            <p:cNvSpPr>
              <a:spLocks noChangeArrowheads="1"/>
            </p:cNvSpPr>
            <p:nvPr/>
          </p:nvSpPr>
          <p:spPr bwMode="auto">
            <a:xfrm>
              <a:off x="1370" y="3235"/>
              <a:ext cx="85" cy="10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69" name="Oval 321"/>
            <p:cNvSpPr>
              <a:spLocks noChangeArrowheads="1"/>
            </p:cNvSpPr>
            <p:nvPr/>
          </p:nvSpPr>
          <p:spPr bwMode="auto">
            <a:xfrm>
              <a:off x="1375" y="3237"/>
              <a:ext cx="68" cy="84"/>
            </a:xfrm>
            <a:prstGeom prst="ellipse">
              <a:avLst/>
            </a:prstGeom>
            <a:solidFill>
              <a:srgbClr val="FF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70" name="Oval 322"/>
            <p:cNvSpPr>
              <a:spLocks noChangeArrowheads="1"/>
            </p:cNvSpPr>
            <p:nvPr/>
          </p:nvSpPr>
          <p:spPr bwMode="auto">
            <a:xfrm>
              <a:off x="1379" y="3241"/>
              <a:ext cx="49" cy="63"/>
            </a:xfrm>
            <a:prstGeom prst="ellipse">
              <a:avLst/>
            </a:pr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71" name="Oval 323"/>
            <p:cNvSpPr>
              <a:spLocks noChangeArrowheads="1"/>
            </p:cNvSpPr>
            <p:nvPr/>
          </p:nvSpPr>
          <p:spPr bwMode="auto">
            <a:xfrm>
              <a:off x="1383" y="3246"/>
              <a:ext cx="32" cy="43"/>
            </a:xfrm>
            <a:prstGeom prst="ellipse">
              <a:avLst/>
            </a:prstGeom>
            <a:solidFill>
              <a:srgbClr val="FFF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8738" name="Line 324"/>
          <p:cNvSpPr>
            <a:spLocks noChangeShapeType="1"/>
          </p:cNvSpPr>
          <p:nvPr/>
        </p:nvSpPr>
        <p:spPr bwMode="auto">
          <a:xfrm flipV="1">
            <a:off x="6934200" y="1143000"/>
            <a:ext cx="838200" cy="20574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39" name="Line 325"/>
          <p:cNvSpPr>
            <a:spLocks noChangeShapeType="1"/>
          </p:cNvSpPr>
          <p:nvPr/>
        </p:nvSpPr>
        <p:spPr bwMode="auto">
          <a:xfrm flipV="1">
            <a:off x="914400" y="2133600"/>
            <a:ext cx="457200" cy="11430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40" name="Line 326"/>
          <p:cNvSpPr>
            <a:spLocks noChangeShapeType="1"/>
          </p:cNvSpPr>
          <p:nvPr/>
        </p:nvSpPr>
        <p:spPr bwMode="auto">
          <a:xfrm flipV="1">
            <a:off x="2362200" y="914400"/>
            <a:ext cx="2133600" cy="19812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41" name="Rectangle 327"/>
          <p:cNvSpPr>
            <a:spLocks noChangeArrowheads="1"/>
          </p:cNvSpPr>
          <p:nvPr/>
        </p:nvSpPr>
        <p:spPr bwMode="auto">
          <a:xfrm>
            <a:off x="4953000" y="3276600"/>
            <a:ext cx="167163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smtClean="0">
                <a:solidFill>
                  <a:srgbClr val="72C222"/>
                </a:solidFill>
              </a:rPr>
              <a:t>Elected Officials</a:t>
            </a:r>
          </a:p>
        </p:txBody>
      </p:sp>
      <p:sp>
        <p:nvSpPr>
          <p:cNvPr id="28742" name="Line 328"/>
          <p:cNvSpPr>
            <a:spLocks noChangeShapeType="1"/>
          </p:cNvSpPr>
          <p:nvPr/>
        </p:nvSpPr>
        <p:spPr bwMode="auto">
          <a:xfrm>
            <a:off x="5029200" y="4876800"/>
            <a:ext cx="2057400" cy="304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43" name="Line 329"/>
          <p:cNvSpPr>
            <a:spLocks noChangeShapeType="1"/>
          </p:cNvSpPr>
          <p:nvPr/>
        </p:nvSpPr>
        <p:spPr bwMode="auto">
          <a:xfrm>
            <a:off x="3352800" y="4114800"/>
            <a:ext cx="304800" cy="12192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44" name="Line 330"/>
          <p:cNvSpPr>
            <a:spLocks noChangeShapeType="1"/>
          </p:cNvSpPr>
          <p:nvPr/>
        </p:nvSpPr>
        <p:spPr bwMode="auto">
          <a:xfrm>
            <a:off x="4800600" y="3352800"/>
            <a:ext cx="0" cy="12954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45" name="Line 331"/>
          <p:cNvSpPr>
            <a:spLocks noChangeShapeType="1"/>
          </p:cNvSpPr>
          <p:nvPr/>
        </p:nvSpPr>
        <p:spPr bwMode="auto">
          <a:xfrm flipH="1">
            <a:off x="3429000" y="3505200"/>
            <a:ext cx="381000" cy="1524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46" name="Rectangle 332"/>
          <p:cNvSpPr>
            <a:spLocks noChangeArrowheads="1"/>
          </p:cNvSpPr>
          <p:nvPr/>
        </p:nvSpPr>
        <p:spPr bwMode="auto">
          <a:xfrm>
            <a:off x="4038600" y="5105400"/>
            <a:ext cx="16716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smtClean="0">
                <a:solidFill>
                  <a:srgbClr val="72C222"/>
                </a:solidFill>
              </a:rPr>
              <a:t>Tribal Health</a:t>
            </a:r>
          </a:p>
        </p:txBody>
      </p:sp>
      <p:sp>
        <p:nvSpPr>
          <p:cNvPr id="28747" name="Rectangle 333"/>
          <p:cNvSpPr>
            <a:spLocks noChangeArrowheads="1"/>
          </p:cNvSpPr>
          <p:nvPr/>
        </p:nvSpPr>
        <p:spPr bwMode="auto">
          <a:xfrm>
            <a:off x="3048000" y="2819400"/>
            <a:ext cx="1371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smtClean="0">
                <a:solidFill>
                  <a:srgbClr val="72C222"/>
                </a:solidFill>
              </a:rPr>
              <a:t>Schools</a:t>
            </a:r>
          </a:p>
        </p:txBody>
      </p:sp>
      <p:sp>
        <p:nvSpPr>
          <p:cNvPr id="28748" name="Line 334"/>
          <p:cNvSpPr>
            <a:spLocks noChangeShapeType="1"/>
          </p:cNvSpPr>
          <p:nvPr/>
        </p:nvSpPr>
        <p:spPr bwMode="auto">
          <a:xfrm flipV="1">
            <a:off x="3886200" y="990600"/>
            <a:ext cx="1752600" cy="21336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49" name="Line 335"/>
          <p:cNvSpPr>
            <a:spLocks noChangeShapeType="1"/>
          </p:cNvSpPr>
          <p:nvPr/>
        </p:nvSpPr>
        <p:spPr bwMode="auto">
          <a:xfrm flipV="1">
            <a:off x="457200" y="3200400"/>
            <a:ext cx="1447800" cy="19050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50" name="Line 336"/>
          <p:cNvSpPr>
            <a:spLocks noChangeShapeType="1"/>
          </p:cNvSpPr>
          <p:nvPr/>
        </p:nvSpPr>
        <p:spPr bwMode="auto">
          <a:xfrm flipV="1">
            <a:off x="533400" y="4495800"/>
            <a:ext cx="533400" cy="685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8751" name="Group 337"/>
          <p:cNvGrpSpPr>
            <a:grpSpLocks/>
          </p:cNvGrpSpPr>
          <p:nvPr/>
        </p:nvGrpSpPr>
        <p:grpSpPr bwMode="auto">
          <a:xfrm>
            <a:off x="1600200" y="685800"/>
            <a:ext cx="460375" cy="639763"/>
            <a:chOff x="368" y="1930"/>
            <a:chExt cx="326" cy="403"/>
          </a:xfrm>
        </p:grpSpPr>
        <p:sp>
          <p:nvSpPr>
            <p:cNvPr id="28850" name="Oval 338"/>
            <p:cNvSpPr>
              <a:spLocks noChangeArrowheads="1"/>
            </p:cNvSpPr>
            <p:nvPr/>
          </p:nvSpPr>
          <p:spPr bwMode="auto">
            <a:xfrm>
              <a:off x="368" y="1930"/>
              <a:ext cx="326" cy="403"/>
            </a:xfrm>
            <a:prstGeom prst="ellipse">
              <a:avLst/>
            </a:prstGeom>
            <a:solidFill>
              <a:srgbClr val="2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51" name="Oval 339"/>
            <p:cNvSpPr>
              <a:spLocks noChangeArrowheads="1"/>
            </p:cNvSpPr>
            <p:nvPr/>
          </p:nvSpPr>
          <p:spPr bwMode="auto">
            <a:xfrm>
              <a:off x="374" y="1932"/>
              <a:ext cx="296" cy="366"/>
            </a:xfrm>
            <a:prstGeom prst="ellipse">
              <a:avLst/>
            </a:prstGeom>
            <a:solidFill>
              <a:srgbClr val="4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52" name="Oval 340"/>
            <p:cNvSpPr>
              <a:spLocks noChangeArrowheads="1"/>
            </p:cNvSpPr>
            <p:nvPr/>
          </p:nvSpPr>
          <p:spPr bwMode="auto">
            <a:xfrm>
              <a:off x="381" y="1938"/>
              <a:ext cx="263" cy="326"/>
            </a:xfrm>
            <a:prstGeom prst="ellipse">
              <a:avLst/>
            </a:prstGeom>
            <a:solidFill>
              <a:srgbClr val="6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53" name="Oval 341"/>
            <p:cNvSpPr>
              <a:spLocks noChangeArrowheads="1"/>
            </p:cNvSpPr>
            <p:nvPr/>
          </p:nvSpPr>
          <p:spPr bwMode="auto">
            <a:xfrm>
              <a:off x="388" y="1946"/>
              <a:ext cx="230" cy="283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54" name="Oval 342"/>
            <p:cNvSpPr>
              <a:spLocks noChangeArrowheads="1"/>
            </p:cNvSpPr>
            <p:nvPr/>
          </p:nvSpPr>
          <p:spPr bwMode="auto">
            <a:xfrm>
              <a:off x="397" y="1952"/>
              <a:ext cx="196" cy="243"/>
            </a:xfrm>
            <a:prstGeom prst="ellipse">
              <a:avLst/>
            </a:prstGeom>
            <a:solidFill>
              <a:srgbClr val="A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55" name="Oval 343"/>
            <p:cNvSpPr>
              <a:spLocks noChangeArrowheads="1"/>
            </p:cNvSpPr>
            <p:nvPr/>
          </p:nvSpPr>
          <p:spPr bwMode="auto">
            <a:xfrm>
              <a:off x="404" y="1959"/>
              <a:ext cx="163" cy="202"/>
            </a:xfrm>
            <a:prstGeom prst="ellipse">
              <a:avLst/>
            </a:prstGeom>
            <a:solidFill>
              <a:srgbClr val="C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56" name="Oval 344"/>
            <p:cNvSpPr>
              <a:spLocks noChangeArrowheads="1"/>
            </p:cNvSpPr>
            <p:nvPr/>
          </p:nvSpPr>
          <p:spPr bwMode="auto">
            <a:xfrm>
              <a:off x="411" y="1968"/>
              <a:ext cx="130" cy="161"/>
            </a:xfrm>
            <a:prstGeom prst="ellipse">
              <a:avLst/>
            </a:prstGeom>
            <a:solidFill>
              <a:srgbClr val="E0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57" name="Oval 345"/>
            <p:cNvSpPr>
              <a:spLocks noChangeArrowheads="1"/>
            </p:cNvSpPr>
            <p:nvPr/>
          </p:nvSpPr>
          <p:spPr bwMode="auto">
            <a:xfrm>
              <a:off x="419" y="1974"/>
              <a:ext cx="96" cy="1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58" name="Oval 346"/>
            <p:cNvSpPr>
              <a:spLocks noChangeArrowheads="1"/>
            </p:cNvSpPr>
            <p:nvPr/>
          </p:nvSpPr>
          <p:spPr bwMode="auto">
            <a:xfrm>
              <a:off x="425" y="1975"/>
              <a:ext cx="77" cy="97"/>
            </a:xfrm>
            <a:prstGeom prst="ellipse">
              <a:avLst/>
            </a:prstGeom>
            <a:solidFill>
              <a:srgbClr val="FF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59" name="Oval 347"/>
            <p:cNvSpPr>
              <a:spLocks noChangeArrowheads="1"/>
            </p:cNvSpPr>
            <p:nvPr/>
          </p:nvSpPr>
          <p:spPr bwMode="auto">
            <a:xfrm>
              <a:off x="429" y="1981"/>
              <a:ext cx="56" cy="71"/>
            </a:xfrm>
            <a:prstGeom prst="ellipse">
              <a:avLst/>
            </a:pr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60" name="Oval 348"/>
            <p:cNvSpPr>
              <a:spLocks noChangeArrowheads="1"/>
            </p:cNvSpPr>
            <p:nvPr/>
          </p:nvSpPr>
          <p:spPr bwMode="auto">
            <a:xfrm>
              <a:off x="433" y="1986"/>
              <a:ext cx="38" cy="49"/>
            </a:xfrm>
            <a:prstGeom prst="ellipse">
              <a:avLst/>
            </a:prstGeom>
            <a:solidFill>
              <a:srgbClr val="FFF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8752" name="Rectangle 349"/>
          <p:cNvSpPr>
            <a:spLocks noChangeArrowheads="1"/>
          </p:cNvSpPr>
          <p:nvPr/>
        </p:nvSpPr>
        <p:spPr bwMode="auto">
          <a:xfrm>
            <a:off x="457200" y="685800"/>
            <a:ext cx="1463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smtClean="0">
                <a:solidFill>
                  <a:srgbClr val="72C222"/>
                </a:solidFill>
              </a:rPr>
              <a:t>Police</a:t>
            </a:r>
          </a:p>
        </p:txBody>
      </p:sp>
      <p:sp>
        <p:nvSpPr>
          <p:cNvPr id="28753" name="Line 350"/>
          <p:cNvSpPr>
            <a:spLocks noChangeShapeType="1"/>
          </p:cNvSpPr>
          <p:nvPr/>
        </p:nvSpPr>
        <p:spPr bwMode="auto">
          <a:xfrm flipH="1">
            <a:off x="2057400" y="914400"/>
            <a:ext cx="7620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54" name="Line 351"/>
          <p:cNvSpPr>
            <a:spLocks noChangeShapeType="1"/>
          </p:cNvSpPr>
          <p:nvPr/>
        </p:nvSpPr>
        <p:spPr bwMode="auto">
          <a:xfrm flipH="1">
            <a:off x="1524000" y="1295400"/>
            <a:ext cx="152400" cy="3810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55" name="Line 352"/>
          <p:cNvSpPr>
            <a:spLocks noChangeShapeType="1"/>
          </p:cNvSpPr>
          <p:nvPr/>
        </p:nvSpPr>
        <p:spPr bwMode="auto">
          <a:xfrm flipH="1" flipV="1">
            <a:off x="3124200" y="1219200"/>
            <a:ext cx="0" cy="22860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56" name="Line 353"/>
          <p:cNvSpPr>
            <a:spLocks noChangeShapeType="1"/>
          </p:cNvSpPr>
          <p:nvPr/>
        </p:nvSpPr>
        <p:spPr bwMode="auto">
          <a:xfrm flipH="1" flipV="1">
            <a:off x="1905000" y="1219200"/>
            <a:ext cx="1828800" cy="20574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57" name="Line 354"/>
          <p:cNvSpPr>
            <a:spLocks noChangeShapeType="1"/>
          </p:cNvSpPr>
          <p:nvPr/>
        </p:nvSpPr>
        <p:spPr bwMode="auto">
          <a:xfrm flipH="1" flipV="1">
            <a:off x="1981200" y="1143000"/>
            <a:ext cx="2438400" cy="15240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58" name="Line 355"/>
          <p:cNvSpPr>
            <a:spLocks noChangeShapeType="1"/>
          </p:cNvSpPr>
          <p:nvPr/>
        </p:nvSpPr>
        <p:spPr bwMode="auto">
          <a:xfrm>
            <a:off x="5029200" y="5029200"/>
            <a:ext cx="685800" cy="2286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59" name="Line 356"/>
          <p:cNvSpPr>
            <a:spLocks noChangeShapeType="1"/>
          </p:cNvSpPr>
          <p:nvPr/>
        </p:nvSpPr>
        <p:spPr bwMode="auto">
          <a:xfrm>
            <a:off x="3429000" y="3886200"/>
            <a:ext cx="2286000" cy="12954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60" name="Line 357"/>
          <p:cNvSpPr>
            <a:spLocks noChangeShapeType="1"/>
          </p:cNvSpPr>
          <p:nvPr/>
        </p:nvSpPr>
        <p:spPr bwMode="auto">
          <a:xfrm>
            <a:off x="4953000" y="3276600"/>
            <a:ext cx="2209800" cy="1828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61" name="Line 358"/>
          <p:cNvSpPr>
            <a:spLocks noChangeShapeType="1"/>
          </p:cNvSpPr>
          <p:nvPr/>
        </p:nvSpPr>
        <p:spPr bwMode="auto">
          <a:xfrm flipH="1">
            <a:off x="4800600" y="1371600"/>
            <a:ext cx="0" cy="1066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62" name="Line 359"/>
          <p:cNvSpPr>
            <a:spLocks noChangeShapeType="1"/>
          </p:cNvSpPr>
          <p:nvPr/>
        </p:nvSpPr>
        <p:spPr bwMode="auto">
          <a:xfrm>
            <a:off x="5867400" y="1295400"/>
            <a:ext cx="152400" cy="13716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63" name="Line 360"/>
          <p:cNvSpPr>
            <a:spLocks noChangeShapeType="1"/>
          </p:cNvSpPr>
          <p:nvPr/>
        </p:nvSpPr>
        <p:spPr bwMode="auto">
          <a:xfrm>
            <a:off x="1828800" y="1295400"/>
            <a:ext cx="304800" cy="1447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64" name="Line 361"/>
          <p:cNvSpPr>
            <a:spLocks noChangeShapeType="1"/>
          </p:cNvSpPr>
          <p:nvPr/>
        </p:nvSpPr>
        <p:spPr bwMode="auto">
          <a:xfrm flipH="1">
            <a:off x="5029200" y="1981200"/>
            <a:ext cx="3352800" cy="685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65" name="Line 362"/>
          <p:cNvSpPr>
            <a:spLocks noChangeShapeType="1"/>
          </p:cNvSpPr>
          <p:nvPr/>
        </p:nvSpPr>
        <p:spPr bwMode="auto">
          <a:xfrm flipH="1" flipV="1">
            <a:off x="2286000" y="5334000"/>
            <a:ext cx="1143000" cy="2286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66" name="Line 363"/>
          <p:cNvSpPr>
            <a:spLocks noChangeShapeType="1"/>
          </p:cNvSpPr>
          <p:nvPr/>
        </p:nvSpPr>
        <p:spPr bwMode="auto">
          <a:xfrm flipH="1">
            <a:off x="609600" y="5257800"/>
            <a:ext cx="12192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8767" name="Group 364"/>
          <p:cNvGrpSpPr>
            <a:grpSpLocks/>
          </p:cNvGrpSpPr>
          <p:nvPr/>
        </p:nvGrpSpPr>
        <p:grpSpPr bwMode="auto">
          <a:xfrm>
            <a:off x="8001000" y="4343400"/>
            <a:ext cx="460375" cy="639763"/>
            <a:chOff x="368" y="1930"/>
            <a:chExt cx="326" cy="403"/>
          </a:xfrm>
        </p:grpSpPr>
        <p:sp>
          <p:nvSpPr>
            <p:cNvPr id="28839" name="Oval 365"/>
            <p:cNvSpPr>
              <a:spLocks noChangeArrowheads="1"/>
            </p:cNvSpPr>
            <p:nvPr/>
          </p:nvSpPr>
          <p:spPr bwMode="auto">
            <a:xfrm>
              <a:off x="368" y="1930"/>
              <a:ext cx="326" cy="403"/>
            </a:xfrm>
            <a:prstGeom prst="ellipse">
              <a:avLst/>
            </a:prstGeom>
            <a:solidFill>
              <a:srgbClr val="2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40" name="Oval 366"/>
            <p:cNvSpPr>
              <a:spLocks noChangeArrowheads="1"/>
            </p:cNvSpPr>
            <p:nvPr/>
          </p:nvSpPr>
          <p:spPr bwMode="auto">
            <a:xfrm>
              <a:off x="374" y="1932"/>
              <a:ext cx="296" cy="366"/>
            </a:xfrm>
            <a:prstGeom prst="ellipse">
              <a:avLst/>
            </a:prstGeom>
            <a:solidFill>
              <a:srgbClr val="4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41" name="Oval 367"/>
            <p:cNvSpPr>
              <a:spLocks noChangeArrowheads="1"/>
            </p:cNvSpPr>
            <p:nvPr/>
          </p:nvSpPr>
          <p:spPr bwMode="auto">
            <a:xfrm>
              <a:off x="381" y="1938"/>
              <a:ext cx="263" cy="326"/>
            </a:xfrm>
            <a:prstGeom prst="ellipse">
              <a:avLst/>
            </a:prstGeom>
            <a:solidFill>
              <a:srgbClr val="6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42" name="Oval 368"/>
            <p:cNvSpPr>
              <a:spLocks noChangeArrowheads="1"/>
            </p:cNvSpPr>
            <p:nvPr/>
          </p:nvSpPr>
          <p:spPr bwMode="auto">
            <a:xfrm>
              <a:off x="388" y="1946"/>
              <a:ext cx="230" cy="283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43" name="Oval 369"/>
            <p:cNvSpPr>
              <a:spLocks noChangeArrowheads="1"/>
            </p:cNvSpPr>
            <p:nvPr/>
          </p:nvSpPr>
          <p:spPr bwMode="auto">
            <a:xfrm>
              <a:off x="397" y="1952"/>
              <a:ext cx="196" cy="243"/>
            </a:xfrm>
            <a:prstGeom prst="ellipse">
              <a:avLst/>
            </a:prstGeom>
            <a:solidFill>
              <a:srgbClr val="A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44" name="Oval 370"/>
            <p:cNvSpPr>
              <a:spLocks noChangeArrowheads="1"/>
            </p:cNvSpPr>
            <p:nvPr/>
          </p:nvSpPr>
          <p:spPr bwMode="auto">
            <a:xfrm>
              <a:off x="404" y="1959"/>
              <a:ext cx="163" cy="202"/>
            </a:xfrm>
            <a:prstGeom prst="ellipse">
              <a:avLst/>
            </a:prstGeom>
            <a:solidFill>
              <a:srgbClr val="C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45" name="Oval 371"/>
            <p:cNvSpPr>
              <a:spLocks noChangeArrowheads="1"/>
            </p:cNvSpPr>
            <p:nvPr/>
          </p:nvSpPr>
          <p:spPr bwMode="auto">
            <a:xfrm>
              <a:off x="411" y="1968"/>
              <a:ext cx="130" cy="161"/>
            </a:xfrm>
            <a:prstGeom prst="ellipse">
              <a:avLst/>
            </a:prstGeom>
            <a:solidFill>
              <a:srgbClr val="E0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46" name="Oval 372"/>
            <p:cNvSpPr>
              <a:spLocks noChangeArrowheads="1"/>
            </p:cNvSpPr>
            <p:nvPr/>
          </p:nvSpPr>
          <p:spPr bwMode="auto">
            <a:xfrm>
              <a:off x="419" y="1974"/>
              <a:ext cx="96" cy="1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47" name="Oval 373"/>
            <p:cNvSpPr>
              <a:spLocks noChangeArrowheads="1"/>
            </p:cNvSpPr>
            <p:nvPr/>
          </p:nvSpPr>
          <p:spPr bwMode="auto">
            <a:xfrm>
              <a:off x="425" y="1975"/>
              <a:ext cx="77" cy="97"/>
            </a:xfrm>
            <a:prstGeom prst="ellipse">
              <a:avLst/>
            </a:prstGeom>
            <a:solidFill>
              <a:srgbClr val="FF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48" name="Oval 374"/>
            <p:cNvSpPr>
              <a:spLocks noChangeArrowheads="1"/>
            </p:cNvSpPr>
            <p:nvPr/>
          </p:nvSpPr>
          <p:spPr bwMode="auto">
            <a:xfrm>
              <a:off x="429" y="1981"/>
              <a:ext cx="56" cy="71"/>
            </a:xfrm>
            <a:prstGeom prst="ellipse">
              <a:avLst/>
            </a:pr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49" name="Oval 375"/>
            <p:cNvSpPr>
              <a:spLocks noChangeArrowheads="1"/>
            </p:cNvSpPr>
            <p:nvPr/>
          </p:nvSpPr>
          <p:spPr bwMode="auto">
            <a:xfrm>
              <a:off x="433" y="1986"/>
              <a:ext cx="38" cy="49"/>
            </a:xfrm>
            <a:prstGeom prst="ellipse">
              <a:avLst/>
            </a:prstGeom>
            <a:solidFill>
              <a:srgbClr val="FFF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8768" name="Rectangle 376"/>
          <p:cNvSpPr>
            <a:spLocks noChangeArrowheads="1"/>
          </p:cNvSpPr>
          <p:nvPr/>
        </p:nvSpPr>
        <p:spPr bwMode="auto">
          <a:xfrm>
            <a:off x="7680325" y="4876800"/>
            <a:ext cx="1463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smtClean="0">
                <a:solidFill>
                  <a:srgbClr val="72C222"/>
                </a:solidFill>
              </a:rPr>
              <a:t>Fire</a:t>
            </a:r>
          </a:p>
        </p:txBody>
      </p:sp>
      <p:sp>
        <p:nvSpPr>
          <p:cNvPr id="28769" name="Line 377"/>
          <p:cNvSpPr>
            <a:spLocks noChangeShapeType="1"/>
          </p:cNvSpPr>
          <p:nvPr/>
        </p:nvSpPr>
        <p:spPr bwMode="auto">
          <a:xfrm flipV="1">
            <a:off x="7543800" y="4876800"/>
            <a:ext cx="533400" cy="304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0" name="Line 378"/>
          <p:cNvSpPr>
            <a:spLocks noChangeShapeType="1"/>
          </p:cNvSpPr>
          <p:nvPr/>
        </p:nvSpPr>
        <p:spPr bwMode="auto">
          <a:xfrm>
            <a:off x="7086600" y="3505200"/>
            <a:ext cx="1066800" cy="9144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1" name="Line 379"/>
          <p:cNvSpPr>
            <a:spLocks noChangeShapeType="1"/>
          </p:cNvSpPr>
          <p:nvPr/>
        </p:nvSpPr>
        <p:spPr bwMode="auto">
          <a:xfrm>
            <a:off x="5105400" y="3048000"/>
            <a:ext cx="2895600" cy="15240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2" name="Line 380"/>
          <p:cNvSpPr>
            <a:spLocks noChangeShapeType="1"/>
          </p:cNvSpPr>
          <p:nvPr/>
        </p:nvSpPr>
        <p:spPr bwMode="auto">
          <a:xfrm flipH="1">
            <a:off x="8229600" y="3581400"/>
            <a:ext cx="0" cy="7620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8773" name="Group 381"/>
          <p:cNvGrpSpPr>
            <a:grpSpLocks/>
          </p:cNvGrpSpPr>
          <p:nvPr/>
        </p:nvGrpSpPr>
        <p:grpSpPr bwMode="auto">
          <a:xfrm>
            <a:off x="6705600" y="1600200"/>
            <a:ext cx="460375" cy="639763"/>
            <a:chOff x="368" y="1930"/>
            <a:chExt cx="326" cy="403"/>
          </a:xfrm>
        </p:grpSpPr>
        <p:sp>
          <p:nvSpPr>
            <p:cNvPr id="28828" name="Oval 382"/>
            <p:cNvSpPr>
              <a:spLocks noChangeArrowheads="1"/>
            </p:cNvSpPr>
            <p:nvPr/>
          </p:nvSpPr>
          <p:spPr bwMode="auto">
            <a:xfrm>
              <a:off x="368" y="1930"/>
              <a:ext cx="326" cy="403"/>
            </a:xfrm>
            <a:prstGeom prst="ellipse">
              <a:avLst/>
            </a:prstGeom>
            <a:solidFill>
              <a:srgbClr val="2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29" name="Oval 383"/>
            <p:cNvSpPr>
              <a:spLocks noChangeArrowheads="1"/>
            </p:cNvSpPr>
            <p:nvPr/>
          </p:nvSpPr>
          <p:spPr bwMode="auto">
            <a:xfrm>
              <a:off x="374" y="1932"/>
              <a:ext cx="296" cy="366"/>
            </a:xfrm>
            <a:prstGeom prst="ellipse">
              <a:avLst/>
            </a:prstGeom>
            <a:solidFill>
              <a:srgbClr val="4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30" name="Oval 384"/>
            <p:cNvSpPr>
              <a:spLocks noChangeArrowheads="1"/>
            </p:cNvSpPr>
            <p:nvPr/>
          </p:nvSpPr>
          <p:spPr bwMode="auto">
            <a:xfrm>
              <a:off x="381" y="1938"/>
              <a:ext cx="263" cy="326"/>
            </a:xfrm>
            <a:prstGeom prst="ellipse">
              <a:avLst/>
            </a:prstGeom>
            <a:solidFill>
              <a:srgbClr val="6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31" name="Oval 385"/>
            <p:cNvSpPr>
              <a:spLocks noChangeArrowheads="1"/>
            </p:cNvSpPr>
            <p:nvPr/>
          </p:nvSpPr>
          <p:spPr bwMode="auto">
            <a:xfrm>
              <a:off x="388" y="1946"/>
              <a:ext cx="230" cy="283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32" name="Oval 386"/>
            <p:cNvSpPr>
              <a:spLocks noChangeArrowheads="1"/>
            </p:cNvSpPr>
            <p:nvPr/>
          </p:nvSpPr>
          <p:spPr bwMode="auto">
            <a:xfrm>
              <a:off x="397" y="1952"/>
              <a:ext cx="196" cy="243"/>
            </a:xfrm>
            <a:prstGeom prst="ellipse">
              <a:avLst/>
            </a:prstGeom>
            <a:solidFill>
              <a:srgbClr val="A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33" name="Oval 387"/>
            <p:cNvSpPr>
              <a:spLocks noChangeArrowheads="1"/>
            </p:cNvSpPr>
            <p:nvPr/>
          </p:nvSpPr>
          <p:spPr bwMode="auto">
            <a:xfrm>
              <a:off x="404" y="1959"/>
              <a:ext cx="163" cy="202"/>
            </a:xfrm>
            <a:prstGeom prst="ellipse">
              <a:avLst/>
            </a:prstGeom>
            <a:solidFill>
              <a:srgbClr val="C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34" name="Oval 388"/>
            <p:cNvSpPr>
              <a:spLocks noChangeArrowheads="1"/>
            </p:cNvSpPr>
            <p:nvPr/>
          </p:nvSpPr>
          <p:spPr bwMode="auto">
            <a:xfrm>
              <a:off x="411" y="1968"/>
              <a:ext cx="130" cy="161"/>
            </a:xfrm>
            <a:prstGeom prst="ellipse">
              <a:avLst/>
            </a:prstGeom>
            <a:solidFill>
              <a:srgbClr val="E0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35" name="Oval 389"/>
            <p:cNvSpPr>
              <a:spLocks noChangeArrowheads="1"/>
            </p:cNvSpPr>
            <p:nvPr/>
          </p:nvSpPr>
          <p:spPr bwMode="auto">
            <a:xfrm>
              <a:off x="419" y="1974"/>
              <a:ext cx="96" cy="1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36" name="Oval 390"/>
            <p:cNvSpPr>
              <a:spLocks noChangeArrowheads="1"/>
            </p:cNvSpPr>
            <p:nvPr/>
          </p:nvSpPr>
          <p:spPr bwMode="auto">
            <a:xfrm>
              <a:off x="425" y="1975"/>
              <a:ext cx="77" cy="97"/>
            </a:xfrm>
            <a:prstGeom prst="ellipse">
              <a:avLst/>
            </a:prstGeom>
            <a:solidFill>
              <a:srgbClr val="FF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37" name="Oval 391"/>
            <p:cNvSpPr>
              <a:spLocks noChangeArrowheads="1"/>
            </p:cNvSpPr>
            <p:nvPr/>
          </p:nvSpPr>
          <p:spPr bwMode="auto">
            <a:xfrm>
              <a:off x="429" y="1981"/>
              <a:ext cx="56" cy="71"/>
            </a:xfrm>
            <a:prstGeom prst="ellipse">
              <a:avLst/>
            </a:pr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38" name="Oval 392"/>
            <p:cNvSpPr>
              <a:spLocks noChangeArrowheads="1"/>
            </p:cNvSpPr>
            <p:nvPr/>
          </p:nvSpPr>
          <p:spPr bwMode="auto">
            <a:xfrm>
              <a:off x="433" y="1986"/>
              <a:ext cx="38" cy="49"/>
            </a:xfrm>
            <a:prstGeom prst="ellipse">
              <a:avLst/>
            </a:prstGeom>
            <a:solidFill>
              <a:srgbClr val="FFF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8774" name="Rectangle 393"/>
          <p:cNvSpPr>
            <a:spLocks noChangeArrowheads="1"/>
          </p:cNvSpPr>
          <p:nvPr/>
        </p:nvSpPr>
        <p:spPr bwMode="auto">
          <a:xfrm>
            <a:off x="6553200" y="1295400"/>
            <a:ext cx="1524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smtClean="0">
                <a:solidFill>
                  <a:srgbClr val="72C222"/>
                </a:solidFill>
              </a:rPr>
              <a:t>Corrections</a:t>
            </a:r>
          </a:p>
        </p:txBody>
      </p:sp>
      <p:sp>
        <p:nvSpPr>
          <p:cNvPr id="28775" name="Line 394"/>
          <p:cNvSpPr>
            <a:spLocks noChangeShapeType="1"/>
          </p:cNvSpPr>
          <p:nvPr/>
        </p:nvSpPr>
        <p:spPr bwMode="auto">
          <a:xfrm>
            <a:off x="6096000" y="990600"/>
            <a:ext cx="685800" cy="685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6" name="Line 395"/>
          <p:cNvSpPr>
            <a:spLocks noChangeShapeType="1"/>
          </p:cNvSpPr>
          <p:nvPr/>
        </p:nvSpPr>
        <p:spPr bwMode="auto">
          <a:xfrm flipH="1">
            <a:off x="6172200" y="2057400"/>
            <a:ext cx="533400" cy="6096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7" name="Line 396"/>
          <p:cNvSpPr>
            <a:spLocks noChangeShapeType="1"/>
          </p:cNvSpPr>
          <p:nvPr/>
        </p:nvSpPr>
        <p:spPr bwMode="auto">
          <a:xfrm flipH="1">
            <a:off x="2209800" y="4876800"/>
            <a:ext cx="381000" cy="2286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8" name="Line 397"/>
          <p:cNvSpPr>
            <a:spLocks noChangeShapeType="1"/>
          </p:cNvSpPr>
          <p:nvPr/>
        </p:nvSpPr>
        <p:spPr bwMode="auto">
          <a:xfrm flipH="1" flipV="1">
            <a:off x="2895600" y="4876800"/>
            <a:ext cx="609600" cy="4572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9" name="Line 398"/>
          <p:cNvSpPr>
            <a:spLocks noChangeShapeType="1"/>
          </p:cNvSpPr>
          <p:nvPr/>
        </p:nvSpPr>
        <p:spPr bwMode="auto">
          <a:xfrm flipH="1">
            <a:off x="2895600" y="3200400"/>
            <a:ext cx="1600200" cy="1447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80" name="Line 399"/>
          <p:cNvSpPr>
            <a:spLocks noChangeShapeType="1"/>
          </p:cNvSpPr>
          <p:nvPr/>
        </p:nvSpPr>
        <p:spPr bwMode="auto">
          <a:xfrm>
            <a:off x="2438400" y="3200400"/>
            <a:ext cx="609600" cy="4572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81" name="Line 400"/>
          <p:cNvSpPr>
            <a:spLocks noChangeShapeType="1"/>
          </p:cNvSpPr>
          <p:nvPr/>
        </p:nvSpPr>
        <p:spPr bwMode="auto">
          <a:xfrm>
            <a:off x="4114800" y="3429000"/>
            <a:ext cx="3886200" cy="12954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82" name="Line 401"/>
          <p:cNvSpPr>
            <a:spLocks noChangeShapeType="1"/>
          </p:cNvSpPr>
          <p:nvPr/>
        </p:nvSpPr>
        <p:spPr bwMode="auto">
          <a:xfrm>
            <a:off x="7086600" y="1981200"/>
            <a:ext cx="1066800" cy="1066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83" name="Line 402"/>
          <p:cNvSpPr>
            <a:spLocks noChangeShapeType="1"/>
          </p:cNvSpPr>
          <p:nvPr/>
        </p:nvSpPr>
        <p:spPr bwMode="auto">
          <a:xfrm>
            <a:off x="3276600" y="1066800"/>
            <a:ext cx="4800600" cy="19812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8784" name="Group 403"/>
          <p:cNvGrpSpPr>
            <a:grpSpLocks/>
          </p:cNvGrpSpPr>
          <p:nvPr/>
        </p:nvGrpSpPr>
        <p:grpSpPr bwMode="auto">
          <a:xfrm>
            <a:off x="4953000" y="4038600"/>
            <a:ext cx="407988" cy="568325"/>
            <a:chOff x="1325" y="3196"/>
            <a:chExt cx="289" cy="358"/>
          </a:xfrm>
        </p:grpSpPr>
        <p:sp>
          <p:nvSpPr>
            <p:cNvPr id="28817" name="Oval 404"/>
            <p:cNvSpPr>
              <a:spLocks noChangeArrowheads="1"/>
            </p:cNvSpPr>
            <p:nvPr/>
          </p:nvSpPr>
          <p:spPr bwMode="auto">
            <a:xfrm>
              <a:off x="1325" y="3196"/>
              <a:ext cx="289" cy="358"/>
            </a:xfrm>
            <a:prstGeom prst="ellipse">
              <a:avLst/>
            </a:prstGeom>
            <a:solidFill>
              <a:srgbClr val="20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18" name="Oval 405"/>
            <p:cNvSpPr>
              <a:spLocks noChangeArrowheads="1"/>
            </p:cNvSpPr>
            <p:nvPr/>
          </p:nvSpPr>
          <p:spPr bwMode="auto">
            <a:xfrm>
              <a:off x="1330" y="3197"/>
              <a:ext cx="263" cy="326"/>
            </a:xfrm>
            <a:prstGeom prst="ellipse">
              <a:avLst/>
            </a:prstGeom>
            <a:solidFill>
              <a:srgbClr val="40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19" name="Oval 406"/>
            <p:cNvSpPr>
              <a:spLocks noChangeArrowheads="1"/>
            </p:cNvSpPr>
            <p:nvPr/>
          </p:nvSpPr>
          <p:spPr bwMode="auto">
            <a:xfrm>
              <a:off x="1336" y="3203"/>
              <a:ext cx="234" cy="289"/>
            </a:xfrm>
            <a:prstGeom prst="ellipse">
              <a:avLst/>
            </a:prstGeom>
            <a:solidFill>
              <a:srgbClr val="6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20" name="Oval 407"/>
            <p:cNvSpPr>
              <a:spLocks noChangeArrowheads="1"/>
            </p:cNvSpPr>
            <p:nvPr/>
          </p:nvSpPr>
          <p:spPr bwMode="auto">
            <a:xfrm>
              <a:off x="1342" y="3209"/>
              <a:ext cx="205" cy="252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21" name="Oval 408"/>
            <p:cNvSpPr>
              <a:spLocks noChangeArrowheads="1"/>
            </p:cNvSpPr>
            <p:nvPr/>
          </p:nvSpPr>
          <p:spPr bwMode="auto">
            <a:xfrm>
              <a:off x="1350" y="3216"/>
              <a:ext cx="174" cy="214"/>
            </a:xfrm>
            <a:prstGeom prst="ellipse">
              <a:avLst/>
            </a:prstGeom>
            <a:solidFill>
              <a:srgbClr val="A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22" name="Oval 409"/>
            <p:cNvSpPr>
              <a:spLocks noChangeArrowheads="1"/>
            </p:cNvSpPr>
            <p:nvPr/>
          </p:nvSpPr>
          <p:spPr bwMode="auto">
            <a:xfrm>
              <a:off x="1357" y="3222"/>
              <a:ext cx="144" cy="178"/>
            </a:xfrm>
            <a:prstGeom prst="ellipse">
              <a:avLst/>
            </a:prstGeom>
            <a:solidFill>
              <a:srgbClr val="C0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23" name="Oval 410"/>
            <p:cNvSpPr>
              <a:spLocks noChangeArrowheads="1"/>
            </p:cNvSpPr>
            <p:nvPr/>
          </p:nvSpPr>
          <p:spPr bwMode="auto">
            <a:xfrm>
              <a:off x="1363" y="3229"/>
              <a:ext cx="115" cy="142"/>
            </a:xfrm>
            <a:prstGeom prst="ellipse">
              <a:avLst/>
            </a:prstGeom>
            <a:solidFill>
              <a:srgbClr val="E0E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24" name="Oval 411"/>
            <p:cNvSpPr>
              <a:spLocks noChangeArrowheads="1"/>
            </p:cNvSpPr>
            <p:nvPr/>
          </p:nvSpPr>
          <p:spPr bwMode="auto">
            <a:xfrm>
              <a:off x="1370" y="3235"/>
              <a:ext cx="85" cy="10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25" name="Oval 412"/>
            <p:cNvSpPr>
              <a:spLocks noChangeArrowheads="1"/>
            </p:cNvSpPr>
            <p:nvPr/>
          </p:nvSpPr>
          <p:spPr bwMode="auto">
            <a:xfrm>
              <a:off x="1375" y="3237"/>
              <a:ext cx="68" cy="84"/>
            </a:xfrm>
            <a:prstGeom prst="ellipse">
              <a:avLst/>
            </a:prstGeom>
            <a:solidFill>
              <a:srgbClr val="FF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26" name="Oval 413"/>
            <p:cNvSpPr>
              <a:spLocks noChangeArrowheads="1"/>
            </p:cNvSpPr>
            <p:nvPr/>
          </p:nvSpPr>
          <p:spPr bwMode="auto">
            <a:xfrm>
              <a:off x="1379" y="3241"/>
              <a:ext cx="49" cy="63"/>
            </a:xfrm>
            <a:prstGeom prst="ellipse">
              <a:avLst/>
            </a:pr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  <p:sp>
          <p:nvSpPr>
            <p:cNvPr id="28827" name="Oval 414"/>
            <p:cNvSpPr>
              <a:spLocks noChangeArrowheads="1"/>
            </p:cNvSpPr>
            <p:nvPr/>
          </p:nvSpPr>
          <p:spPr bwMode="auto">
            <a:xfrm>
              <a:off x="1383" y="3246"/>
              <a:ext cx="32" cy="43"/>
            </a:xfrm>
            <a:prstGeom prst="ellipse">
              <a:avLst/>
            </a:prstGeom>
            <a:solidFill>
              <a:srgbClr val="FFF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800" b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8785" name="Rectangle 415"/>
          <p:cNvSpPr>
            <a:spLocks noChangeArrowheads="1"/>
          </p:cNvSpPr>
          <p:nvPr/>
        </p:nvSpPr>
        <p:spPr bwMode="auto">
          <a:xfrm>
            <a:off x="5181600" y="4267200"/>
            <a:ext cx="1905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 smtClean="0">
                <a:solidFill>
                  <a:srgbClr val="72C222"/>
                </a:solidFill>
              </a:rPr>
              <a:t>Environmental Health</a:t>
            </a:r>
          </a:p>
        </p:txBody>
      </p:sp>
      <p:sp>
        <p:nvSpPr>
          <p:cNvPr id="28786" name="Line 416"/>
          <p:cNvSpPr>
            <a:spLocks noChangeShapeType="1"/>
          </p:cNvSpPr>
          <p:nvPr/>
        </p:nvSpPr>
        <p:spPr bwMode="auto">
          <a:xfrm>
            <a:off x="5334000" y="4419600"/>
            <a:ext cx="1752600" cy="685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87" name="Line 417"/>
          <p:cNvSpPr>
            <a:spLocks noChangeShapeType="1"/>
          </p:cNvSpPr>
          <p:nvPr/>
        </p:nvSpPr>
        <p:spPr bwMode="auto">
          <a:xfrm>
            <a:off x="4876800" y="3352800"/>
            <a:ext cx="152400" cy="7620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88" name="Line 418"/>
          <p:cNvSpPr>
            <a:spLocks noChangeShapeType="1"/>
          </p:cNvSpPr>
          <p:nvPr/>
        </p:nvSpPr>
        <p:spPr bwMode="auto">
          <a:xfrm flipV="1">
            <a:off x="4876800" y="4495800"/>
            <a:ext cx="152400" cy="2286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89" name="Line 419"/>
          <p:cNvSpPr>
            <a:spLocks noChangeShapeType="1"/>
          </p:cNvSpPr>
          <p:nvPr/>
        </p:nvSpPr>
        <p:spPr bwMode="auto">
          <a:xfrm>
            <a:off x="4038600" y="3505200"/>
            <a:ext cx="914400" cy="685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90" name="Line 420"/>
          <p:cNvSpPr>
            <a:spLocks noChangeShapeType="1"/>
          </p:cNvSpPr>
          <p:nvPr/>
        </p:nvSpPr>
        <p:spPr bwMode="auto">
          <a:xfrm flipH="1">
            <a:off x="5181600" y="3124200"/>
            <a:ext cx="609600" cy="9144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91" name="Line 421"/>
          <p:cNvSpPr>
            <a:spLocks noChangeShapeType="1"/>
          </p:cNvSpPr>
          <p:nvPr/>
        </p:nvSpPr>
        <p:spPr bwMode="auto">
          <a:xfrm flipV="1">
            <a:off x="5334000" y="3429000"/>
            <a:ext cx="1371600" cy="7620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92" name="Line 422"/>
          <p:cNvSpPr>
            <a:spLocks noChangeShapeType="1"/>
          </p:cNvSpPr>
          <p:nvPr/>
        </p:nvSpPr>
        <p:spPr bwMode="auto">
          <a:xfrm>
            <a:off x="3429000" y="3810000"/>
            <a:ext cx="1524000" cy="4572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93" name="Line 423"/>
          <p:cNvSpPr>
            <a:spLocks noChangeShapeType="1"/>
          </p:cNvSpPr>
          <p:nvPr/>
        </p:nvSpPr>
        <p:spPr bwMode="auto">
          <a:xfrm flipV="1">
            <a:off x="914400" y="914400"/>
            <a:ext cx="3581400" cy="23622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94" name="Line 424"/>
          <p:cNvSpPr>
            <a:spLocks noChangeShapeType="1"/>
          </p:cNvSpPr>
          <p:nvPr/>
        </p:nvSpPr>
        <p:spPr bwMode="auto">
          <a:xfrm flipV="1">
            <a:off x="1219200" y="2209800"/>
            <a:ext cx="228600" cy="19812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95" name="Line 425"/>
          <p:cNvSpPr>
            <a:spLocks noChangeShapeType="1"/>
          </p:cNvSpPr>
          <p:nvPr/>
        </p:nvSpPr>
        <p:spPr bwMode="auto">
          <a:xfrm flipH="1" flipV="1">
            <a:off x="1600200" y="2057400"/>
            <a:ext cx="2819400" cy="685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96" name="Line 426"/>
          <p:cNvSpPr>
            <a:spLocks noChangeShapeType="1"/>
          </p:cNvSpPr>
          <p:nvPr/>
        </p:nvSpPr>
        <p:spPr bwMode="auto">
          <a:xfrm flipH="1">
            <a:off x="4038600" y="3048000"/>
            <a:ext cx="381000" cy="2286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97" name="Line 427"/>
          <p:cNvSpPr>
            <a:spLocks noChangeShapeType="1"/>
          </p:cNvSpPr>
          <p:nvPr/>
        </p:nvSpPr>
        <p:spPr bwMode="auto">
          <a:xfrm flipH="1" flipV="1">
            <a:off x="990600" y="3429000"/>
            <a:ext cx="304800" cy="8382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98" name="Line 428"/>
          <p:cNvSpPr>
            <a:spLocks noChangeShapeType="1"/>
          </p:cNvSpPr>
          <p:nvPr/>
        </p:nvSpPr>
        <p:spPr bwMode="auto">
          <a:xfrm flipH="1" flipV="1">
            <a:off x="990600" y="3581400"/>
            <a:ext cx="990600" cy="1447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99" name="Line 429"/>
          <p:cNvSpPr>
            <a:spLocks noChangeShapeType="1"/>
          </p:cNvSpPr>
          <p:nvPr/>
        </p:nvSpPr>
        <p:spPr bwMode="auto">
          <a:xfrm flipH="1" flipV="1">
            <a:off x="914400" y="3657600"/>
            <a:ext cx="2514600" cy="19050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800" name="Line 430"/>
          <p:cNvSpPr>
            <a:spLocks noChangeShapeType="1"/>
          </p:cNvSpPr>
          <p:nvPr/>
        </p:nvSpPr>
        <p:spPr bwMode="auto">
          <a:xfrm flipH="1" flipV="1">
            <a:off x="1447800" y="4648200"/>
            <a:ext cx="381000" cy="4572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8801" name="Group 431"/>
          <p:cNvGrpSpPr>
            <a:grpSpLocks/>
          </p:cNvGrpSpPr>
          <p:nvPr/>
        </p:nvGrpSpPr>
        <p:grpSpPr bwMode="auto">
          <a:xfrm>
            <a:off x="0" y="1905000"/>
            <a:ext cx="1671638" cy="1096963"/>
            <a:chOff x="931" y="948"/>
            <a:chExt cx="1185" cy="789"/>
          </a:xfrm>
        </p:grpSpPr>
        <p:grpSp>
          <p:nvGrpSpPr>
            <p:cNvPr id="28804" name="Group 432"/>
            <p:cNvGrpSpPr>
              <a:grpSpLocks/>
            </p:cNvGrpSpPr>
            <p:nvPr/>
          </p:nvGrpSpPr>
          <p:grpSpPr bwMode="auto">
            <a:xfrm>
              <a:off x="1379" y="948"/>
              <a:ext cx="324" cy="401"/>
              <a:chOff x="1379" y="948"/>
              <a:chExt cx="324" cy="401"/>
            </a:xfrm>
          </p:grpSpPr>
          <p:sp>
            <p:nvSpPr>
              <p:cNvPr id="28806" name="Oval 433"/>
              <p:cNvSpPr>
                <a:spLocks noChangeArrowheads="1"/>
              </p:cNvSpPr>
              <p:nvPr/>
            </p:nvSpPr>
            <p:spPr bwMode="auto">
              <a:xfrm>
                <a:off x="1379" y="948"/>
                <a:ext cx="324" cy="401"/>
              </a:xfrm>
              <a:prstGeom prst="ellipse">
                <a:avLst/>
              </a:prstGeom>
              <a:solidFill>
                <a:srgbClr val="000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07" name="Oval 434"/>
              <p:cNvSpPr>
                <a:spLocks noChangeArrowheads="1"/>
              </p:cNvSpPr>
              <p:nvPr/>
            </p:nvSpPr>
            <p:spPr bwMode="auto">
              <a:xfrm>
                <a:off x="1384" y="949"/>
                <a:ext cx="296" cy="366"/>
              </a:xfrm>
              <a:prstGeom prst="ellipse">
                <a:avLst/>
              </a:prstGeom>
              <a:solidFill>
                <a:srgbClr val="000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08" name="Oval 435"/>
              <p:cNvSpPr>
                <a:spLocks noChangeArrowheads="1"/>
              </p:cNvSpPr>
              <p:nvPr/>
            </p:nvSpPr>
            <p:spPr bwMode="auto">
              <a:xfrm>
                <a:off x="1391" y="956"/>
                <a:ext cx="263" cy="324"/>
              </a:xfrm>
              <a:prstGeom prst="ellipse">
                <a:avLst/>
              </a:prstGeom>
              <a:solidFill>
                <a:srgbClr val="000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09" name="Oval 436"/>
              <p:cNvSpPr>
                <a:spLocks noChangeArrowheads="1"/>
              </p:cNvSpPr>
              <p:nvPr/>
            </p:nvSpPr>
            <p:spPr bwMode="auto">
              <a:xfrm>
                <a:off x="1398" y="963"/>
                <a:ext cx="231" cy="283"/>
              </a:xfrm>
              <a:prstGeom prst="ellipse">
                <a:avLst/>
              </a:prstGeom>
              <a:solidFill>
                <a:srgbClr val="000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10" name="Oval 437"/>
              <p:cNvSpPr>
                <a:spLocks noChangeArrowheads="1"/>
              </p:cNvSpPr>
              <p:nvPr/>
            </p:nvSpPr>
            <p:spPr bwMode="auto">
              <a:xfrm>
                <a:off x="1407" y="969"/>
                <a:ext cx="197" cy="242"/>
              </a:xfrm>
              <a:prstGeom prst="ellipse">
                <a:avLst/>
              </a:prstGeom>
              <a:solidFill>
                <a:srgbClr val="000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11" name="Oval 438"/>
              <p:cNvSpPr>
                <a:spLocks noChangeArrowheads="1"/>
              </p:cNvSpPr>
              <p:nvPr/>
            </p:nvSpPr>
            <p:spPr bwMode="auto">
              <a:xfrm>
                <a:off x="1414" y="977"/>
                <a:ext cx="163" cy="200"/>
              </a:xfrm>
              <a:prstGeom prst="ellipse">
                <a:avLst/>
              </a:prstGeom>
              <a:solidFill>
                <a:srgbClr val="000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12" name="Oval 439"/>
              <p:cNvSpPr>
                <a:spLocks noChangeArrowheads="1"/>
              </p:cNvSpPr>
              <p:nvPr/>
            </p:nvSpPr>
            <p:spPr bwMode="auto">
              <a:xfrm>
                <a:off x="1421" y="985"/>
                <a:ext cx="130" cy="160"/>
              </a:xfrm>
              <a:prstGeom prst="ellipse">
                <a:avLst/>
              </a:prstGeom>
              <a:solidFill>
                <a:srgbClr val="00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13" name="Oval 440"/>
              <p:cNvSpPr>
                <a:spLocks noChangeArrowheads="1"/>
              </p:cNvSpPr>
              <p:nvPr/>
            </p:nvSpPr>
            <p:spPr bwMode="auto">
              <a:xfrm>
                <a:off x="1429" y="991"/>
                <a:ext cx="96" cy="118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14" name="Oval 441"/>
              <p:cNvSpPr>
                <a:spLocks noChangeArrowheads="1"/>
              </p:cNvSpPr>
              <p:nvPr/>
            </p:nvSpPr>
            <p:spPr bwMode="auto">
              <a:xfrm>
                <a:off x="1435" y="993"/>
                <a:ext cx="77" cy="96"/>
              </a:xfrm>
              <a:prstGeom prst="ellipse">
                <a:avLst/>
              </a:prstGeom>
              <a:solidFill>
                <a:srgbClr val="404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15" name="Oval 442"/>
              <p:cNvSpPr>
                <a:spLocks noChangeArrowheads="1"/>
              </p:cNvSpPr>
              <p:nvPr/>
            </p:nvSpPr>
            <p:spPr bwMode="auto">
              <a:xfrm>
                <a:off x="1439" y="999"/>
                <a:ext cx="56" cy="71"/>
              </a:xfrm>
              <a:prstGeom prst="ellipse">
                <a:avLst/>
              </a:prstGeom>
              <a:solidFill>
                <a:srgbClr val="808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16" name="Oval 443"/>
              <p:cNvSpPr>
                <a:spLocks noChangeArrowheads="1"/>
              </p:cNvSpPr>
              <p:nvPr/>
            </p:nvSpPr>
            <p:spPr bwMode="auto">
              <a:xfrm>
                <a:off x="1443" y="1004"/>
                <a:ext cx="37" cy="48"/>
              </a:xfrm>
              <a:prstGeom prst="ellipse">
                <a:avLst/>
              </a:prstGeom>
              <a:solidFill>
                <a:srgbClr val="C0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725"/>
                  </a:spcBef>
                  <a:buClr>
                    <a:schemeClr val="bg1"/>
                  </a:buClr>
                  <a:buSzPct val="100000"/>
                  <a:buFont typeface="Times New Roman" panose="02020603050405020304" pitchFamily="18" charset="0"/>
                  <a:buChar char="•"/>
                  <a:defRPr sz="32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625"/>
                  </a:spcBef>
                  <a:buClr>
                    <a:srgbClr val="FFCC00"/>
                  </a:buClr>
                  <a:buSzPct val="100000"/>
                  <a:buFont typeface="Times New Roman" panose="02020603050405020304" pitchFamily="18" charset="0"/>
                  <a:buChar char="–"/>
                  <a:defRPr sz="28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5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•"/>
                  <a:defRPr sz="24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–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4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42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Char char="»"/>
                  <a:defRPr sz="2000" b="1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b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805" name="Rectangle 444"/>
            <p:cNvSpPr>
              <a:spLocks noChangeArrowheads="1"/>
            </p:cNvSpPr>
            <p:nvPr/>
          </p:nvSpPr>
          <p:spPr bwMode="auto">
            <a:xfrm>
              <a:off x="931" y="1235"/>
              <a:ext cx="1185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ts val="725"/>
                </a:spcBef>
                <a:buClr>
                  <a:schemeClr val="bg1"/>
                </a:buClr>
                <a:buSzPct val="100000"/>
                <a:buFont typeface="Times New Roman" panose="02020603050405020304" pitchFamily="18" charset="0"/>
                <a:buChar char="•"/>
                <a:defRPr sz="32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625"/>
                </a:spcBef>
                <a:buClr>
                  <a:srgbClr val="FFCC00"/>
                </a:buClr>
                <a:buSzPct val="100000"/>
                <a:buFont typeface="Times New Roman" panose="02020603050405020304" pitchFamily="18" charset="0"/>
                <a:buChar char="–"/>
                <a:defRPr sz="28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5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4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4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 smtClean="0">
                  <a:solidFill>
                    <a:srgbClr val="72C222"/>
                  </a:solidFill>
                </a:rPr>
                <a:t>Research institutions </a:t>
              </a:r>
            </a:p>
          </p:txBody>
        </p:sp>
      </p:grpSp>
      <p:sp>
        <p:nvSpPr>
          <p:cNvPr id="28802" name="Line 445"/>
          <p:cNvSpPr>
            <a:spLocks noChangeShapeType="1"/>
          </p:cNvSpPr>
          <p:nvPr/>
        </p:nvSpPr>
        <p:spPr bwMode="auto">
          <a:xfrm flipV="1">
            <a:off x="838200" y="2438400"/>
            <a:ext cx="0" cy="7620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803" name="Line 446"/>
          <p:cNvSpPr>
            <a:spLocks noChangeShapeType="1"/>
          </p:cNvSpPr>
          <p:nvPr/>
        </p:nvSpPr>
        <p:spPr bwMode="auto">
          <a:xfrm flipV="1">
            <a:off x="381000" y="2362200"/>
            <a:ext cx="304800" cy="26670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0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228600" y="914400"/>
            <a:ext cx="1905000" cy="411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b="0" smtClean="0">
              <a:solidFill>
                <a:srgbClr val="000000"/>
              </a:solidFill>
            </a:endParaRPr>
          </a:p>
        </p:txBody>
      </p:sp>
      <p:sp>
        <p:nvSpPr>
          <p:cNvPr id="46083" name="Rectangle 11"/>
          <p:cNvSpPr>
            <a:spLocks noChangeArrowheads="1"/>
          </p:cNvSpPr>
          <p:nvPr/>
        </p:nvSpPr>
        <p:spPr bwMode="auto">
          <a:xfrm>
            <a:off x="2286000" y="914400"/>
            <a:ext cx="3505200" cy="411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b="0" smtClean="0">
              <a:solidFill>
                <a:srgbClr val="000000"/>
              </a:solidFill>
            </a:endParaRPr>
          </a:p>
        </p:txBody>
      </p:sp>
      <p:sp>
        <p:nvSpPr>
          <p:cNvPr id="46084" name="Text Box 14"/>
          <p:cNvSpPr txBox="1">
            <a:spLocks noChangeArrowheads="1"/>
          </p:cNvSpPr>
          <p:nvPr/>
        </p:nvSpPr>
        <p:spPr bwMode="auto">
          <a:xfrm>
            <a:off x="228600" y="1143000"/>
            <a:ext cx="1970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u="sng" smtClean="0">
                <a:solidFill>
                  <a:srgbClr val="000000"/>
                </a:solidFill>
              </a:rPr>
              <a:t>Level of Importance</a:t>
            </a:r>
          </a:p>
        </p:txBody>
      </p:sp>
      <p:sp>
        <p:nvSpPr>
          <p:cNvPr id="46085" name="Rectangle 15"/>
          <p:cNvSpPr>
            <a:spLocks noChangeArrowheads="1"/>
          </p:cNvSpPr>
          <p:nvPr/>
        </p:nvSpPr>
        <p:spPr bwMode="auto">
          <a:xfrm>
            <a:off x="5867400" y="914400"/>
            <a:ext cx="1905000" cy="411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b="0" smtClean="0">
              <a:solidFill>
                <a:srgbClr val="000000"/>
              </a:solidFill>
            </a:endParaRPr>
          </a:p>
        </p:txBody>
      </p:sp>
      <p:sp>
        <p:nvSpPr>
          <p:cNvPr id="46086" name="Text Box 16"/>
          <p:cNvSpPr txBox="1">
            <a:spLocks noChangeArrowheads="1"/>
          </p:cNvSpPr>
          <p:nvPr/>
        </p:nvSpPr>
        <p:spPr bwMode="auto">
          <a:xfrm>
            <a:off x="5791200" y="1143000"/>
            <a:ext cx="195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u="sng" smtClean="0">
                <a:solidFill>
                  <a:srgbClr val="000000"/>
                </a:solidFill>
              </a:rPr>
              <a:t>Level of Resistance</a:t>
            </a:r>
          </a:p>
        </p:txBody>
      </p:sp>
      <p:sp>
        <p:nvSpPr>
          <p:cNvPr id="46087" name="Text Box 18"/>
          <p:cNvSpPr txBox="1">
            <a:spLocks noChangeArrowheads="1"/>
          </p:cNvSpPr>
          <p:nvPr/>
        </p:nvSpPr>
        <p:spPr bwMode="auto">
          <a:xfrm>
            <a:off x="2286000" y="1066800"/>
            <a:ext cx="314380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00"/>
                </a:solidFill>
              </a:rPr>
              <a:t>    </a:t>
            </a:r>
            <a:r>
              <a:rPr lang="en-US" altLang="en-US" sz="1600" b="0" u="sng" dirty="0" smtClean="0">
                <a:solidFill>
                  <a:srgbClr val="000000"/>
                </a:solidFill>
              </a:rPr>
              <a:t>Inhibitors (Block and Barriers)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b="0" u="sng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b="0" u="sng" dirty="0">
                <a:solidFill>
                  <a:srgbClr val="000000"/>
                </a:solidFill>
              </a:rPr>
              <a:t> </a:t>
            </a:r>
            <a:endParaRPr lang="en-US" altLang="en-US" sz="1800" b="0" u="sng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1800" b="0" u="sng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b="0" u="sng" dirty="0" smtClean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1800" b="0" u="sng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b="0" u="sng" dirty="0" smtClean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1800" b="0" u="sng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b="0" u="sng" dirty="0" smtClean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b="0" u="sng" dirty="0" smtClean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1800" b="0" u="sng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b="0" u="sng" dirty="0" smtClean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1800" b="0" u="sng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b="0" u="sng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6088" name="Text Box 20"/>
          <p:cNvSpPr txBox="1">
            <a:spLocks noChangeArrowheads="1"/>
          </p:cNvSpPr>
          <p:nvPr/>
        </p:nvSpPr>
        <p:spPr bwMode="auto">
          <a:xfrm>
            <a:off x="381000" y="1676400"/>
            <a:ext cx="15271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0000"/>
                </a:solidFill>
              </a:rPr>
              <a:t>L        M        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0000"/>
                </a:solidFill>
              </a:rPr>
              <a:t>L        M        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0000"/>
                </a:solidFill>
              </a:rPr>
              <a:t>L        M        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0000"/>
                </a:solidFill>
              </a:rPr>
              <a:t>L        M        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0000"/>
                </a:solidFill>
              </a:rPr>
              <a:t>L        M        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0000"/>
                </a:solidFill>
              </a:rPr>
              <a:t>L        M        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0000"/>
                </a:solidFill>
              </a:rPr>
              <a:t>L        M        H</a:t>
            </a:r>
          </a:p>
        </p:txBody>
      </p:sp>
      <p:sp>
        <p:nvSpPr>
          <p:cNvPr id="46089" name="Text Box 21"/>
          <p:cNvSpPr txBox="1">
            <a:spLocks noChangeArrowheads="1"/>
          </p:cNvSpPr>
          <p:nvPr/>
        </p:nvSpPr>
        <p:spPr bwMode="auto">
          <a:xfrm>
            <a:off x="6019800" y="1600200"/>
            <a:ext cx="1527175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0000"/>
                </a:solidFill>
              </a:rPr>
              <a:t>L        M        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0000"/>
                </a:solidFill>
              </a:rPr>
              <a:t>L        M        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0000"/>
                </a:solidFill>
              </a:rPr>
              <a:t>L        M        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0000"/>
                </a:solidFill>
              </a:rPr>
              <a:t>L        M        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0000"/>
                </a:solidFill>
              </a:rPr>
              <a:t>L        M        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0000"/>
                </a:solidFill>
              </a:rPr>
              <a:t>L        M        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0000"/>
                </a:solidFill>
              </a:rPr>
              <a:t>L        M        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b="0" smtClean="0">
              <a:solidFill>
                <a:srgbClr val="000000"/>
              </a:solidFill>
            </a:endParaRPr>
          </a:p>
        </p:txBody>
      </p:sp>
      <p:sp>
        <p:nvSpPr>
          <p:cNvPr id="46090" name="Text Box 22"/>
          <p:cNvSpPr txBox="1">
            <a:spLocks noChangeArrowheads="1"/>
          </p:cNvSpPr>
          <p:nvPr/>
        </p:nvSpPr>
        <p:spPr bwMode="auto">
          <a:xfrm>
            <a:off x="1908175" y="94555"/>
            <a:ext cx="35745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smtClean="0">
                <a:solidFill>
                  <a:srgbClr val="002060"/>
                </a:solidFill>
              </a:rPr>
              <a:t>Example</a:t>
            </a:r>
          </a:p>
        </p:txBody>
      </p:sp>
      <p:sp>
        <p:nvSpPr>
          <p:cNvPr id="46091" name="Rectangle 23"/>
          <p:cNvSpPr>
            <a:spLocks noChangeArrowheads="1"/>
          </p:cNvSpPr>
          <p:nvPr/>
        </p:nvSpPr>
        <p:spPr bwMode="auto">
          <a:xfrm>
            <a:off x="7924800" y="914400"/>
            <a:ext cx="990600" cy="411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b="0" smtClean="0">
              <a:solidFill>
                <a:srgbClr val="000000"/>
              </a:solidFill>
            </a:endParaRPr>
          </a:p>
        </p:txBody>
      </p:sp>
      <p:sp>
        <p:nvSpPr>
          <p:cNvPr id="46092" name="Text Box 25"/>
          <p:cNvSpPr txBox="1">
            <a:spLocks noChangeArrowheads="1"/>
          </p:cNvSpPr>
          <p:nvPr/>
        </p:nvSpPr>
        <p:spPr bwMode="auto">
          <a:xfrm>
            <a:off x="8061325" y="1179513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u="sng" smtClean="0">
                <a:solidFill>
                  <a:srgbClr val="000000"/>
                </a:solidFill>
              </a:rPr>
              <a:t>Why</a:t>
            </a:r>
          </a:p>
        </p:txBody>
      </p:sp>
    </p:spTree>
    <p:extLst>
      <p:ext uri="{BB962C8B-B14F-4D97-AF65-F5344CB8AC3E}">
        <p14:creationId xmlns:p14="http://schemas.microsoft.com/office/powerpoint/2010/main" val="339095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The 7 Basic Tools of QI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Flow Chart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Cause and Effect Diagrams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Pareto Chart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Check Sheet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Histogram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Scatter Diagram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Control Chart</a:t>
            </a:r>
          </a:p>
          <a:p>
            <a:pPr eaLnBrk="1" hangingPunct="1"/>
            <a:endParaRPr lang="en-US" altLang="en-US" dirty="0" smtClean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0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7 Basic Tools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8305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2060"/>
                </a:solidFill>
              </a:rPr>
              <a:t>Help you answer questions about your process: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2060"/>
                </a:solidFill>
              </a:rPr>
              <a:t>What does it look like?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2060"/>
                </a:solidFill>
              </a:rPr>
              <a:t>What are the daily problems?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2060"/>
                </a:solidFill>
              </a:rPr>
              <a:t>Which problems happen most often?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2060"/>
                </a:solidFill>
              </a:rPr>
              <a:t>Where are the problems happening?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2060"/>
                </a:solidFill>
              </a:rPr>
              <a:t>What is the most important cause?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2060"/>
                </a:solidFill>
              </a:rPr>
              <a:t>What are the things you can do to solve it?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2060"/>
                </a:solidFill>
              </a:rPr>
              <a:t>How do you know if it is solved?</a:t>
            </a:r>
          </a:p>
        </p:txBody>
      </p:sp>
    </p:spTree>
    <p:extLst>
      <p:ext uri="{BB962C8B-B14F-4D97-AF65-F5344CB8AC3E}">
        <p14:creationId xmlns:p14="http://schemas.microsoft.com/office/powerpoint/2010/main" val="1216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SWOT Comes Into Play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Using the Weaknesses/Threats we discussed, we will build a cause &amp; effect diagram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8828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7620000" y="2362200"/>
            <a:ext cx="1524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dirty="0" smtClean="0">
                <a:solidFill>
                  <a:srgbClr val="000000"/>
                </a:solidFill>
              </a:rPr>
              <a:t>Obese Children</a:t>
            </a:r>
          </a:p>
        </p:txBody>
      </p:sp>
      <p:sp>
        <p:nvSpPr>
          <p:cNvPr id="80899" name="Line 3"/>
          <p:cNvSpPr>
            <a:spLocks noChangeShapeType="1"/>
          </p:cNvSpPr>
          <p:nvPr/>
        </p:nvSpPr>
        <p:spPr bwMode="auto">
          <a:xfrm flipV="1">
            <a:off x="457200" y="2743200"/>
            <a:ext cx="71628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>
            <a:off x="6324600" y="1066800"/>
            <a:ext cx="609600" cy="1676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flipV="1">
            <a:off x="6553200" y="2743200"/>
            <a:ext cx="381000" cy="2057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 flipV="1">
            <a:off x="3962400" y="2743200"/>
            <a:ext cx="685800" cy="2057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>
            <a:off x="3962400" y="990600"/>
            <a:ext cx="685800" cy="17526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990600" y="457200"/>
            <a:ext cx="1371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b="0" smtClean="0">
              <a:solidFill>
                <a:srgbClr val="000000"/>
              </a:solidFill>
            </a:endParaRP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5562600" y="533400"/>
            <a:ext cx="1371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00"/>
                </a:solidFill>
              </a:rPr>
              <a:t>Life Style</a:t>
            </a: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5943600" y="4800600"/>
            <a:ext cx="1219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smtClean="0">
                <a:solidFill>
                  <a:srgbClr val="000000"/>
                </a:solidFill>
              </a:rPr>
              <a:t>Polices</a:t>
            </a: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3505200" y="4800600"/>
            <a:ext cx="1295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00"/>
                </a:solidFill>
              </a:rPr>
              <a:t>Environment</a:t>
            </a:r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 flipH="1">
            <a:off x="6553200" y="1600200"/>
            <a:ext cx="11430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6629400" y="1295400"/>
            <a:ext cx="990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2060"/>
                </a:solidFill>
              </a:rPr>
              <a:t>TV Viewing</a:t>
            </a:r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 flipH="1">
            <a:off x="6629400" y="1905000"/>
            <a:ext cx="9144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6553200" y="1295400"/>
            <a:ext cx="1319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00" b="0" smtClean="0">
              <a:solidFill>
                <a:srgbClr val="002060"/>
              </a:solidFill>
            </a:endParaRPr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5257800" y="1295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2060"/>
                </a:solidFill>
              </a:rPr>
              <a:t>No Time For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2060"/>
                </a:solidFill>
              </a:rPr>
              <a:t> Food Prep</a:t>
            </a:r>
          </a:p>
        </p:txBody>
      </p:sp>
      <p:sp>
        <p:nvSpPr>
          <p:cNvPr id="80913" name="Line 17"/>
          <p:cNvSpPr>
            <a:spLocks noChangeShapeType="1"/>
          </p:cNvSpPr>
          <p:nvPr/>
        </p:nvSpPr>
        <p:spPr bwMode="auto">
          <a:xfrm>
            <a:off x="5410200" y="1752600"/>
            <a:ext cx="11430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5181600" y="1905000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2060"/>
                </a:solidFill>
              </a:rPr>
              <a:t>No Outdoor Play</a:t>
            </a:r>
          </a:p>
        </p:txBody>
      </p:sp>
      <p:sp>
        <p:nvSpPr>
          <p:cNvPr id="80915" name="Line 19"/>
          <p:cNvSpPr>
            <a:spLocks noChangeShapeType="1"/>
          </p:cNvSpPr>
          <p:nvPr/>
        </p:nvSpPr>
        <p:spPr bwMode="auto">
          <a:xfrm>
            <a:off x="5486400" y="2133600"/>
            <a:ext cx="12192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80916" name="Line 20"/>
          <p:cNvSpPr>
            <a:spLocks noChangeShapeType="1"/>
          </p:cNvSpPr>
          <p:nvPr/>
        </p:nvSpPr>
        <p:spPr bwMode="auto">
          <a:xfrm flipV="1">
            <a:off x="5943600" y="2133600"/>
            <a:ext cx="457200" cy="3810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5257800" y="2209800"/>
            <a:ext cx="6651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2060"/>
                </a:solidFill>
              </a:rPr>
              <a:t>Unsafe</a:t>
            </a:r>
          </a:p>
        </p:txBody>
      </p:sp>
      <p:sp>
        <p:nvSpPr>
          <p:cNvPr id="80918" name="Line 22"/>
          <p:cNvSpPr>
            <a:spLocks noChangeShapeType="1"/>
          </p:cNvSpPr>
          <p:nvPr/>
        </p:nvSpPr>
        <p:spPr bwMode="auto">
          <a:xfrm>
            <a:off x="2743200" y="1600200"/>
            <a:ext cx="14478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4419600" y="1524000"/>
            <a:ext cx="614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2060"/>
                </a:solidFill>
              </a:rPr>
              <a:t>Juices</a:t>
            </a:r>
          </a:p>
        </p:txBody>
      </p:sp>
      <p:sp>
        <p:nvSpPr>
          <p:cNvPr id="80920" name="Line 24"/>
          <p:cNvSpPr>
            <a:spLocks noChangeShapeType="1"/>
          </p:cNvSpPr>
          <p:nvPr/>
        </p:nvSpPr>
        <p:spPr bwMode="auto">
          <a:xfrm flipH="1">
            <a:off x="4114800" y="1447800"/>
            <a:ext cx="7620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80921" name="Line 25"/>
          <p:cNvSpPr>
            <a:spLocks noChangeShapeType="1"/>
          </p:cNvSpPr>
          <p:nvPr/>
        </p:nvSpPr>
        <p:spPr bwMode="auto">
          <a:xfrm>
            <a:off x="2743200" y="1981200"/>
            <a:ext cx="16002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4191000" y="1219200"/>
            <a:ext cx="1676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2060"/>
                </a:solidFill>
              </a:rPr>
              <a:t>Bottle Pacifier</a:t>
            </a:r>
          </a:p>
        </p:txBody>
      </p:sp>
      <p:sp>
        <p:nvSpPr>
          <p:cNvPr id="80923" name="Line 27"/>
          <p:cNvSpPr>
            <a:spLocks noChangeShapeType="1"/>
          </p:cNvSpPr>
          <p:nvPr/>
        </p:nvSpPr>
        <p:spPr bwMode="auto">
          <a:xfrm flipH="1">
            <a:off x="4343400" y="1828800"/>
            <a:ext cx="7620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80924" name="Text Box 28"/>
          <p:cNvSpPr txBox="1">
            <a:spLocks noChangeArrowheads="1"/>
          </p:cNvSpPr>
          <p:nvPr/>
        </p:nvSpPr>
        <p:spPr bwMode="auto">
          <a:xfrm>
            <a:off x="2590800" y="1676400"/>
            <a:ext cx="1579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2060"/>
                </a:solidFill>
              </a:rPr>
              <a:t>Less Fruits and Veg.</a:t>
            </a:r>
          </a:p>
        </p:txBody>
      </p:sp>
      <p:sp>
        <p:nvSpPr>
          <p:cNvPr id="80925" name="Text Box 29"/>
          <p:cNvSpPr txBox="1">
            <a:spLocks noChangeArrowheads="1"/>
          </p:cNvSpPr>
          <p:nvPr/>
        </p:nvSpPr>
        <p:spPr bwMode="auto">
          <a:xfrm>
            <a:off x="2971800" y="2133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2060"/>
                </a:solidFill>
              </a:rPr>
              <a:t>Less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2060"/>
                </a:solidFill>
              </a:rPr>
              <a:t>Income</a:t>
            </a:r>
          </a:p>
        </p:txBody>
      </p:sp>
      <p:sp>
        <p:nvSpPr>
          <p:cNvPr id="80926" name="Text Box 30"/>
          <p:cNvSpPr txBox="1">
            <a:spLocks noChangeArrowheads="1"/>
          </p:cNvSpPr>
          <p:nvPr/>
        </p:nvSpPr>
        <p:spPr bwMode="auto">
          <a:xfrm>
            <a:off x="3810000" y="22860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2060"/>
                </a:solidFill>
              </a:rPr>
              <a:t>Maternal Choices</a:t>
            </a:r>
          </a:p>
        </p:txBody>
      </p:sp>
      <p:sp>
        <p:nvSpPr>
          <p:cNvPr id="80927" name="Line 31"/>
          <p:cNvSpPr>
            <a:spLocks noChangeShapeType="1"/>
          </p:cNvSpPr>
          <p:nvPr/>
        </p:nvSpPr>
        <p:spPr bwMode="auto">
          <a:xfrm flipV="1">
            <a:off x="3657600" y="1981200"/>
            <a:ext cx="457200" cy="6096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80928" name="Text Box 32"/>
          <p:cNvSpPr txBox="1">
            <a:spLocks noChangeArrowheads="1"/>
          </p:cNvSpPr>
          <p:nvPr/>
        </p:nvSpPr>
        <p:spPr bwMode="auto">
          <a:xfrm rot="10800000" flipV="1">
            <a:off x="6781800" y="4038600"/>
            <a:ext cx="1905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2060"/>
                </a:solidFill>
              </a:rPr>
              <a:t>Less Exercise @ School</a:t>
            </a:r>
          </a:p>
        </p:txBody>
      </p:sp>
      <p:sp>
        <p:nvSpPr>
          <p:cNvPr id="80929" name="Line 33"/>
          <p:cNvSpPr>
            <a:spLocks noChangeShapeType="1"/>
          </p:cNvSpPr>
          <p:nvPr/>
        </p:nvSpPr>
        <p:spPr bwMode="auto">
          <a:xfrm>
            <a:off x="5181600" y="3276600"/>
            <a:ext cx="16764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80930" name="Text Box 34"/>
          <p:cNvSpPr txBox="1">
            <a:spLocks noChangeArrowheads="1"/>
          </p:cNvSpPr>
          <p:nvPr/>
        </p:nvSpPr>
        <p:spPr bwMode="auto">
          <a:xfrm>
            <a:off x="6781800" y="3200400"/>
            <a:ext cx="917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2060"/>
                </a:solidFill>
              </a:rPr>
              <a:t>Curriculum</a:t>
            </a:r>
          </a:p>
        </p:txBody>
      </p:sp>
      <p:sp>
        <p:nvSpPr>
          <p:cNvPr id="80931" name="Line 35"/>
          <p:cNvSpPr>
            <a:spLocks noChangeShapeType="1"/>
          </p:cNvSpPr>
          <p:nvPr/>
        </p:nvSpPr>
        <p:spPr bwMode="auto">
          <a:xfrm flipH="1">
            <a:off x="6781800" y="3505200"/>
            <a:ext cx="10668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80932" name="Text Box 36"/>
          <p:cNvSpPr txBox="1">
            <a:spLocks noChangeArrowheads="1"/>
          </p:cNvSpPr>
          <p:nvPr/>
        </p:nvSpPr>
        <p:spPr bwMode="auto">
          <a:xfrm>
            <a:off x="6858000" y="3657600"/>
            <a:ext cx="1103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2060"/>
                </a:solidFill>
              </a:rPr>
              <a:t>No Sidewalks</a:t>
            </a:r>
          </a:p>
        </p:txBody>
      </p:sp>
      <p:sp>
        <p:nvSpPr>
          <p:cNvPr id="80933" name="Line 37"/>
          <p:cNvSpPr>
            <a:spLocks noChangeShapeType="1"/>
          </p:cNvSpPr>
          <p:nvPr/>
        </p:nvSpPr>
        <p:spPr bwMode="auto">
          <a:xfrm flipH="1">
            <a:off x="6705600" y="3962400"/>
            <a:ext cx="12192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80934" name="Text Box 38"/>
          <p:cNvSpPr txBox="1">
            <a:spLocks noChangeArrowheads="1"/>
          </p:cNvSpPr>
          <p:nvPr/>
        </p:nvSpPr>
        <p:spPr bwMode="auto">
          <a:xfrm>
            <a:off x="5334000" y="2819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2060"/>
                </a:solidFill>
              </a:rPr>
              <a:t>Unhealthy Food Choices</a:t>
            </a:r>
          </a:p>
        </p:txBody>
      </p:sp>
      <p:sp>
        <p:nvSpPr>
          <p:cNvPr id="80935" name="Text Box 39"/>
          <p:cNvSpPr txBox="1">
            <a:spLocks noChangeArrowheads="1"/>
          </p:cNvSpPr>
          <p:nvPr/>
        </p:nvSpPr>
        <p:spPr bwMode="auto">
          <a:xfrm>
            <a:off x="5105400" y="3429000"/>
            <a:ext cx="1676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2060"/>
                </a:solidFill>
              </a:rPr>
              <a:t>Few Community Recreational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2060"/>
                </a:solidFill>
              </a:rPr>
              <a:t> Areas or Programs</a:t>
            </a:r>
          </a:p>
        </p:txBody>
      </p:sp>
      <p:sp>
        <p:nvSpPr>
          <p:cNvPr id="80936" name="Line 40"/>
          <p:cNvSpPr>
            <a:spLocks noChangeShapeType="1"/>
          </p:cNvSpPr>
          <p:nvPr/>
        </p:nvSpPr>
        <p:spPr bwMode="auto">
          <a:xfrm>
            <a:off x="5181600" y="4038600"/>
            <a:ext cx="15240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80937" name="Text Box 41"/>
          <p:cNvSpPr txBox="1">
            <a:spLocks noChangeArrowheads="1"/>
          </p:cNvSpPr>
          <p:nvPr/>
        </p:nvSpPr>
        <p:spPr bwMode="auto">
          <a:xfrm>
            <a:off x="2590800" y="28194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2060"/>
                </a:solidFill>
              </a:rPr>
              <a:t>Built Environment For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2060"/>
                </a:solidFill>
              </a:rPr>
              <a:t>Strollers Not Toddling</a:t>
            </a:r>
          </a:p>
        </p:txBody>
      </p:sp>
      <p:sp>
        <p:nvSpPr>
          <p:cNvPr id="80938" name="Line 42"/>
          <p:cNvSpPr>
            <a:spLocks noChangeShapeType="1"/>
          </p:cNvSpPr>
          <p:nvPr/>
        </p:nvSpPr>
        <p:spPr bwMode="auto">
          <a:xfrm>
            <a:off x="2438400" y="3276600"/>
            <a:ext cx="19812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80939" name="Text Box 43"/>
          <p:cNvSpPr txBox="1">
            <a:spLocks noChangeArrowheads="1"/>
          </p:cNvSpPr>
          <p:nvPr/>
        </p:nvSpPr>
        <p:spPr bwMode="auto">
          <a:xfrm>
            <a:off x="2667000" y="36576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2060"/>
                </a:solidFill>
              </a:rPr>
              <a:t>Less Indoor Mobility</a:t>
            </a:r>
          </a:p>
        </p:txBody>
      </p:sp>
      <p:sp>
        <p:nvSpPr>
          <p:cNvPr id="80940" name="Line 44"/>
          <p:cNvSpPr>
            <a:spLocks noChangeShapeType="1"/>
          </p:cNvSpPr>
          <p:nvPr/>
        </p:nvSpPr>
        <p:spPr bwMode="auto">
          <a:xfrm>
            <a:off x="2209800" y="3962400"/>
            <a:ext cx="19812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80941" name="Text Box 45"/>
          <p:cNvSpPr txBox="1">
            <a:spLocks noChangeArrowheads="1"/>
          </p:cNvSpPr>
          <p:nvPr/>
        </p:nvSpPr>
        <p:spPr bwMode="auto">
          <a:xfrm rot="10800000" flipV="1">
            <a:off x="2011199" y="4533899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dirty="0" smtClean="0">
                <a:solidFill>
                  <a:srgbClr val="002060"/>
                </a:solidFill>
              </a:rPr>
              <a:t>TV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dirty="0" smtClean="0">
                <a:solidFill>
                  <a:srgbClr val="002060"/>
                </a:solidFill>
              </a:rPr>
              <a:t>Pacifier</a:t>
            </a:r>
          </a:p>
        </p:txBody>
      </p:sp>
      <p:sp>
        <p:nvSpPr>
          <p:cNvPr id="80942" name="Line 46"/>
          <p:cNvSpPr>
            <a:spLocks noChangeShapeType="1"/>
          </p:cNvSpPr>
          <p:nvPr/>
        </p:nvSpPr>
        <p:spPr bwMode="auto">
          <a:xfrm flipV="1">
            <a:off x="2514600" y="3962400"/>
            <a:ext cx="533400" cy="7620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80943" name="Text Box 47"/>
          <p:cNvSpPr txBox="1">
            <a:spLocks noChangeArrowheads="1"/>
          </p:cNvSpPr>
          <p:nvPr/>
        </p:nvSpPr>
        <p:spPr bwMode="auto">
          <a:xfrm rot="10843817" flipV="1">
            <a:off x="2818110" y="4653999"/>
            <a:ext cx="91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dirty="0" smtClean="0">
                <a:solidFill>
                  <a:srgbClr val="002060"/>
                </a:solidFill>
              </a:rPr>
              <a:t>Unsafe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dirty="0" smtClean="0">
                <a:solidFill>
                  <a:srgbClr val="002060"/>
                </a:solidFill>
              </a:rPr>
              <a:t>Housing</a:t>
            </a:r>
          </a:p>
        </p:txBody>
      </p:sp>
      <p:sp>
        <p:nvSpPr>
          <p:cNvPr id="80944" name="Line 48"/>
          <p:cNvSpPr>
            <a:spLocks noChangeShapeType="1"/>
          </p:cNvSpPr>
          <p:nvPr/>
        </p:nvSpPr>
        <p:spPr bwMode="auto">
          <a:xfrm flipV="1">
            <a:off x="3429000" y="3962400"/>
            <a:ext cx="609600" cy="7620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80945" name="Text Box 49"/>
          <p:cNvSpPr txBox="1">
            <a:spLocks noChangeArrowheads="1"/>
          </p:cNvSpPr>
          <p:nvPr/>
        </p:nvSpPr>
        <p:spPr bwMode="auto">
          <a:xfrm>
            <a:off x="6705600" y="1676400"/>
            <a:ext cx="1155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2060"/>
                </a:solidFill>
              </a:rPr>
              <a:t>Sodas/Snacks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00" b="0" smtClean="0">
              <a:solidFill>
                <a:srgbClr val="002060"/>
              </a:solidFill>
            </a:endParaRPr>
          </a:p>
        </p:txBody>
      </p:sp>
      <p:sp>
        <p:nvSpPr>
          <p:cNvPr id="80946" name="Text Box 50"/>
          <p:cNvSpPr txBox="1">
            <a:spLocks noChangeArrowheads="1"/>
          </p:cNvSpPr>
          <p:nvPr/>
        </p:nvSpPr>
        <p:spPr bwMode="auto">
          <a:xfrm>
            <a:off x="2667000" y="1176338"/>
            <a:ext cx="16129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2060"/>
                </a:solidFill>
              </a:rPr>
              <a:t>Decreased Breast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2060"/>
                </a:solidFill>
              </a:rPr>
              <a:t> Feeding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b="0" smtClean="0">
              <a:solidFill>
                <a:srgbClr val="002060"/>
              </a:solidFill>
            </a:endParaRPr>
          </a:p>
        </p:txBody>
      </p:sp>
      <p:sp>
        <p:nvSpPr>
          <p:cNvPr id="80947" name="Line 51"/>
          <p:cNvSpPr>
            <a:spLocks noChangeShapeType="1"/>
          </p:cNvSpPr>
          <p:nvPr/>
        </p:nvSpPr>
        <p:spPr bwMode="auto">
          <a:xfrm flipH="1">
            <a:off x="6629400" y="4343400"/>
            <a:ext cx="12954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80948" name="Line 52"/>
          <p:cNvSpPr>
            <a:spLocks noChangeShapeType="1"/>
          </p:cNvSpPr>
          <p:nvPr/>
        </p:nvSpPr>
        <p:spPr bwMode="auto">
          <a:xfrm flipV="1">
            <a:off x="2667000" y="2057400"/>
            <a:ext cx="457200" cy="533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80949" name="Rectangle 53"/>
          <p:cNvSpPr>
            <a:spLocks noChangeArrowheads="1"/>
          </p:cNvSpPr>
          <p:nvPr/>
        </p:nvSpPr>
        <p:spPr bwMode="auto">
          <a:xfrm>
            <a:off x="3352800" y="533400"/>
            <a:ext cx="1524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00"/>
                </a:solidFill>
              </a:rPr>
              <a:t>Early Feeding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00"/>
                </a:solidFill>
              </a:rPr>
              <a:t>Practices</a:t>
            </a:r>
          </a:p>
        </p:txBody>
      </p:sp>
      <p:sp>
        <p:nvSpPr>
          <p:cNvPr id="80950" name="Line 54"/>
          <p:cNvSpPr>
            <a:spLocks noChangeShapeType="1"/>
          </p:cNvSpPr>
          <p:nvPr/>
        </p:nvSpPr>
        <p:spPr bwMode="auto">
          <a:xfrm>
            <a:off x="1600200" y="1066800"/>
            <a:ext cx="609600" cy="1676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80951" name="Text Box 55"/>
          <p:cNvSpPr txBox="1">
            <a:spLocks noChangeArrowheads="1"/>
          </p:cNvSpPr>
          <p:nvPr/>
        </p:nvSpPr>
        <p:spPr bwMode="auto">
          <a:xfrm>
            <a:off x="1143000" y="6096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b="0" smtClean="0">
              <a:solidFill>
                <a:srgbClr val="000000"/>
              </a:solidFill>
            </a:endParaRPr>
          </a:p>
        </p:txBody>
      </p:sp>
      <p:sp>
        <p:nvSpPr>
          <p:cNvPr id="80952" name="Line 56"/>
          <p:cNvSpPr>
            <a:spLocks noChangeShapeType="1"/>
          </p:cNvSpPr>
          <p:nvPr/>
        </p:nvSpPr>
        <p:spPr bwMode="auto">
          <a:xfrm>
            <a:off x="457200" y="1676400"/>
            <a:ext cx="12954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80953" name="Line 57"/>
          <p:cNvSpPr>
            <a:spLocks noChangeShapeType="1"/>
          </p:cNvSpPr>
          <p:nvPr/>
        </p:nvSpPr>
        <p:spPr bwMode="auto">
          <a:xfrm>
            <a:off x="609600" y="2286000"/>
            <a:ext cx="13716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80954" name="Text Box 58"/>
          <p:cNvSpPr txBox="1">
            <a:spLocks noChangeArrowheads="1"/>
          </p:cNvSpPr>
          <p:nvPr/>
        </p:nvSpPr>
        <p:spPr bwMode="auto">
          <a:xfrm>
            <a:off x="609600" y="1752600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00" b="0" smtClean="0">
              <a:solidFill>
                <a:srgbClr val="002060"/>
              </a:solidFill>
            </a:endParaRPr>
          </a:p>
        </p:txBody>
      </p:sp>
      <p:sp>
        <p:nvSpPr>
          <p:cNvPr id="80955" name="Rectangle 59"/>
          <p:cNvSpPr>
            <a:spLocks noChangeArrowheads="1"/>
          </p:cNvSpPr>
          <p:nvPr/>
        </p:nvSpPr>
        <p:spPr bwMode="auto">
          <a:xfrm>
            <a:off x="914400" y="4876800"/>
            <a:ext cx="1066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00"/>
                </a:solidFill>
              </a:rPr>
              <a:t>Genetics</a:t>
            </a:r>
          </a:p>
        </p:txBody>
      </p:sp>
      <p:sp>
        <p:nvSpPr>
          <p:cNvPr id="80956" name="Line 60"/>
          <p:cNvSpPr>
            <a:spLocks noChangeShapeType="1"/>
          </p:cNvSpPr>
          <p:nvPr/>
        </p:nvSpPr>
        <p:spPr bwMode="auto">
          <a:xfrm flipV="1">
            <a:off x="1295400" y="2743200"/>
            <a:ext cx="914400" cy="21336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80957" name="Line 61"/>
          <p:cNvSpPr>
            <a:spLocks noChangeShapeType="1"/>
          </p:cNvSpPr>
          <p:nvPr/>
        </p:nvSpPr>
        <p:spPr bwMode="auto">
          <a:xfrm>
            <a:off x="533400" y="3962400"/>
            <a:ext cx="11430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80958" name="Text Box 62"/>
          <p:cNvSpPr txBox="1">
            <a:spLocks noChangeArrowheads="1"/>
          </p:cNvSpPr>
          <p:nvPr/>
        </p:nvSpPr>
        <p:spPr bwMode="auto">
          <a:xfrm>
            <a:off x="669925" y="3690938"/>
            <a:ext cx="952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2060"/>
                </a:solidFill>
              </a:rPr>
              <a:t>Syndromes</a:t>
            </a:r>
          </a:p>
        </p:txBody>
      </p:sp>
      <p:sp>
        <p:nvSpPr>
          <p:cNvPr id="80959" name="Line 63"/>
          <p:cNvSpPr>
            <a:spLocks noChangeShapeType="1"/>
          </p:cNvSpPr>
          <p:nvPr/>
        </p:nvSpPr>
        <p:spPr bwMode="auto">
          <a:xfrm>
            <a:off x="685800" y="3429000"/>
            <a:ext cx="12192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80960" name="Text Box 64"/>
          <p:cNvSpPr txBox="1">
            <a:spLocks noChangeArrowheads="1"/>
          </p:cNvSpPr>
          <p:nvPr/>
        </p:nvSpPr>
        <p:spPr bwMode="auto">
          <a:xfrm>
            <a:off x="822325" y="3157538"/>
            <a:ext cx="63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2060"/>
                </a:solidFill>
              </a:rPr>
              <a:t>Genes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00" b="0" smtClean="0">
              <a:solidFill>
                <a:srgbClr val="002060"/>
              </a:solidFill>
            </a:endParaRPr>
          </a:p>
        </p:txBody>
      </p:sp>
      <p:sp>
        <p:nvSpPr>
          <p:cNvPr id="80961" name="Text Box 65"/>
          <p:cNvSpPr txBox="1">
            <a:spLocks noChangeArrowheads="1"/>
          </p:cNvSpPr>
          <p:nvPr/>
        </p:nvSpPr>
        <p:spPr bwMode="auto">
          <a:xfrm>
            <a:off x="1203325" y="457200"/>
            <a:ext cx="113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00"/>
                </a:solidFill>
              </a:rPr>
              <a:t>Pre Natal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0000"/>
                </a:solidFill>
              </a:rPr>
              <a:t>Practices</a:t>
            </a:r>
          </a:p>
        </p:txBody>
      </p:sp>
      <p:sp>
        <p:nvSpPr>
          <p:cNvPr id="80962" name="Text Box 66"/>
          <p:cNvSpPr txBox="1">
            <a:spLocks noChangeArrowheads="1"/>
          </p:cNvSpPr>
          <p:nvPr/>
        </p:nvSpPr>
        <p:spPr bwMode="auto">
          <a:xfrm>
            <a:off x="381000" y="1219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2060"/>
                </a:solidFill>
              </a:rPr>
              <a:t>Excess Maternal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2060"/>
                </a:solidFill>
              </a:rPr>
              <a:t>Weight Gain</a:t>
            </a:r>
          </a:p>
        </p:txBody>
      </p:sp>
      <p:sp>
        <p:nvSpPr>
          <p:cNvPr id="80963" name="Text Box 67"/>
          <p:cNvSpPr txBox="1">
            <a:spLocks noChangeArrowheads="1"/>
          </p:cNvSpPr>
          <p:nvPr/>
        </p:nvSpPr>
        <p:spPr bwMode="auto">
          <a:xfrm>
            <a:off x="533400" y="1828800"/>
            <a:ext cx="107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2060"/>
                </a:solidFill>
              </a:rPr>
              <a:t>Over Weight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2060"/>
                </a:solidFill>
              </a:rPr>
              <a:t>Newborn</a:t>
            </a:r>
          </a:p>
        </p:txBody>
      </p:sp>
      <p:sp>
        <p:nvSpPr>
          <p:cNvPr id="80964" name="Text Box 68"/>
          <p:cNvSpPr txBox="1">
            <a:spLocks noChangeArrowheads="1"/>
          </p:cNvSpPr>
          <p:nvPr/>
        </p:nvSpPr>
        <p:spPr bwMode="auto">
          <a:xfrm>
            <a:off x="5333235" y="4387850"/>
            <a:ext cx="106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dirty="0" smtClean="0">
                <a:solidFill>
                  <a:srgbClr val="002060"/>
                </a:solidFill>
              </a:rPr>
              <a:t>Over Weight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dirty="0" smtClean="0">
                <a:solidFill>
                  <a:srgbClr val="002060"/>
                </a:solidFill>
              </a:rPr>
              <a:t>Pre School</a:t>
            </a:r>
          </a:p>
        </p:txBody>
      </p:sp>
      <p:sp>
        <p:nvSpPr>
          <p:cNvPr id="80965" name="Line 69"/>
          <p:cNvSpPr>
            <a:spLocks noChangeShapeType="1"/>
          </p:cNvSpPr>
          <p:nvPr/>
        </p:nvSpPr>
        <p:spPr bwMode="auto">
          <a:xfrm flipH="1">
            <a:off x="4114800" y="4495800"/>
            <a:ext cx="11430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80966" name="Text Box 70"/>
          <p:cNvSpPr txBox="1">
            <a:spLocks noChangeArrowheads="1"/>
          </p:cNvSpPr>
          <p:nvPr/>
        </p:nvSpPr>
        <p:spPr bwMode="auto">
          <a:xfrm>
            <a:off x="288925" y="-115888"/>
            <a:ext cx="286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smtClean="0">
                <a:solidFill>
                  <a:srgbClr val="FFCC00"/>
                </a:solidFill>
              </a:rPr>
              <a:t>Cause and Effect Diagram</a:t>
            </a:r>
          </a:p>
        </p:txBody>
      </p:sp>
    </p:spTree>
    <p:extLst>
      <p:ext uri="{BB962C8B-B14F-4D97-AF65-F5344CB8AC3E}">
        <p14:creationId xmlns:p14="http://schemas.microsoft.com/office/powerpoint/2010/main" val="236233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2667000" y="914400"/>
            <a:ext cx="3048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Problem (Effect)</a:t>
            </a: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669925" y="15875"/>
            <a:ext cx="3635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0">
                <a:solidFill>
                  <a:srgbClr val="FFCC00"/>
                </a:solidFill>
              </a:rPr>
              <a:t>5 Why’s Technique</a:t>
            </a:r>
          </a:p>
        </p:txBody>
      </p:sp>
      <p:sp>
        <p:nvSpPr>
          <p:cNvPr id="207876" name="Line 4"/>
          <p:cNvSpPr>
            <a:spLocks noChangeShapeType="1"/>
          </p:cNvSpPr>
          <p:nvPr/>
        </p:nvSpPr>
        <p:spPr bwMode="auto">
          <a:xfrm flipV="1">
            <a:off x="4114800" y="1676400"/>
            <a:ext cx="0" cy="6096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77" name="Line 5"/>
          <p:cNvSpPr>
            <a:spLocks noChangeShapeType="1"/>
          </p:cNvSpPr>
          <p:nvPr/>
        </p:nvSpPr>
        <p:spPr bwMode="auto">
          <a:xfrm>
            <a:off x="2590800" y="2514600"/>
            <a:ext cx="34290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78" name="Line 6"/>
          <p:cNvSpPr>
            <a:spLocks noChangeShapeType="1"/>
          </p:cNvSpPr>
          <p:nvPr/>
        </p:nvSpPr>
        <p:spPr bwMode="auto">
          <a:xfrm>
            <a:off x="2590800" y="3124200"/>
            <a:ext cx="34290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79" name="Line 7"/>
          <p:cNvSpPr>
            <a:spLocks noChangeShapeType="1"/>
          </p:cNvSpPr>
          <p:nvPr/>
        </p:nvSpPr>
        <p:spPr bwMode="auto">
          <a:xfrm>
            <a:off x="2590800" y="3810000"/>
            <a:ext cx="34290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80" name="Line 8"/>
          <p:cNvSpPr>
            <a:spLocks noChangeShapeType="1"/>
          </p:cNvSpPr>
          <p:nvPr/>
        </p:nvSpPr>
        <p:spPr bwMode="auto">
          <a:xfrm>
            <a:off x="2590800" y="4419600"/>
            <a:ext cx="34290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81" name="Line 9"/>
          <p:cNvSpPr>
            <a:spLocks noChangeShapeType="1"/>
          </p:cNvSpPr>
          <p:nvPr/>
        </p:nvSpPr>
        <p:spPr bwMode="auto">
          <a:xfrm>
            <a:off x="2590800" y="5105400"/>
            <a:ext cx="34290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82" name="Text Box 10"/>
          <p:cNvSpPr txBox="1">
            <a:spLocks noChangeArrowheads="1"/>
          </p:cNvSpPr>
          <p:nvPr/>
        </p:nvSpPr>
        <p:spPr bwMode="auto">
          <a:xfrm>
            <a:off x="6994525" y="2173288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</a:rPr>
              <a:t>Why?</a:t>
            </a:r>
          </a:p>
        </p:txBody>
      </p:sp>
      <p:sp>
        <p:nvSpPr>
          <p:cNvPr id="207883" name="Text Box 11"/>
          <p:cNvSpPr txBox="1">
            <a:spLocks noChangeArrowheads="1"/>
          </p:cNvSpPr>
          <p:nvPr/>
        </p:nvSpPr>
        <p:spPr bwMode="auto">
          <a:xfrm>
            <a:off x="7010400" y="27432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</a:rPr>
              <a:t>Why?</a:t>
            </a:r>
          </a:p>
        </p:txBody>
      </p:sp>
      <p:sp>
        <p:nvSpPr>
          <p:cNvPr id="207884" name="Text Box 12"/>
          <p:cNvSpPr txBox="1">
            <a:spLocks noChangeArrowheads="1"/>
          </p:cNvSpPr>
          <p:nvPr/>
        </p:nvSpPr>
        <p:spPr bwMode="auto">
          <a:xfrm>
            <a:off x="7010400" y="34290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</a:rPr>
              <a:t>Why?</a:t>
            </a:r>
          </a:p>
        </p:txBody>
      </p:sp>
      <p:sp>
        <p:nvSpPr>
          <p:cNvPr id="207885" name="Text Box 13"/>
          <p:cNvSpPr txBox="1">
            <a:spLocks noChangeArrowheads="1"/>
          </p:cNvSpPr>
          <p:nvPr/>
        </p:nvSpPr>
        <p:spPr bwMode="auto">
          <a:xfrm>
            <a:off x="7086600" y="41910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</a:rPr>
              <a:t>Why?</a:t>
            </a:r>
          </a:p>
        </p:txBody>
      </p:sp>
      <p:sp>
        <p:nvSpPr>
          <p:cNvPr id="207886" name="Text Box 14"/>
          <p:cNvSpPr txBox="1">
            <a:spLocks noChangeArrowheads="1"/>
          </p:cNvSpPr>
          <p:nvPr/>
        </p:nvSpPr>
        <p:spPr bwMode="auto">
          <a:xfrm>
            <a:off x="7086600" y="4876800"/>
            <a:ext cx="96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</a:rPr>
              <a:t>Why?</a:t>
            </a:r>
          </a:p>
        </p:txBody>
      </p:sp>
      <p:sp>
        <p:nvSpPr>
          <p:cNvPr id="207887" name="Line 15"/>
          <p:cNvSpPr>
            <a:spLocks noChangeShapeType="1"/>
          </p:cNvSpPr>
          <p:nvPr/>
        </p:nvSpPr>
        <p:spPr bwMode="auto">
          <a:xfrm flipV="1">
            <a:off x="4114800" y="2590800"/>
            <a:ext cx="0" cy="3810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88" name="Line 16"/>
          <p:cNvSpPr>
            <a:spLocks noChangeShapeType="1"/>
          </p:cNvSpPr>
          <p:nvPr/>
        </p:nvSpPr>
        <p:spPr bwMode="auto">
          <a:xfrm flipV="1">
            <a:off x="4114800" y="3200400"/>
            <a:ext cx="0" cy="3810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89" name="Line 17"/>
          <p:cNvSpPr>
            <a:spLocks noChangeShapeType="1"/>
          </p:cNvSpPr>
          <p:nvPr/>
        </p:nvSpPr>
        <p:spPr bwMode="auto">
          <a:xfrm flipV="1">
            <a:off x="4114800" y="3886200"/>
            <a:ext cx="0" cy="3810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90" name="Line 18"/>
          <p:cNvSpPr>
            <a:spLocks noChangeShapeType="1"/>
          </p:cNvSpPr>
          <p:nvPr/>
        </p:nvSpPr>
        <p:spPr bwMode="auto">
          <a:xfrm flipV="1">
            <a:off x="4114800" y="4572000"/>
            <a:ext cx="0" cy="3810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2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143000"/>
            <a:ext cx="7543800" cy="4022725"/>
          </a:xfrm>
        </p:spPr>
        <p:txBody>
          <a:bodyPr/>
          <a:lstStyle/>
          <a:p>
            <a:pPr marL="333375" lvl="0" indent="-333375" defTabSz="449263" fontAlgn="base">
              <a:lnSpc>
                <a:spcPct val="100000"/>
              </a:lnSpc>
              <a:spcBef>
                <a:spcPts val="725"/>
              </a:spcBef>
              <a:spcAft>
                <a:spcPct val="0"/>
              </a:spcAft>
              <a:buClr>
                <a:srgbClr val="FFFFFF"/>
              </a:buClr>
              <a:buFont typeface="Times New Roman" panose="02020603050405020304" pitchFamily="18" charset="0"/>
              <a:buChar char="•"/>
            </a:pPr>
            <a:r>
              <a:rPr lang="en-US" altLang="en-US" sz="3200" b="1" kern="0" dirty="0">
                <a:solidFill>
                  <a:schemeClr val="tx1"/>
                </a:solidFill>
                <a:latin typeface="Arial"/>
              </a:rPr>
              <a:t>When the Cause and Effect Diagram is finished it is time to decide what few areas should be focused on to develop solutions to solve the effect.</a:t>
            </a:r>
          </a:p>
          <a:p>
            <a:pPr algn="ctr"/>
            <a:r>
              <a:rPr lang="en-US" sz="2800" dirty="0" smtClean="0"/>
              <a:t>(More on that </a:t>
            </a:r>
            <a:r>
              <a:rPr lang="en-US" sz="2800" dirty="0"/>
              <a:t>n</a:t>
            </a:r>
            <a:r>
              <a:rPr lang="en-US" sz="2800" dirty="0" smtClean="0"/>
              <a:t>ext time!)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872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Mini Team SWOT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How did it go?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Any insight gained?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Any threats or weaknesses identified that were surprising?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Any strengths or opportunities that were surprising?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460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Workforce Development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CPHA has approved application for workforce development plan assistance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Will be working with MPH Candidate to develop scope of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Work will specifically focus on development and drafting  of a plan</a:t>
            </a:r>
          </a:p>
        </p:txBody>
      </p:sp>
    </p:spTree>
    <p:extLst>
      <p:ext uri="{BB962C8B-B14F-4D97-AF65-F5344CB8AC3E}">
        <p14:creationId xmlns:p14="http://schemas.microsoft.com/office/powerpoint/2010/main" val="29280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Tier 1 Competency Assessment </a:t>
            </a:r>
            <a:r>
              <a:rPr lang="en-US" sz="3600" b="1" dirty="0"/>
              <a:t>S</a:t>
            </a:r>
            <a:r>
              <a:rPr lang="en-US" sz="3600" b="1" dirty="0" smtClean="0"/>
              <a:t>cores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1= None (I am unaware of or have very little knowledge of the skill</a:t>
            </a:r>
          </a:p>
          <a:p>
            <a:r>
              <a:rPr lang="en-US" dirty="0" smtClean="0"/>
              <a:t>2= Aware (I have heard of, but have very limited knowledge or ability to apply the skill)</a:t>
            </a:r>
          </a:p>
          <a:p>
            <a:r>
              <a:rPr lang="en-US" dirty="0" smtClean="0"/>
              <a:t>3= I am comfortable with my knowledge or ability to apply the skill</a:t>
            </a:r>
          </a:p>
          <a:p>
            <a:r>
              <a:rPr lang="en-US" dirty="0" smtClean="0"/>
              <a:t>4= I am very comfortable, am an expert, or could teach this skill to others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A542FF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84313"/>
            <a:ext cx="2971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2427566" y="471914"/>
            <a:ext cx="46698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800" b="0" dirty="0" smtClean="0">
                <a:solidFill>
                  <a:srgbClr val="002060"/>
                </a:solidFill>
              </a:rPr>
              <a:t>Problem Solving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127125" y="1484313"/>
            <a:ext cx="160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2060"/>
                </a:solidFill>
              </a:rPr>
              <a:t>The Symptom</a:t>
            </a:r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>
            <a:off x="2743200" y="1676400"/>
            <a:ext cx="381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-76200" y="3429000"/>
            <a:ext cx="34826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dirty="0" smtClean="0">
                <a:solidFill>
                  <a:srgbClr val="002060"/>
                </a:solidFill>
              </a:rPr>
              <a:t>The Root Cause is often hidden</a:t>
            </a:r>
          </a:p>
        </p:txBody>
      </p:sp>
    </p:spTree>
    <p:extLst>
      <p:ext uri="{BB962C8B-B14F-4D97-AF65-F5344CB8AC3E}">
        <p14:creationId xmlns:p14="http://schemas.microsoft.com/office/powerpoint/2010/main" val="131521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Tier 1 Competency Assessment Overview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Analytical/assessment – 2.37</a:t>
            </a:r>
          </a:p>
          <a:p>
            <a:r>
              <a:rPr lang="en-US" dirty="0" smtClean="0"/>
              <a:t>Policy Development/Program Planning – 2.31</a:t>
            </a:r>
          </a:p>
          <a:p>
            <a:r>
              <a:rPr lang="en-US" dirty="0" smtClean="0"/>
              <a:t>Communication – 2.62</a:t>
            </a:r>
          </a:p>
          <a:p>
            <a:r>
              <a:rPr lang="en-US" dirty="0" smtClean="0"/>
              <a:t>Cultural Competency – 2.6</a:t>
            </a:r>
          </a:p>
          <a:p>
            <a:r>
              <a:rPr lang="en-US" dirty="0" smtClean="0"/>
              <a:t>Community Dimensions of Practice – 2.62</a:t>
            </a:r>
          </a:p>
          <a:p>
            <a:r>
              <a:rPr lang="en-US" dirty="0" smtClean="0"/>
              <a:t>Public </a:t>
            </a:r>
            <a:r>
              <a:rPr lang="en-US" dirty="0"/>
              <a:t>H</a:t>
            </a:r>
            <a:r>
              <a:rPr lang="en-US" dirty="0" smtClean="0"/>
              <a:t>ealth Science – 2.25</a:t>
            </a:r>
          </a:p>
          <a:p>
            <a:r>
              <a:rPr lang="en-US" dirty="0" smtClean="0"/>
              <a:t>Financial Planning and Management – 2.2</a:t>
            </a:r>
          </a:p>
          <a:p>
            <a:r>
              <a:rPr lang="en-US" dirty="0" smtClean="0"/>
              <a:t>Leadership and System Thinking – 2.53</a:t>
            </a:r>
          </a:p>
          <a:p>
            <a:r>
              <a:rPr lang="en-US" dirty="0" smtClean="0"/>
              <a:t>Overall – 2.42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6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Employee Specific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6 employees scored themselves in the 1’s overall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9 employees scored themselves in the 2’s overall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6 employees scored themselves in the 3’s overall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0 employees scored themselves as a 4 or higher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All managers scored in high 2’s to mid 3’s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118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172325" cy="9144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>Measurement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915400" cy="4105275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None/>
            </a:pPr>
            <a:endParaRPr lang="en-US" altLang="en-US" dirty="0" smtClean="0">
              <a:solidFill>
                <a:srgbClr val="002060"/>
              </a:solidFill>
            </a:endParaRPr>
          </a:p>
          <a:p>
            <a:pPr algn="ctr" eaLnBrk="1" hangingPunct="1"/>
            <a:endParaRPr lang="en-US" altLang="en-US" dirty="0">
              <a:solidFill>
                <a:srgbClr val="00206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002060"/>
                </a:solidFill>
              </a:rPr>
              <a:t>Measurement is critical to performance improvement and is the most difficult part of the process</a:t>
            </a:r>
            <a:endParaRPr lang="en-US" altLang="en-US" sz="32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002060"/>
                </a:solidFill>
              </a:rPr>
              <a:t>Is the measure important</a:t>
            </a:r>
            <a:r>
              <a:rPr lang="en-US" altLang="en-US" sz="3200" dirty="0">
                <a:solidFill>
                  <a:srgbClr val="002060"/>
                </a:solidFill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002060"/>
                </a:solidFill>
              </a:rPr>
              <a:t>Is it related </a:t>
            </a:r>
            <a:r>
              <a:rPr lang="en-US" altLang="en-US" sz="3200" dirty="0">
                <a:solidFill>
                  <a:srgbClr val="002060"/>
                </a:solidFill>
              </a:rPr>
              <a:t>to the overall outcome we want to see?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rgbClr val="002060"/>
                </a:solidFill>
              </a:rPr>
              <a:t>Is it easily </a:t>
            </a:r>
            <a:r>
              <a:rPr lang="en-US" altLang="en-US" sz="3200" dirty="0">
                <a:solidFill>
                  <a:srgbClr val="002060"/>
                </a:solidFill>
              </a:rPr>
              <a:t>understood and meaningful?</a:t>
            </a:r>
          </a:p>
          <a:p>
            <a:pPr eaLnBrk="1" hangingPunct="1"/>
            <a:endParaRPr lang="en-US" altLang="en-US" sz="3200" dirty="0" smtClean="0">
              <a:solidFill>
                <a:srgbClr val="002060"/>
              </a:solidFill>
            </a:endParaRPr>
          </a:p>
          <a:p>
            <a:pPr eaLnBrk="1" hangingPunct="1"/>
            <a:endParaRPr lang="en-US" altLang="en-US" dirty="0" smtClean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71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b="1" dirty="0" smtClean="0"/>
              <a:t>Does the measure: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37361"/>
            <a:ext cx="8229600" cy="4105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2060"/>
                </a:solidFill>
              </a:rPr>
              <a:t>Accurately determine process effectiveness?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2060"/>
                </a:solidFill>
              </a:rPr>
              <a:t>Actually show progress over a reasonable time frame?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2060"/>
                </a:solidFill>
              </a:rPr>
              <a:t>Provide a sense of accomplishment in those responsible for the process?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0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 smtClean="0"/>
              <a:t>Measurement Must Be: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>
          <a:xfrm>
            <a:off x="673735" y="1066800"/>
            <a:ext cx="7693025" cy="46497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Times New Roman" panose="02020603050405020304" pitchFamily="18" charset="0"/>
              <a:buNone/>
            </a:pPr>
            <a:endParaRPr lang="en-US" altLang="en-US" sz="2700" dirty="0" smtClean="0">
              <a:solidFill>
                <a:srgbClr val="FFCC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7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700" dirty="0" smtClean="0">
                <a:solidFill>
                  <a:srgbClr val="002060"/>
                </a:solidFill>
              </a:rPr>
              <a:t>Able to promote accountability - define responsibility - no avoidance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 dirty="0" smtClean="0">
                <a:solidFill>
                  <a:srgbClr val="002060"/>
                </a:solidFill>
              </a:rPr>
              <a:t>Able to change behavior - facts related to the process and not people</a:t>
            </a:r>
          </a:p>
          <a:p>
            <a:pPr eaLnBrk="1" hangingPunct="1">
              <a:lnSpc>
                <a:spcPct val="80000"/>
              </a:lnSpc>
            </a:pPr>
            <a:endParaRPr lang="en-US" altLang="en-US" sz="2700" dirty="0" smtClean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74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SMART Goals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846263"/>
            <a:ext cx="5980641" cy="448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Solution Effect Analysis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What it is</a:t>
            </a:r>
          </a:p>
          <a:p>
            <a:pPr marL="0" indent="0">
              <a:buNone/>
            </a:pPr>
            <a:r>
              <a:rPr lang="en-US" dirty="0" smtClean="0"/>
              <a:t>Examines </a:t>
            </a:r>
            <a:r>
              <a:rPr lang="en-US" dirty="0"/>
              <a:t>the impact of solutions to problems to find </a:t>
            </a:r>
            <a:r>
              <a:rPr lang="en-US" dirty="0" smtClean="0"/>
              <a:t>hidden consequences and helps map solution implementation</a:t>
            </a:r>
          </a:p>
          <a:p>
            <a:pPr marL="0" indent="0" algn="ctr">
              <a:buNone/>
            </a:pPr>
            <a:r>
              <a:rPr lang="en-US" b="1" dirty="0" smtClean="0"/>
              <a:t>Benefit</a:t>
            </a:r>
          </a:p>
          <a:p>
            <a:pPr marL="0" indent="0">
              <a:buNone/>
            </a:pPr>
            <a:r>
              <a:rPr lang="en-US" dirty="0" smtClean="0"/>
              <a:t>Highlights side </a:t>
            </a:r>
            <a:r>
              <a:rPr lang="en-US" dirty="0"/>
              <a:t>effects </a:t>
            </a:r>
            <a:r>
              <a:rPr lang="en-US" dirty="0" smtClean="0"/>
              <a:t>which may </a:t>
            </a:r>
            <a:r>
              <a:rPr lang="en-US" dirty="0"/>
              <a:t>be as </a:t>
            </a:r>
            <a:r>
              <a:rPr lang="en-US" dirty="0" smtClean="0"/>
              <a:t>disruptive </a:t>
            </a:r>
            <a:r>
              <a:rPr lang="en-US" dirty="0"/>
              <a:t>as the </a:t>
            </a:r>
            <a:r>
              <a:rPr lang="en-US" dirty="0" smtClean="0"/>
              <a:t>issue </a:t>
            </a:r>
            <a:r>
              <a:rPr lang="en-US" dirty="0"/>
              <a:t>being solved.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Solution </a:t>
            </a:r>
            <a:r>
              <a:rPr lang="en-US" dirty="0"/>
              <a:t>effect analysis </a:t>
            </a:r>
            <a:r>
              <a:rPr lang="en-US" dirty="0" smtClean="0"/>
              <a:t>identifies </a:t>
            </a:r>
            <a:r>
              <a:rPr lang="en-US" dirty="0"/>
              <a:t>and removing any detrimental side-effects.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0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Solution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Brainstorm </a:t>
            </a:r>
            <a:r>
              <a:rPr lang="en-US" sz="2400" dirty="0"/>
              <a:t>all possible effects of the solution selected for analysis.</a:t>
            </a:r>
            <a:br>
              <a:rPr lang="en-US" sz="2400" dirty="0"/>
            </a:b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Classify </a:t>
            </a:r>
            <a:r>
              <a:rPr lang="en-US" sz="2400" dirty="0"/>
              <a:t>the effects under the headings: materials, methods, equipment and people. </a:t>
            </a:r>
            <a:br>
              <a:rPr lang="en-US" sz="2400" dirty="0"/>
            </a:b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Draw </a:t>
            </a:r>
            <a:r>
              <a:rPr lang="en-US" sz="2400" dirty="0"/>
              <a:t>a solution effect diagram</a:t>
            </a:r>
            <a:br>
              <a:rPr lang="en-US" sz="2400" dirty="0"/>
            </a:b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Write </a:t>
            </a:r>
            <a:r>
              <a:rPr lang="en-US" sz="2400" dirty="0"/>
              <a:t>the effects on the diagram under the classifications chosen.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6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Effect Example</a:t>
            </a:r>
            <a:endParaRPr lang="en-US" dirty="0"/>
          </a:p>
        </p:txBody>
      </p:sp>
      <p:pic>
        <p:nvPicPr>
          <p:cNvPr id="1028" name="Picture 4" descr="solution effect diagr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2" y="2366963"/>
            <a:ext cx="52673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9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Gantt Charts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002060"/>
                </a:solidFill>
              </a:rPr>
              <a:t>The vertical axis lists all the tasks to be performed for a project</a:t>
            </a:r>
          </a:p>
          <a:p>
            <a:pPr eaLnBrk="1" hangingPunct="1"/>
            <a:r>
              <a:rPr lang="en-US" altLang="en-US" sz="2800" dirty="0" smtClean="0">
                <a:solidFill>
                  <a:srgbClr val="002060"/>
                </a:solidFill>
              </a:rPr>
              <a:t>Each row contains a single task identification </a:t>
            </a:r>
          </a:p>
          <a:p>
            <a:pPr eaLnBrk="1" hangingPunct="1"/>
            <a:r>
              <a:rPr lang="en-US" altLang="en-US" sz="2800" dirty="0" smtClean="0">
                <a:solidFill>
                  <a:srgbClr val="002060"/>
                </a:solidFill>
              </a:rPr>
              <a:t>The horizontal axis is headed by columns indicating estimated task duration in hours, days, weeks, months, etc.</a:t>
            </a:r>
          </a:p>
        </p:txBody>
      </p:sp>
    </p:spTree>
    <p:extLst>
      <p:ext uri="{BB962C8B-B14F-4D97-AF65-F5344CB8AC3E}">
        <p14:creationId xmlns:p14="http://schemas.microsoft.com/office/powerpoint/2010/main" val="9856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dirty="0" smtClean="0"/>
              <a:t>Problem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Solving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2060"/>
                </a:solidFill>
              </a:rPr>
              <a:t>When confronted with problems people often tackle the obvious symptom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2060"/>
                </a:solidFill>
              </a:rPr>
              <a:t>This often results in more problems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2060"/>
                </a:solidFill>
              </a:rPr>
              <a:t>Using a systematic approach to find the problem’s root cause is more effective</a:t>
            </a:r>
          </a:p>
        </p:txBody>
      </p:sp>
    </p:spTree>
    <p:extLst>
      <p:ext uri="{BB962C8B-B14F-4D97-AF65-F5344CB8AC3E}">
        <p14:creationId xmlns:p14="http://schemas.microsoft.com/office/powerpoint/2010/main" val="207638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Gantt Chart – Morning </a:t>
            </a:r>
            <a:r>
              <a:rPr lang="en-US" altLang="en-US" dirty="0" smtClean="0"/>
              <a:t>Routine</a:t>
            </a:r>
          </a:p>
        </p:txBody>
      </p:sp>
      <p:sp>
        <p:nvSpPr>
          <p:cNvPr id="271363" name="Rectangle 3"/>
          <p:cNvSpPr>
            <a:spLocks noChangeArrowheads="1"/>
          </p:cNvSpPr>
          <p:nvPr/>
        </p:nvSpPr>
        <p:spPr bwMode="auto">
          <a:xfrm>
            <a:off x="990600" y="1066800"/>
            <a:ext cx="7467600" cy="4343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b="0" smtClean="0">
              <a:solidFill>
                <a:srgbClr val="000000"/>
              </a:solidFill>
            </a:endParaRPr>
          </a:p>
        </p:txBody>
      </p:sp>
      <p:sp>
        <p:nvSpPr>
          <p:cNvPr id="271364" name="Line 4"/>
          <p:cNvSpPr>
            <a:spLocks noChangeShapeType="1"/>
          </p:cNvSpPr>
          <p:nvPr/>
        </p:nvSpPr>
        <p:spPr bwMode="auto">
          <a:xfrm>
            <a:off x="990600" y="1600200"/>
            <a:ext cx="746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1365" name="Text Box 5"/>
          <p:cNvSpPr txBox="1">
            <a:spLocks noChangeArrowheads="1"/>
          </p:cNvSpPr>
          <p:nvPr/>
        </p:nvSpPr>
        <p:spPr bwMode="auto">
          <a:xfrm>
            <a:off x="1295400" y="1219200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u="sng" smtClean="0">
                <a:solidFill>
                  <a:srgbClr val="000000"/>
                </a:solidFill>
              </a:rPr>
              <a:t>Tasks</a:t>
            </a:r>
          </a:p>
        </p:txBody>
      </p:sp>
      <p:sp>
        <p:nvSpPr>
          <p:cNvPr id="271366" name="Line 6"/>
          <p:cNvSpPr>
            <a:spLocks noChangeShapeType="1"/>
          </p:cNvSpPr>
          <p:nvPr/>
        </p:nvSpPr>
        <p:spPr bwMode="auto">
          <a:xfrm>
            <a:off x="2667000" y="1066800"/>
            <a:ext cx="0" cy="434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1367" name="Line 7"/>
          <p:cNvSpPr>
            <a:spLocks noChangeShapeType="1"/>
          </p:cNvSpPr>
          <p:nvPr/>
        </p:nvSpPr>
        <p:spPr bwMode="auto">
          <a:xfrm>
            <a:off x="990600" y="22098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1368" name="Line 8"/>
          <p:cNvSpPr>
            <a:spLocks noChangeShapeType="1"/>
          </p:cNvSpPr>
          <p:nvPr/>
        </p:nvSpPr>
        <p:spPr bwMode="auto">
          <a:xfrm>
            <a:off x="990600" y="28956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1369" name="Line 9"/>
          <p:cNvSpPr>
            <a:spLocks noChangeShapeType="1"/>
          </p:cNvSpPr>
          <p:nvPr/>
        </p:nvSpPr>
        <p:spPr bwMode="auto">
          <a:xfrm>
            <a:off x="990600" y="35814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1370" name="Line 10"/>
          <p:cNvSpPr>
            <a:spLocks noChangeShapeType="1"/>
          </p:cNvSpPr>
          <p:nvPr/>
        </p:nvSpPr>
        <p:spPr bwMode="auto">
          <a:xfrm>
            <a:off x="990600" y="41910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1371" name="Line 11"/>
          <p:cNvSpPr>
            <a:spLocks noChangeShapeType="1"/>
          </p:cNvSpPr>
          <p:nvPr/>
        </p:nvSpPr>
        <p:spPr bwMode="auto">
          <a:xfrm>
            <a:off x="990600" y="48006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1372" name="Text Box 12"/>
          <p:cNvSpPr txBox="1">
            <a:spLocks noChangeArrowheads="1"/>
          </p:cNvSpPr>
          <p:nvPr/>
        </p:nvSpPr>
        <p:spPr bwMode="auto">
          <a:xfrm>
            <a:off x="3962400" y="1143000"/>
            <a:ext cx="187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u="sng" smtClean="0">
                <a:solidFill>
                  <a:srgbClr val="000000"/>
                </a:solidFill>
              </a:rPr>
              <a:t>AM Time Ending</a:t>
            </a:r>
          </a:p>
        </p:txBody>
      </p:sp>
      <p:sp>
        <p:nvSpPr>
          <p:cNvPr id="271373" name="Line 13"/>
          <p:cNvSpPr>
            <a:spLocks noChangeShapeType="1"/>
          </p:cNvSpPr>
          <p:nvPr/>
        </p:nvSpPr>
        <p:spPr bwMode="auto">
          <a:xfrm>
            <a:off x="6553200" y="1066800"/>
            <a:ext cx="0" cy="434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1374" name="Text Box 14"/>
          <p:cNvSpPr txBox="1">
            <a:spLocks noChangeArrowheads="1"/>
          </p:cNvSpPr>
          <p:nvPr/>
        </p:nvSpPr>
        <p:spPr bwMode="auto">
          <a:xfrm>
            <a:off x="6689725" y="1179513"/>
            <a:ext cx="126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u="sng" smtClean="0">
                <a:solidFill>
                  <a:srgbClr val="000000"/>
                </a:solidFill>
              </a:rPr>
              <a:t>Assign To:</a:t>
            </a:r>
          </a:p>
        </p:txBody>
      </p:sp>
      <p:sp>
        <p:nvSpPr>
          <p:cNvPr id="271375" name="Line 15"/>
          <p:cNvSpPr>
            <a:spLocks noChangeShapeType="1"/>
          </p:cNvSpPr>
          <p:nvPr/>
        </p:nvSpPr>
        <p:spPr bwMode="auto">
          <a:xfrm>
            <a:off x="3048000" y="16002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1376" name="Line 16"/>
          <p:cNvSpPr>
            <a:spLocks noChangeShapeType="1"/>
          </p:cNvSpPr>
          <p:nvPr/>
        </p:nvSpPr>
        <p:spPr bwMode="auto">
          <a:xfrm>
            <a:off x="3429000" y="16002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1377" name="Line 17"/>
          <p:cNvSpPr>
            <a:spLocks noChangeShapeType="1"/>
          </p:cNvSpPr>
          <p:nvPr/>
        </p:nvSpPr>
        <p:spPr bwMode="auto">
          <a:xfrm>
            <a:off x="3810000" y="16002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1378" name="Line 18"/>
          <p:cNvSpPr>
            <a:spLocks noChangeShapeType="1"/>
          </p:cNvSpPr>
          <p:nvPr/>
        </p:nvSpPr>
        <p:spPr bwMode="auto">
          <a:xfrm>
            <a:off x="4191000" y="16002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1379" name="Line 19"/>
          <p:cNvSpPr>
            <a:spLocks noChangeShapeType="1"/>
          </p:cNvSpPr>
          <p:nvPr/>
        </p:nvSpPr>
        <p:spPr bwMode="auto">
          <a:xfrm>
            <a:off x="4572000" y="16002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1380" name="Line 20"/>
          <p:cNvSpPr>
            <a:spLocks noChangeShapeType="1"/>
          </p:cNvSpPr>
          <p:nvPr/>
        </p:nvSpPr>
        <p:spPr bwMode="auto">
          <a:xfrm>
            <a:off x="4953000" y="16002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1381" name="Line 21"/>
          <p:cNvSpPr>
            <a:spLocks noChangeShapeType="1"/>
          </p:cNvSpPr>
          <p:nvPr/>
        </p:nvSpPr>
        <p:spPr bwMode="auto">
          <a:xfrm>
            <a:off x="5334000" y="16002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1382" name="Line 22"/>
          <p:cNvSpPr>
            <a:spLocks noChangeShapeType="1"/>
          </p:cNvSpPr>
          <p:nvPr/>
        </p:nvSpPr>
        <p:spPr bwMode="auto">
          <a:xfrm>
            <a:off x="5715000" y="16002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1383" name="Line 23"/>
          <p:cNvSpPr>
            <a:spLocks noChangeShapeType="1"/>
          </p:cNvSpPr>
          <p:nvPr/>
        </p:nvSpPr>
        <p:spPr bwMode="auto">
          <a:xfrm>
            <a:off x="6096000" y="16002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1384" name="Text Box 24"/>
          <p:cNvSpPr txBox="1">
            <a:spLocks noChangeArrowheads="1"/>
          </p:cNvSpPr>
          <p:nvPr/>
        </p:nvSpPr>
        <p:spPr bwMode="auto">
          <a:xfrm>
            <a:off x="2743200" y="19050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71385" name="Text Box 25"/>
          <p:cNvSpPr txBox="1">
            <a:spLocks noChangeArrowheads="1"/>
          </p:cNvSpPr>
          <p:nvPr/>
        </p:nvSpPr>
        <p:spPr bwMode="auto">
          <a:xfrm>
            <a:off x="2971800" y="1905000"/>
            <a:ext cx="479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0000"/>
                </a:solidFill>
              </a:rPr>
              <a:t>6:10</a:t>
            </a:r>
          </a:p>
        </p:txBody>
      </p:sp>
      <p:sp>
        <p:nvSpPr>
          <p:cNvPr id="271386" name="Text Box 26"/>
          <p:cNvSpPr txBox="1">
            <a:spLocks noChangeArrowheads="1"/>
          </p:cNvSpPr>
          <p:nvPr/>
        </p:nvSpPr>
        <p:spPr bwMode="auto">
          <a:xfrm>
            <a:off x="3352800" y="1905000"/>
            <a:ext cx="479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0000"/>
                </a:solidFill>
              </a:rPr>
              <a:t>6:20</a:t>
            </a:r>
          </a:p>
        </p:txBody>
      </p:sp>
      <p:sp>
        <p:nvSpPr>
          <p:cNvPr id="271387" name="Text Box 27"/>
          <p:cNvSpPr txBox="1">
            <a:spLocks noChangeArrowheads="1"/>
          </p:cNvSpPr>
          <p:nvPr/>
        </p:nvSpPr>
        <p:spPr bwMode="auto">
          <a:xfrm>
            <a:off x="3733800" y="1905000"/>
            <a:ext cx="2590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0000"/>
                </a:solidFill>
              </a:rPr>
              <a:t>6:30  6:40  6:50  7:00</a:t>
            </a:r>
          </a:p>
        </p:txBody>
      </p:sp>
      <p:sp>
        <p:nvSpPr>
          <p:cNvPr id="271388" name="Text Box 28"/>
          <p:cNvSpPr txBox="1">
            <a:spLocks noChangeArrowheads="1"/>
          </p:cNvSpPr>
          <p:nvPr/>
        </p:nvSpPr>
        <p:spPr bwMode="auto">
          <a:xfrm>
            <a:off x="1203325" y="2322513"/>
            <a:ext cx="1123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smtClean="0">
                <a:solidFill>
                  <a:srgbClr val="000000"/>
                </a:solidFill>
              </a:rPr>
              <a:t>Wake Up</a:t>
            </a:r>
          </a:p>
        </p:txBody>
      </p:sp>
      <p:sp>
        <p:nvSpPr>
          <p:cNvPr id="271389" name="Line 29"/>
          <p:cNvSpPr>
            <a:spLocks noChangeShapeType="1"/>
          </p:cNvSpPr>
          <p:nvPr/>
        </p:nvSpPr>
        <p:spPr bwMode="auto">
          <a:xfrm>
            <a:off x="2667000" y="2590800"/>
            <a:ext cx="3505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1390" name="Text Box 30"/>
          <p:cNvSpPr txBox="1">
            <a:spLocks noChangeArrowheads="1"/>
          </p:cNvSpPr>
          <p:nvPr/>
        </p:nvSpPr>
        <p:spPr bwMode="auto">
          <a:xfrm>
            <a:off x="1143000" y="2971800"/>
            <a:ext cx="1479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smtClean="0">
                <a:solidFill>
                  <a:srgbClr val="000000"/>
                </a:solidFill>
              </a:rPr>
              <a:t>Make Coffee</a:t>
            </a:r>
          </a:p>
        </p:txBody>
      </p:sp>
      <p:sp>
        <p:nvSpPr>
          <p:cNvPr id="271391" name="Line 31"/>
          <p:cNvSpPr>
            <a:spLocks noChangeShapeType="1"/>
          </p:cNvSpPr>
          <p:nvPr/>
        </p:nvSpPr>
        <p:spPr bwMode="auto">
          <a:xfrm>
            <a:off x="3124200" y="3200400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1392" name="Text Box 32"/>
          <p:cNvSpPr txBox="1">
            <a:spLocks noChangeArrowheads="1"/>
          </p:cNvSpPr>
          <p:nvPr/>
        </p:nvSpPr>
        <p:spPr bwMode="auto">
          <a:xfrm>
            <a:off x="1219200" y="3733800"/>
            <a:ext cx="958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smtClean="0">
                <a:solidFill>
                  <a:srgbClr val="000000"/>
                </a:solidFill>
              </a:rPr>
              <a:t>Shower</a:t>
            </a:r>
          </a:p>
        </p:txBody>
      </p:sp>
      <p:sp>
        <p:nvSpPr>
          <p:cNvPr id="271393" name="Line 33"/>
          <p:cNvSpPr>
            <a:spLocks noChangeShapeType="1"/>
          </p:cNvSpPr>
          <p:nvPr/>
        </p:nvSpPr>
        <p:spPr bwMode="auto">
          <a:xfrm>
            <a:off x="3352800" y="3810000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1394" name="Text Box 34"/>
          <p:cNvSpPr txBox="1">
            <a:spLocks noChangeArrowheads="1"/>
          </p:cNvSpPr>
          <p:nvPr/>
        </p:nvSpPr>
        <p:spPr bwMode="auto">
          <a:xfrm>
            <a:off x="1219200" y="4343400"/>
            <a:ext cx="78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smtClean="0">
                <a:solidFill>
                  <a:srgbClr val="000000"/>
                </a:solidFill>
              </a:rPr>
              <a:t>Dress</a:t>
            </a:r>
          </a:p>
        </p:txBody>
      </p:sp>
      <p:sp>
        <p:nvSpPr>
          <p:cNvPr id="271395" name="Line 35"/>
          <p:cNvSpPr>
            <a:spLocks noChangeShapeType="1"/>
          </p:cNvSpPr>
          <p:nvPr/>
        </p:nvSpPr>
        <p:spPr bwMode="auto">
          <a:xfrm>
            <a:off x="3886200" y="44958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1396" name="Text Box 36"/>
          <p:cNvSpPr txBox="1">
            <a:spLocks noChangeArrowheads="1"/>
          </p:cNvSpPr>
          <p:nvPr/>
        </p:nvSpPr>
        <p:spPr bwMode="auto">
          <a:xfrm>
            <a:off x="1295400" y="4953000"/>
            <a:ext cx="80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smtClean="0">
                <a:solidFill>
                  <a:srgbClr val="000000"/>
                </a:solidFill>
              </a:rPr>
              <a:t>Leave</a:t>
            </a:r>
          </a:p>
        </p:txBody>
      </p:sp>
      <p:sp>
        <p:nvSpPr>
          <p:cNvPr id="271397" name="Line 37"/>
          <p:cNvSpPr>
            <a:spLocks noChangeShapeType="1"/>
          </p:cNvSpPr>
          <p:nvPr/>
        </p:nvSpPr>
        <p:spPr bwMode="auto">
          <a:xfrm>
            <a:off x="5029200" y="5029200"/>
            <a:ext cx="152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1398" name="Text Box 38"/>
          <p:cNvSpPr txBox="1">
            <a:spLocks noChangeArrowheads="1"/>
          </p:cNvSpPr>
          <p:nvPr/>
        </p:nvSpPr>
        <p:spPr bwMode="auto">
          <a:xfrm>
            <a:off x="6842125" y="232251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smtClean="0">
                <a:solidFill>
                  <a:srgbClr val="000000"/>
                </a:solidFill>
              </a:rPr>
              <a:t>You</a:t>
            </a:r>
          </a:p>
        </p:txBody>
      </p:sp>
      <p:sp>
        <p:nvSpPr>
          <p:cNvPr id="271399" name="Text Box 39"/>
          <p:cNvSpPr txBox="1">
            <a:spLocks noChangeArrowheads="1"/>
          </p:cNvSpPr>
          <p:nvPr/>
        </p:nvSpPr>
        <p:spPr bwMode="auto">
          <a:xfrm>
            <a:off x="6705600" y="3048000"/>
            <a:ext cx="155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smtClean="0">
                <a:solidFill>
                  <a:srgbClr val="000000"/>
                </a:solidFill>
              </a:rPr>
              <a:t>Coffee Maker</a:t>
            </a:r>
          </a:p>
        </p:txBody>
      </p:sp>
      <p:sp>
        <p:nvSpPr>
          <p:cNvPr id="271400" name="Text Box 40"/>
          <p:cNvSpPr txBox="1">
            <a:spLocks noChangeArrowheads="1"/>
          </p:cNvSpPr>
          <p:nvPr/>
        </p:nvSpPr>
        <p:spPr bwMode="auto">
          <a:xfrm>
            <a:off x="6934200" y="37338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smtClean="0">
                <a:solidFill>
                  <a:srgbClr val="000000"/>
                </a:solidFill>
              </a:rPr>
              <a:t>You</a:t>
            </a:r>
          </a:p>
        </p:txBody>
      </p:sp>
      <p:sp>
        <p:nvSpPr>
          <p:cNvPr id="271401" name="Text Box 41"/>
          <p:cNvSpPr txBox="1">
            <a:spLocks noChangeArrowheads="1"/>
          </p:cNvSpPr>
          <p:nvPr/>
        </p:nvSpPr>
        <p:spPr bwMode="auto">
          <a:xfrm>
            <a:off x="6934200" y="43434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smtClean="0">
                <a:solidFill>
                  <a:srgbClr val="000000"/>
                </a:solidFill>
              </a:rPr>
              <a:t>You</a:t>
            </a:r>
          </a:p>
        </p:txBody>
      </p:sp>
      <p:sp>
        <p:nvSpPr>
          <p:cNvPr id="271402" name="Text Box 42"/>
          <p:cNvSpPr txBox="1">
            <a:spLocks noChangeArrowheads="1"/>
          </p:cNvSpPr>
          <p:nvPr/>
        </p:nvSpPr>
        <p:spPr bwMode="auto">
          <a:xfrm>
            <a:off x="6934200" y="4953000"/>
            <a:ext cx="59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smtClean="0">
                <a:solidFill>
                  <a:srgbClr val="000000"/>
                </a:solidFill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76331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Benefits Of Gantt Charts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idx="1"/>
          </p:nvPr>
        </p:nvSpPr>
        <p:spPr>
          <a:xfrm>
            <a:off x="327660" y="914400"/>
            <a:ext cx="8534400" cy="4876800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altLang="en-US" sz="2800" dirty="0" smtClean="0">
              <a:solidFill>
                <a:srgbClr val="002060"/>
              </a:solidFill>
            </a:endParaRPr>
          </a:p>
          <a:p>
            <a:pPr eaLnBrk="1" hangingPunct="1"/>
            <a:endParaRPr lang="en-US" altLang="en-US" sz="2800" dirty="0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sz="2800" dirty="0" smtClean="0">
                <a:solidFill>
                  <a:srgbClr val="002060"/>
                </a:solidFill>
              </a:rPr>
              <a:t>Overview of all the tasks</a:t>
            </a:r>
          </a:p>
          <a:p>
            <a:pPr eaLnBrk="1" hangingPunct="1"/>
            <a:r>
              <a:rPr lang="en-US" altLang="en-US" sz="2800" dirty="0" smtClean="0">
                <a:solidFill>
                  <a:srgbClr val="002060"/>
                </a:solidFill>
              </a:rPr>
              <a:t>Identifies major milestones</a:t>
            </a:r>
          </a:p>
          <a:p>
            <a:pPr eaLnBrk="1" hangingPunct="1"/>
            <a:r>
              <a:rPr lang="en-US" altLang="en-US" sz="2800" dirty="0" smtClean="0">
                <a:solidFill>
                  <a:srgbClr val="002060"/>
                </a:solidFill>
              </a:rPr>
              <a:t>Easy to review with top management</a:t>
            </a:r>
          </a:p>
          <a:p>
            <a:pPr eaLnBrk="1" hangingPunct="1"/>
            <a:r>
              <a:rPr lang="en-US" altLang="en-US" sz="2800" dirty="0" smtClean="0">
                <a:solidFill>
                  <a:srgbClr val="002060"/>
                </a:solidFill>
              </a:rPr>
              <a:t>Guidance – suppose to be here now</a:t>
            </a:r>
          </a:p>
          <a:p>
            <a:pPr eaLnBrk="1" hangingPunct="1"/>
            <a:r>
              <a:rPr lang="en-US" altLang="en-US" sz="2800" dirty="0" smtClean="0">
                <a:solidFill>
                  <a:srgbClr val="002060"/>
                </a:solidFill>
              </a:rPr>
              <a:t>Alerts to problem areas</a:t>
            </a:r>
          </a:p>
          <a:p>
            <a:pPr eaLnBrk="1" hangingPunct="1"/>
            <a:r>
              <a:rPr lang="en-US" altLang="en-US" sz="2800" dirty="0" smtClean="0">
                <a:solidFill>
                  <a:srgbClr val="002060"/>
                </a:solidFill>
              </a:rPr>
              <a:t>Summary document when project is finished</a:t>
            </a:r>
          </a:p>
          <a:p>
            <a:pPr eaLnBrk="1" hangingPunct="1"/>
            <a:r>
              <a:rPr lang="en-US" altLang="en-US" sz="2800" dirty="0" smtClean="0">
                <a:solidFill>
                  <a:srgbClr val="002060"/>
                </a:solidFill>
              </a:rPr>
              <a:t>Training tools for future projects</a:t>
            </a:r>
          </a:p>
          <a:p>
            <a:pPr eaLnBrk="1" hangingPunct="1"/>
            <a:endParaRPr lang="en-US" altLang="en-US" sz="2800" dirty="0" smtClean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2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Types of Strategy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Quantitative </a:t>
            </a:r>
            <a:r>
              <a:rPr lang="en-US" sz="2800" b="1" dirty="0"/>
              <a:t>- Assessment of objective needs as indicated by data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Qualitative </a:t>
            </a:r>
            <a:r>
              <a:rPr lang="en-US" sz="2800" b="1" dirty="0"/>
              <a:t>– Opportunities for input from members of the public; those involved in health and public health; key partners internally and externally 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Aligning Key Systems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Productivity</a:t>
            </a:r>
            <a:r>
              <a:rPr lang="en-US" sz="2800" b="1" dirty="0"/>
              <a:t>: Transform knowledge/labor into value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Timeliness: Deliver desired value on time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Reliability: Consistently working or breaking down regularly</a:t>
            </a:r>
            <a:r>
              <a:rPr lang="en-US" sz="2800" b="1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Quality: Deliver value consistently in a manner that meets quality standards </a:t>
            </a:r>
          </a:p>
          <a:p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4"/>
          <p:cNvSpPr txBox="1">
            <a:spLocks noChangeArrowheads="1"/>
          </p:cNvSpPr>
          <p:nvPr/>
        </p:nvSpPr>
        <p:spPr bwMode="auto">
          <a:xfrm>
            <a:off x="685800" y="26119"/>
            <a:ext cx="80457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002060"/>
                </a:solidFill>
              </a:rPr>
              <a:t>General approach on how to use the basic tools of quality improvement</a:t>
            </a:r>
          </a:p>
        </p:txBody>
      </p:sp>
      <p:sp>
        <p:nvSpPr>
          <p:cNvPr id="92163" name="AutoShape 5"/>
          <p:cNvSpPr>
            <a:spLocks noChangeArrowheads="1"/>
          </p:cNvSpPr>
          <p:nvPr/>
        </p:nvSpPr>
        <p:spPr bwMode="auto">
          <a:xfrm>
            <a:off x="533400" y="381000"/>
            <a:ext cx="1600200" cy="1371600"/>
          </a:xfrm>
          <a:prstGeom prst="cloudCallout">
            <a:avLst>
              <a:gd name="adj1" fmla="val -16370"/>
              <a:gd name="adj2" fmla="val 10335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b="0" smtClean="0">
              <a:solidFill>
                <a:srgbClr val="000000"/>
              </a:solidFill>
            </a:endParaRPr>
          </a:p>
        </p:txBody>
      </p:sp>
      <p:sp>
        <p:nvSpPr>
          <p:cNvPr id="92164" name="Text Box 6"/>
          <p:cNvSpPr txBox="1">
            <a:spLocks noChangeArrowheads="1"/>
          </p:cNvSpPr>
          <p:nvPr/>
        </p:nvSpPr>
        <p:spPr bwMode="auto">
          <a:xfrm>
            <a:off x="685800" y="609600"/>
            <a:ext cx="1365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smtClean="0">
                <a:solidFill>
                  <a:srgbClr val="000000"/>
                </a:solidFill>
              </a:rPr>
              <a:t>Problem 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smtClean="0">
                <a:solidFill>
                  <a:srgbClr val="000000"/>
                </a:solidFill>
              </a:rPr>
              <a:t>Consider</a:t>
            </a:r>
          </a:p>
        </p:txBody>
      </p:sp>
      <p:sp>
        <p:nvSpPr>
          <p:cNvPr id="92165" name="Line 7"/>
          <p:cNvSpPr>
            <a:spLocks noChangeShapeType="1"/>
          </p:cNvSpPr>
          <p:nvPr/>
        </p:nvSpPr>
        <p:spPr bwMode="auto">
          <a:xfrm>
            <a:off x="2667000" y="1295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166" name="Line 8"/>
          <p:cNvSpPr>
            <a:spLocks noChangeShapeType="1"/>
          </p:cNvSpPr>
          <p:nvPr/>
        </p:nvSpPr>
        <p:spPr bwMode="auto">
          <a:xfrm>
            <a:off x="2286000" y="990600"/>
            <a:ext cx="457200" cy="152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167" name="Rectangle 9"/>
          <p:cNvSpPr>
            <a:spLocks noChangeArrowheads="1"/>
          </p:cNvSpPr>
          <p:nvPr/>
        </p:nvSpPr>
        <p:spPr bwMode="auto">
          <a:xfrm>
            <a:off x="2743200" y="990600"/>
            <a:ext cx="1524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 smtClean="0">
              <a:solidFill>
                <a:srgbClr val="000000"/>
              </a:solidFill>
            </a:endParaRPr>
          </a:p>
        </p:txBody>
      </p:sp>
      <p:sp>
        <p:nvSpPr>
          <p:cNvPr id="92168" name="Line 11"/>
          <p:cNvSpPr>
            <a:spLocks noChangeShapeType="1"/>
          </p:cNvSpPr>
          <p:nvPr/>
        </p:nvSpPr>
        <p:spPr bwMode="auto">
          <a:xfrm>
            <a:off x="4267200" y="1371600"/>
            <a:ext cx="609600" cy="2286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169" name="Rectangle 12"/>
          <p:cNvSpPr>
            <a:spLocks noChangeArrowheads="1"/>
          </p:cNvSpPr>
          <p:nvPr/>
        </p:nvSpPr>
        <p:spPr bwMode="auto">
          <a:xfrm>
            <a:off x="4876800" y="1371600"/>
            <a:ext cx="1447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0000"/>
                </a:solidFill>
              </a:rPr>
              <a:t>Flow Chart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0000"/>
                </a:solidFill>
              </a:rPr>
              <a:t>Existing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0000"/>
                </a:solidFill>
              </a:rPr>
              <a:t>Process</a:t>
            </a:r>
          </a:p>
        </p:txBody>
      </p:sp>
      <p:sp>
        <p:nvSpPr>
          <p:cNvPr id="92170" name="Text Box 13"/>
          <p:cNvSpPr txBox="1">
            <a:spLocks noChangeArrowheads="1"/>
          </p:cNvSpPr>
          <p:nvPr/>
        </p:nvSpPr>
        <p:spPr bwMode="auto">
          <a:xfrm>
            <a:off x="2743200" y="990600"/>
            <a:ext cx="1752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0000"/>
                </a:solidFill>
              </a:rPr>
              <a:t>Brainstorm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0000"/>
                </a:solidFill>
              </a:rPr>
              <a:t>&amp; Consolidate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0000"/>
                </a:solidFill>
              </a:rPr>
              <a:t>Data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 smtClean="0">
              <a:solidFill>
                <a:srgbClr val="000000"/>
              </a:solidFill>
            </a:endParaRPr>
          </a:p>
        </p:txBody>
      </p:sp>
      <p:sp>
        <p:nvSpPr>
          <p:cNvPr id="92171" name="Line 14"/>
          <p:cNvSpPr>
            <a:spLocks noChangeShapeType="1"/>
          </p:cNvSpPr>
          <p:nvPr/>
        </p:nvSpPr>
        <p:spPr bwMode="auto">
          <a:xfrm>
            <a:off x="6324600" y="1752600"/>
            <a:ext cx="381000" cy="152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172" name="Rectangle 15"/>
          <p:cNvSpPr>
            <a:spLocks noChangeArrowheads="1"/>
          </p:cNvSpPr>
          <p:nvPr/>
        </p:nvSpPr>
        <p:spPr bwMode="auto">
          <a:xfrm>
            <a:off x="6705600" y="1524000"/>
            <a:ext cx="1905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 smtClean="0">
              <a:solidFill>
                <a:srgbClr val="000000"/>
              </a:solidFill>
            </a:endParaRPr>
          </a:p>
        </p:txBody>
      </p:sp>
      <p:sp>
        <p:nvSpPr>
          <p:cNvPr id="92173" name="Text Box 16"/>
          <p:cNvSpPr txBox="1">
            <a:spLocks noChangeArrowheads="1"/>
          </p:cNvSpPr>
          <p:nvPr/>
        </p:nvSpPr>
        <p:spPr bwMode="auto">
          <a:xfrm>
            <a:off x="6781800" y="1600200"/>
            <a:ext cx="17891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0000"/>
                </a:solidFill>
              </a:rPr>
              <a:t>Cause &amp; Effect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0000"/>
                </a:solidFill>
              </a:rPr>
              <a:t>Diagram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0000"/>
                </a:solidFill>
              </a:rPr>
              <a:t>Greatest Concern</a:t>
            </a:r>
          </a:p>
        </p:txBody>
      </p:sp>
      <p:sp>
        <p:nvSpPr>
          <p:cNvPr id="92174" name="Line 17"/>
          <p:cNvSpPr>
            <a:spLocks noChangeShapeType="1"/>
          </p:cNvSpPr>
          <p:nvPr/>
        </p:nvSpPr>
        <p:spPr bwMode="auto">
          <a:xfrm>
            <a:off x="7467600" y="2438400"/>
            <a:ext cx="0" cy="3810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175" name="Rectangle 18"/>
          <p:cNvSpPr>
            <a:spLocks noChangeArrowheads="1"/>
          </p:cNvSpPr>
          <p:nvPr/>
        </p:nvSpPr>
        <p:spPr bwMode="auto">
          <a:xfrm>
            <a:off x="6858000" y="2819400"/>
            <a:ext cx="1524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 smtClean="0">
              <a:solidFill>
                <a:srgbClr val="000000"/>
              </a:solidFill>
            </a:endParaRPr>
          </a:p>
        </p:txBody>
      </p:sp>
      <p:sp>
        <p:nvSpPr>
          <p:cNvPr id="92176" name="Text Box 19"/>
          <p:cNvSpPr txBox="1">
            <a:spLocks noChangeArrowheads="1"/>
          </p:cNvSpPr>
          <p:nvPr/>
        </p:nvSpPr>
        <p:spPr bwMode="auto">
          <a:xfrm>
            <a:off x="6858000" y="2819400"/>
            <a:ext cx="15732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0000"/>
                </a:solidFill>
              </a:rPr>
              <a:t>Use 5 Whys 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0000"/>
                </a:solidFill>
              </a:rPr>
              <a:t>Drill Down 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0000"/>
                </a:solidFill>
              </a:rPr>
              <a:t>Root Causes</a:t>
            </a:r>
          </a:p>
        </p:txBody>
      </p:sp>
      <p:sp>
        <p:nvSpPr>
          <p:cNvPr id="92177" name="Line 20"/>
          <p:cNvSpPr>
            <a:spLocks noChangeShapeType="1"/>
          </p:cNvSpPr>
          <p:nvPr/>
        </p:nvSpPr>
        <p:spPr bwMode="auto">
          <a:xfrm>
            <a:off x="7543800" y="3733800"/>
            <a:ext cx="0" cy="4572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178" name="Rectangle 22"/>
          <p:cNvSpPr>
            <a:spLocks noChangeArrowheads="1"/>
          </p:cNvSpPr>
          <p:nvPr/>
        </p:nvSpPr>
        <p:spPr bwMode="auto">
          <a:xfrm>
            <a:off x="6781800" y="4191000"/>
            <a:ext cx="1676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b="0" smtClean="0">
              <a:solidFill>
                <a:srgbClr val="000000"/>
              </a:solidFill>
            </a:endParaRPr>
          </a:p>
        </p:txBody>
      </p:sp>
      <p:sp>
        <p:nvSpPr>
          <p:cNvPr id="92179" name="Text Box 24"/>
          <p:cNvSpPr txBox="1">
            <a:spLocks noChangeArrowheads="1"/>
          </p:cNvSpPr>
          <p:nvPr/>
        </p:nvSpPr>
        <p:spPr bwMode="auto">
          <a:xfrm>
            <a:off x="6781800" y="4214813"/>
            <a:ext cx="15382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0000"/>
                </a:solidFill>
              </a:rPr>
              <a:t>Gather Data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0000"/>
                </a:solidFill>
              </a:rPr>
              <a:t>On Pain Points</a:t>
            </a:r>
          </a:p>
        </p:txBody>
      </p:sp>
      <p:sp>
        <p:nvSpPr>
          <p:cNvPr id="92180" name="Line 25"/>
          <p:cNvSpPr>
            <a:spLocks noChangeShapeType="1"/>
          </p:cNvSpPr>
          <p:nvPr/>
        </p:nvSpPr>
        <p:spPr bwMode="auto">
          <a:xfrm flipH="1">
            <a:off x="6172200" y="4648200"/>
            <a:ext cx="6096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181" name="Rectangle 26"/>
          <p:cNvSpPr>
            <a:spLocks noChangeArrowheads="1"/>
          </p:cNvSpPr>
          <p:nvPr/>
        </p:nvSpPr>
        <p:spPr bwMode="auto">
          <a:xfrm>
            <a:off x="4495800" y="4191000"/>
            <a:ext cx="1676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b="0" smtClean="0">
              <a:solidFill>
                <a:srgbClr val="000000"/>
              </a:solidFill>
            </a:endParaRPr>
          </a:p>
        </p:txBody>
      </p:sp>
      <p:sp>
        <p:nvSpPr>
          <p:cNvPr id="92182" name="Text Box 28"/>
          <p:cNvSpPr txBox="1">
            <a:spLocks noChangeArrowheads="1"/>
          </p:cNvSpPr>
          <p:nvPr/>
        </p:nvSpPr>
        <p:spPr bwMode="auto">
          <a:xfrm>
            <a:off x="4556125" y="4251325"/>
            <a:ext cx="15986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0000"/>
                </a:solidFill>
              </a:rPr>
              <a:t>Translate Data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0000"/>
                </a:solidFill>
              </a:rPr>
              <a:t>Into Information</a:t>
            </a:r>
          </a:p>
        </p:txBody>
      </p:sp>
      <p:sp>
        <p:nvSpPr>
          <p:cNvPr id="92183" name="Text Box 29"/>
          <p:cNvSpPr txBox="1">
            <a:spLocks noChangeArrowheads="1"/>
          </p:cNvSpPr>
          <p:nvPr/>
        </p:nvSpPr>
        <p:spPr bwMode="auto">
          <a:xfrm>
            <a:off x="4495800" y="5029200"/>
            <a:ext cx="3657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600" b="0" smtClean="0">
                <a:solidFill>
                  <a:srgbClr val="00CC99"/>
                </a:solidFill>
              </a:rPr>
              <a:t> </a:t>
            </a:r>
            <a:r>
              <a:rPr lang="en-US" altLang="en-US" sz="1400" b="0" smtClean="0">
                <a:solidFill>
                  <a:srgbClr val="00CC99"/>
                </a:solidFill>
              </a:rPr>
              <a:t>Pie Charts, Pareto Charts, Histograms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400" b="0" smtClean="0">
                <a:solidFill>
                  <a:srgbClr val="00CC99"/>
                </a:solidFill>
              </a:rPr>
              <a:t> Scatter Plots, etc</a:t>
            </a:r>
            <a:r>
              <a:rPr lang="en-US" altLang="en-US" sz="1600" b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92184" name="Rectangle 31"/>
          <p:cNvSpPr>
            <a:spLocks noChangeArrowheads="1"/>
          </p:cNvSpPr>
          <p:nvPr/>
        </p:nvSpPr>
        <p:spPr bwMode="auto">
          <a:xfrm>
            <a:off x="457200" y="4114800"/>
            <a:ext cx="1447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0000"/>
                </a:solidFill>
              </a:rPr>
              <a:t>Flow Chart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0000"/>
                </a:solidFill>
              </a:rPr>
              <a:t>New  Process</a:t>
            </a:r>
          </a:p>
        </p:txBody>
      </p:sp>
      <p:sp>
        <p:nvSpPr>
          <p:cNvPr id="92185" name="Line 32"/>
          <p:cNvSpPr>
            <a:spLocks noChangeShapeType="1"/>
          </p:cNvSpPr>
          <p:nvPr/>
        </p:nvSpPr>
        <p:spPr bwMode="auto">
          <a:xfrm flipH="1">
            <a:off x="4038600" y="4648200"/>
            <a:ext cx="4572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186" name="Rectangle 33"/>
          <p:cNvSpPr>
            <a:spLocks noChangeArrowheads="1"/>
          </p:cNvSpPr>
          <p:nvPr/>
        </p:nvSpPr>
        <p:spPr bwMode="auto">
          <a:xfrm>
            <a:off x="381000" y="2743200"/>
            <a:ext cx="1524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0000"/>
                </a:solidFill>
              </a:rPr>
              <a:t>Monitor New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0000"/>
                </a:solidFill>
              </a:rPr>
              <a:t>Process &amp; Hold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0000"/>
                </a:solidFill>
              </a:rPr>
              <a:t>The Gains</a:t>
            </a:r>
          </a:p>
        </p:txBody>
      </p:sp>
      <p:sp>
        <p:nvSpPr>
          <p:cNvPr id="92187" name="Line 34"/>
          <p:cNvSpPr>
            <a:spLocks noChangeShapeType="1"/>
          </p:cNvSpPr>
          <p:nvPr/>
        </p:nvSpPr>
        <p:spPr bwMode="auto">
          <a:xfrm flipH="1">
            <a:off x="1905000" y="4648200"/>
            <a:ext cx="457200" cy="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188" name="Text Box 35"/>
          <p:cNvSpPr txBox="1">
            <a:spLocks noChangeArrowheads="1"/>
          </p:cNvSpPr>
          <p:nvPr/>
        </p:nvSpPr>
        <p:spPr bwMode="auto">
          <a:xfrm>
            <a:off x="2057400" y="2895600"/>
            <a:ext cx="16224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b="0" smtClean="0">
                <a:solidFill>
                  <a:srgbClr val="00CC99"/>
                </a:solidFill>
              </a:rPr>
              <a:t> </a:t>
            </a:r>
            <a:r>
              <a:rPr lang="en-US" altLang="en-US" sz="1600" b="0" smtClean="0">
                <a:solidFill>
                  <a:srgbClr val="00CC99"/>
                </a:solidFill>
              </a:rPr>
              <a:t>Run Charts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600" b="0" smtClean="0">
                <a:solidFill>
                  <a:srgbClr val="00CC99"/>
                </a:solidFill>
              </a:rPr>
              <a:t> Control Charts</a:t>
            </a:r>
          </a:p>
        </p:txBody>
      </p:sp>
      <p:sp>
        <p:nvSpPr>
          <p:cNvPr id="92189" name="Text Box 37"/>
          <p:cNvSpPr txBox="1">
            <a:spLocks noChangeArrowheads="1"/>
          </p:cNvSpPr>
          <p:nvPr/>
        </p:nvSpPr>
        <p:spPr bwMode="auto">
          <a:xfrm>
            <a:off x="304800" y="5029200"/>
            <a:ext cx="2133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CC99"/>
                </a:solidFill>
              </a:rPr>
              <a:t>“As Is” State to “Should Be” State</a:t>
            </a:r>
          </a:p>
        </p:txBody>
      </p:sp>
      <p:sp>
        <p:nvSpPr>
          <p:cNvPr id="92190" name="Text Box 38"/>
          <p:cNvSpPr txBox="1">
            <a:spLocks noChangeArrowheads="1"/>
          </p:cNvSpPr>
          <p:nvPr/>
        </p:nvSpPr>
        <p:spPr bwMode="auto">
          <a:xfrm>
            <a:off x="4876800" y="2209800"/>
            <a:ext cx="1441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 smtClean="0">
                <a:solidFill>
                  <a:srgbClr val="00CC99"/>
                </a:solidFill>
              </a:rPr>
              <a:t>“As Is” State</a:t>
            </a:r>
          </a:p>
        </p:txBody>
      </p:sp>
      <p:sp>
        <p:nvSpPr>
          <p:cNvPr id="92191" name="Rectangle 42"/>
          <p:cNvSpPr>
            <a:spLocks noChangeArrowheads="1"/>
          </p:cNvSpPr>
          <p:nvPr/>
        </p:nvSpPr>
        <p:spPr bwMode="auto">
          <a:xfrm>
            <a:off x="2590800" y="2057400"/>
            <a:ext cx="198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b="0" dirty="0" smtClean="0">
                <a:solidFill>
                  <a:srgbClr val="00CC99"/>
                </a:solidFill>
              </a:rPr>
              <a:t>Brainstorming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b="0" dirty="0" smtClean="0">
                <a:solidFill>
                  <a:srgbClr val="00CC99"/>
                </a:solidFill>
              </a:rPr>
              <a:t>SWOT Process</a:t>
            </a:r>
          </a:p>
        </p:txBody>
      </p:sp>
      <p:sp>
        <p:nvSpPr>
          <p:cNvPr id="92192" name="Rectangle 26"/>
          <p:cNvSpPr>
            <a:spLocks noChangeArrowheads="1"/>
          </p:cNvSpPr>
          <p:nvPr/>
        </p:nvSpPr>
        <p:spPr bwMode="auto">
          <a:xfrm>
            <a:off x="2438400" y="4267200"/>
            <a:ext cx="1600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b="0" smtClean="0">
              <a:solidFill>
                <a:srgbClr val="000000"/>
              </a:solidFill>
            </a:endParaRPr>
          </a:p>
        </p:txBody>
      </p:sp>
      <p:sp>
        <p:nvSpPr>
          <p:cNvPr id="92193" name="Text Box 33"/>
          <p:cNvSpPr txBox="1">
            <a:spLocks noChangeArrowheads="1"/>
          </p:cNvSpPr>
          <p:nvPr/>
        </p:nvSpPr>
        <p:spPr bwMode="auto">
          <a:xfrm>
            <a:off x="2438400" y="4294188"/>
            <a:ext cx="16637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 smtClean="0">
                <a:solidFill>
                  <a:srgbClr val="000000"/>
                </a:solidFill>
              </a:rPr>
              <a:t>Analyze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 smtClean="0">
                <a:solidFill>
                  <a:srgbClr val="000000"/>
                </a:solidFill>
              </a:rPr>
              <a:t>Information 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b="0" smtClean="0">
                <a:solidFill>
                  <a:srgbClr val="000000"/>
                </a:solidFill>
              </a:rPr>
              <a:t>Develop Solutions </a:t>
            </a:r>
          </a:p>
        </p:txBody>
      </p:sp>
      <p:sp>
        <p:nvSpPr>
          <p:cNvPr id="92194" name="Line 34"/>
          <p:cNvSpPr>
            <a:spLocks noChangeShapeType="1"/>
          </p:cNvSpPr>
          <p:nvPr/>
        </p:nvSpPr>
        <p:spPr bwMode="auto">
          <a:xfrm flipV="1">
            <a:off x="1143000" y="3657600"/>
            <a:ext cx="0" cy="4572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195" name="Text Box 35"/>
          <p:cNvSpPr txBox="1">
            <a:spLocks noChangeArrowheads="1"/>
          </p:cNvSpPr>
          <p:nvPr/>
        </p:nvSpPr>
        <p:spPr bwMode="auto">
          <a:xfrm>
            <a:off x="2438400" y="5029200"/>
            <a:ext cx="15287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CC99"/>
                </a:solidFill>
              </a:rPr>
              <a:t>Solution 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0" smtClean="0">
                <a:solidFill>
                  <a:srgbClr val="00CC99"/>
                </a:solidFill>
              </a:rPr>
              <a:t>Effect Diagram</a:t>
            </a:r>
          </a:p>
        </p:txBody>
      </p:sp>
      <p:sp>
        <p:nvSpPr>
          <p:cNvPr id="92196" name="Text Box 36"/>
          <p:cNvSpPr txBox="1">
            <a:spLocks noChangeArrowheads="1"/>
          </p:cNvSpPr>
          <p:nvPr/>
        </p:nvSpPr>
        <p:spPr bwMode="auto">
          <a:xfrm>
            <a:off x="0" y="5715000"/>
            <a:ext cx="6748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25"/>
              </a:spcBef>
              <a:buClr>
                <a:schemeClr val="bg1"/>
              </a:buClr>
              <a:buSzPct val="100000"/>
              <a:buFont typeface="Times New Roman" panose="02020603050405020304" pitchFamily="18" charset="0"/>
              <a:buChar char="•"/>
              <a:defRPr sz="3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625"/>
              </a:spcBef>
              <a:buClr>
                <a:srgbClr val="FFCC00"/>
              </a:buClr>
              <a:buSzPct val="100000"/>
              <a:buFont typeface="Times New Roman" panose="02020603050405020304" pitchFamily="18" charset="0"/>
              <a:buChar char="–"/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0000"/>
                </a:solidFill>
              </a:rPr>
              <a:t>Source: The Public Health Quality Improvement Handbook, R. Bialek, G. Duffy, J. Moran, Editors,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smtClean="0">
                <a:solidFill>
                  <a:srgbClr val="000000"/>
                </a:solidFill>
              </a:rPr>
              <a:t>Quality Press, </a:t>
            </a:r>
            <a:r>
              <a:rPr lang="en-US" altLang="en-US" sz="1200" b="0" smtClean="0">
                <a:solidFill>
                  <a:srgbClr val="000000"/>
                </a:solidFill>
                <a:cs typeface="Arial" panose="020B0604020202020204" pitchFamily="34" charset="0"/>
              </a:rPr>
              <a:t>© 2009, p.160</a:t>
            </a:r>
          </a:p>
        </p:txBody>
      </p:sp>
    </p:spTree>
    <p:extLst>
      <p:ext uri="{BB962C8B-B14F-4D97-AF65-F5344CB8AC3E}">
        <p14:creationId xmlns:p14="http://schemas.microsoft.com/office/powerpoint/2010/main" val="246620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1843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SWOT 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1028" name="Picture 4" descr="http://ladenbaygin.com/en/wp-content/uploads/2014/07/swo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5967467" cy="450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 Template New PHF logo">
  <a:themeElements>
    <a:clrScheme name="TRAIN Template New PHF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AIN Template New PHF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 Template New PHF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 Template New PHF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TRAIN Template New PHF logo">
  <a:themeElements>
    <a:clrScheme name="TRAIN Template New PHF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AIN Template New PHF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 Template New PHF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 Template New PHF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TRAIN Template New PHF logo">
  <a:themeElements>
    <a:clrScheme name="TRAIN Template New PHF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AIN Template New PHF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 Template New PHF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 Template New PHF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TRAIN Template New PHF logo">
  <a:themeElements>
    <a:clrScheme name="TRAIN Template New PHF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AIN Template New PHF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 Template New PHF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 Template New PHF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TRAIN Template New PHF logo">
  <a:themeElements>
    <a:clrScheme name="TRAIN Template New PHF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AIN Template New PHF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 Template New PHF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 Template New PHF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TRAIN Template New PHF logo">
  <a:themeElements>
    <a:clrScheme name="TRAIN Template New PHF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AIN Template New PHF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 Template New PHF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 Template New PHF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TRAIN Template New PHF logo">
  <a:themeElements>
    <a:clrScheme name="TRAIN Template New PHF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AIN Template New PHF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 Template New PHF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 Template New PHF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TRAIN Template New PHF logo">
  <a:themeElements>
    <a:clrScheme name="TRAIN Template New PHF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AIN Template New PHF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 Template New PHF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 Template New PHF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TRAIN Template New PHF logo">
  <a:themeElements>
    <a:clrScheme name="TRAIN Template New PHF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AIN Template New PHF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 Template New PHF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 Template New PHF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TRAIN Template New PHF logo">
  <a:themeElements>
    <a:clrScheme name="TRAIN Template New PHF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AIN Template New PHF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 Template New PHF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 Template New PHF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TRAIN Template New PHF logo">
  <a:themeElements>
    <a:clrScheme name="TRAIN Template New PHF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AIN Template New PHF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 Template New PHF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 Template New PHF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RAIN Template New PHF logo">
  <a:themeElements>
    <a:clrScheme name="TRAIN Template New PHF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AIN Template New PHF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 Template New PHF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 Template New PHF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TRAIN Template New PHF logo">
  <a:themeElements>
    <a:clrScheme name="TRAIN Template New PHF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AIN Template New PHF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 Template New PHF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 Template New PHF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TRAIN Template New PHF logo">
  <a:themeElements>
    <a:clrScheme name="TRAIN Template New PHF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AIN Template New PHF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 Template New PHF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 Template New PHF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TRAIN Template New PHF logo">
  <a:themeElements>
    <a:clrScheme name="TRAIN Template New PHF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AIN Template New PHF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 Template New PHF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 Template New PHF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TRAIN Template New PHF logo">
  <a:themeElements>
    <a:clrScheme name="TRAIN Template New PHF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AIN Template New PHF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 Template New PHF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 Template New PHF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TRAIN Template New PHF logo">
  <a:themeElements>
    <a:clrScheme name="TRAIN Template New PHF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AIN Template New PHF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 Template New PHF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 Template New PHF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TRAIN Template New PHF logo">
  <a:themeElements>
    <a:clrScheme name="TRAIN Template New PHF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AIN Template New PHF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 Template New PHF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 Template New PHF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TRAIN Template New PHF logo">
  <a:themeElements>
    <a:clrScheme name="TRAIN Template New PHF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AIN Template New PHF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 Template New PHF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 Template New PHF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TRAIN Template New PHF logo">
  <a:themeElements>
    <a:clrScheme name="TRAIN Template New PHF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AIN Template New PHF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 Template New PHF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 Template New PHF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TRAIN Template New PHF logo">
  <a:themeElements>
    <a:clrScheme name="TRAIN Template New PHF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AIN Template New PHF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 Template New PHF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 Template New PHF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TRAIN Template New PHF logo">
  <a:themeElements>
    <a:clrScheme name="TRAIN Template New PHF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AIN Template New PHF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 Template New PHF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 Template New PHF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RAIN Template New PHF logo">
  <a:themeElements>
    <a:clrScheme name="TRAIN Template New PHF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AIN Template New PHF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 Template New PHF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 Template New PHF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TRAIN Template New PHF logo">
  <a:themeElements>
    <a:clrScheme name="TRAIN Template New PHF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AIN Template New PHF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 Template New PHF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 Template New PHF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2.xml><?xml version="1.0" encoding="utf-8"?>
<a:theme xmlns:a="http://schemas.openxmlformats.org/drawingml/2006/main" name="2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3.xml><?xml version="1.0" encoding="utf-8"?>
<a:theme xmlns:a="http://schemas.openxmlformats.org/drawingml/2006/main" name="3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RAIN Template New PHF logo">
  <a:themeElements>
    <a:clrScheme name="TRAIN Template New PHF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AIN Template New PHF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 Template New PHF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 Template New PHF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TRAIN Template New PHF logo">
  <a:themeElements>
    <a:clrScheme name="TRAIN Template New PHF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AIN Template New PHF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 Template New PHF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 Template New PHF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TRAIN Template New PHF logo">
  <a:themeElements>
    <a:clrScheme name="TRAIN Template New PHF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AIN Template New PHF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 Template New PHF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 Template New PHF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TRAIN Template New PHF logo">
  <a:themeElements>
    <a:clrScheme name="TRAIN Template New PHF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AIN Template New PHF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 Template New PHF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 Template New PHF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TRAIN Template New PHF logo">
  <a:themeElements>
    <a:clrScheme name="TRAIN Template New PHF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AIN Template New PHF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 Template New PHF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 Template New PHF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TRAIN Template New PHF logo">
  <a:themeElements>
    <a:clrScheme name="TRAIN Template New PHF 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AIN Template New PHF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 Template New PHF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 Template New PHF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 Template New PHF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6160</TotalTime>
  <Words>1949</Words>
  <Application>Microsoft Office PowerPoint</Application>
  <PresentationFormat>On-screen Show (4:3)</PresentationFormat>
  <Paragraphs>444</Paragraphs>
  <Slides>51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33</vt:i4>
      </vt:variant>
      <vt:variant>
        <vt:lpstr>Slide Titles</vt:lpstr>
      </vt:variant>
      <vt:variant>
        <vt:i4>51</vt:i4>
      </vt:variant>
    </vt:vector>
  </HeadingPairs>
  <TitlesOfParts>
    <vt:vector size="89" baseType="lpstr">
      <vt:lpstr>Arial</vt:lpstr>
      <vt:lpstr>BernhardMod BT</vt:lpstr>
      <vt:lpstr>Calibri</vt:lpstr>
      <vt:lpstr>Calibri Light</vt:lpstr>
      <vt:lpstr>Times New Roman</vt:lpstr>
      <vt:lpstr>TRAIN Template New PHF logo</vt:lpstr>
      <vt:lpstr>1_TRAIN Template New PHF logo</vt:lpstr>
      <vt:lpstr>2_TRAIN Template New PHF logo</vt:lpstr>
      <vt:lpstr>3_TRAIN Template New PHF logo</vt:lpstr>
      <vt:lpstr>4_TRAIN Template New PHF logo</vt:lpstr>
      <vt:lpstr>5_TRAIN Template New PHF logo</vt:lpstr>
      <vt:lpstr>6_TRAIN Template New PHF logo</vt:lpstr>
      <vt:lpstr>7_TRAIN Template New PHF logo</vt:lpstr>
      <vt:lpstr>8_TRAIN Template New PHF logo</vt:lpstr>
      <vt:lpstr>9_TRAIN Template New PHF logo</vt:lpstr>
      <vt:lpstr>10_TRAIN Template New PHF logo</vt:lpstr>
      <vt:lpstr>11_TRAIN Template New PHF logo</vt:lpstr>
      <vt:lpstr>12_TRAIN Template New PHF logo</vt:lpstr>
      <vt:lpstr>13_TRAIN Template New PHF logo</vt:lpstr>
      <vt:lpstr>14_TRAIN Template New PHF logo</vt:lpstr>
      <vt:lpstr>15_TRAIN Template New PHF logo</vt:lpstr>
      <vt:lpstr>16_TRAIN Template New PHF logo</vt:lpstr>
      <vt:lpstr>17_TRAIN Template New PHF logo</vt:lpstr>
      <vt:lpstr>18_TRAIN Template New PHF logo</vt:lpstr>
      <vt:lpstr>19_TRAIN Template New PHF logo</vt:lpstr>
      <vt:lpstr>20_TRAIN Template New PHF logo</vt:lpstr>
      <vt:lpstr>21_TRAIN Template New PHF logo</vt:lpstr>
      <vt:lpstr>22_TRAIN Template New PHF logo</vt:lpstr>
      <vt:lpstr>23_TRAIN Template New PHF logo</vt:lpstr>
      <vt:lpstr>24_TRAIN Template New PHF logo</vt:lpstr>
      <vt:lpstr>25_TRAIN Template New PHF logo</vt:lpstr>
      <vt:lpstr>26_TRAIN Template New PHF logo</vt:lpstr>
      <vt:lpstr>27_TRAIN Template New PHF logo</vt:lpstr>
      <vt:lpstr>28_TRAIN Template New PHF logo</vt:lpstr>
      <vt:lpstr>29_TRAIN Template New PHF logo</vt:lpstr>
      <vt:lpstr>1_Retrospect</vt:lpstr>
      <vt:lpstr>2_Retrospect</vt:lpstr>
      <vt:lpstr>3_Retrospect</vt:lpstr>
      <vt:lpstr>PowerPoint Presentation</vt:lpstr>
      <vt:lpstr>What Is Different About Public Health?</vt:lpstr>
      <vt:lpstr>PowerPoint Presentation</vt:lpstr>
      <vt:lpstr>PowerPoint Presentation</vt:lpstr>
      <vt:lpstr>Problem Solving</vt:lpstr>
      <vt:lpstr>Types of Strategy  </vt:lpstr>
      <vt:lpstr>Aligning Key Systems  </vt:lpstr>
      <vt:lpstr>PowerPoint Presentation</vt:lpstr>
      <vt:lpstr>SWOT  </vt:lpstr>
      <vt:lpstr>Strengths (Internal)</vt:lpstr>
      <vt:lpstr>Weaknesses (Internal)</vt:lpstr>
      <vt:lpstr>Opportunities (External)</vt:lpstr>
      <vt:lpstr>Threats (External)</vt:lpstr>
      <vt:lpstr>Priorities to Focus on using SWOT</vt:lpstr>
      <vt:lpstr>Specific Programs for Teams using SWOT</vt:lpstr>
      <vt:lpstr>Definition of QI</vt:lpstr>
      <vt:lpstr>QI in Public Health</vt:lpstr>
      <vt:lpstr>Organizational Inhibitors</vt:lpstr>
      <vt:lpstr>Why so difficult?  </vt:lpstr>
      <vt:lpstr>Typical Public Health Department Issues</vt:lpstr>
      <vt:lpstr>Benefits of QI to the Public Health Department</vt:lpstr>
      <vt:lpstr>Continuous Improvement Cycle</vt:lpstr>
      <vt:lpstr>PLAN  </vt:lpstr>
      <vt:lpstr>DO </vt:lpstr>
      <vt:lpstr>CHECK/STUDY  </vt:lpstr>
      <vt:lpstr>ACT </vt:lpstr>
      <vt:lpstr>STANDARDIZE</vt:lpstr>
      <vt:lpstr>Organizational Inhibitors</vt:lpstr>
      <vt:lpstr>Importance/Resistance</vt:lpstr>
      <vt:lpstr>PowerPoint Presentation</vt:lpstr>
      <vt:lpstr>The 7 Basic Tools of QI</vt:lpstr>
      <vt:lpstr>7 Basic Tools</vt:lpstr>
      <vt:lpstr>SWOT Comes Into Play</vt:lpstr>
      <vt:lpstr>PowerPoint Presentation</vt:lpstr>
      <vt:lpstr>PowerPoint Presentation</vt:lpstr>
      <vt:lpstr>PowerPoint Presentation</vt:lpstr>
      <vt:lpstr>Mini Team SWOT</vt:lpstr>
      <vt:lpstr>Workforce Development</vt:lpstr>
      <vt:lpstr>Tier 1 Competency Assessment Scores</vt:lpstr>
      <vt:lpstr>Tier 1 Competency Assessment Overview</vt:lpstr>
      <vt:lpstr>Employee Specific Data</vt:lpstr>
      <vt:lpstr>Measurement</vt:lpstr>
      <vt:lpstr>Does the measure:</vt:lpstr>
      <vt:lpstr>Measurement Must Be:</vt:lpstr>
      <vt:lpstr>SMART Goals</vt:lpstr>
      <vt:lpstr>Solution Effect Analysis</vt:lpstr>
      <vt:lpstr>How to Use Solution Effect</vt:lpstr>
      <vt:lpstr>Solution Effect Example</vt:lpstr>
      <vt:lpstr>Gantt Charts</vt:lpstr>
      <vt:lpstr>Gantt Chart – Morning Routine</vt:lpstr>
      <vt:lpstr>Benefits Of Gantt Charts</vt:lpstr>
    </vt:vector>
  </TitlesOfParts>
  <Company>Garfield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preaser</dc:creator>
  <cp:lastModifiedBy>Zachary Sutherland</cp:lastModifiedBy>
  <cp:revision>385</cp:revision>
  <dcterms:created xsi:type="dcterms:W3CDTF">2014-09-19T17:35:12Z</dcterms:created>
  <dcterms:modified xsi:type="dcterms:W3CDTF">2016-03-15T17:50:57Z</dcterms:modified>
</cp:coreProperties>
</file>