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5" r:id="rId9"/>
    <p:sldId id="262" r:id="rId10"/>
    <p:sldId id="266" r:id="rId11"/>
    <p:sldId id="264" r:id="rId12"/>
    <p:sldId id="268" r:id="rId13"/>
    <p:sldId id="267" r:id="rId14"/>
    <p:sldId id="269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6263D6-904A-4D62-ABEC-1D46782F208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B23F05-0401-4F8E-BFCF-F613038540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r>
              <a:rPr lang="en-US" dirty="0" smtClean="0"/>
              <a:t>Hill County Health Department</a:t>
            </a:r>
            <a:br>
              <a:rPr lang="en-US" dirty="0" smtClean="0"/>
            </a:br>
            <a:r>
              <a:rPr lang="en-US" dirty="0" smtClean="0"/>
              <a:t>Performance Management</a:t>
            </a:r>
            <a:br>
              <a:rPr lang="en-US" dirty="0" smtClean="0"/>
            </a:br>
            <a:r>
              <a:rPr lang="en-US" dirty="0" smtClean="0"/>
              <a:t>Logic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3826" y="2438400"/>
            <a:ext cx="2390774" cy="9906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WIC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Increasing opportunities to access healthy foods, improving nutritional understanding, nutritional health, and breastfeeding support for Women, Infants and Children in Hill, Liberty, &amp; Blaine Counties.</a:t>
            </a: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2896044" y="97373"/>
            <a:ext cx="2362200" cy="719654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Data Collection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Collect accurate data that can provide a clear picture of the health needs of WIC clients. 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Staff maintains calibration equipment.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2896044" y="841481"/>
            <a:ext cx="2362200" cy="1028702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Metrics</a:t>
            </a:r>
            <a:r>
              <a:rPr lang="en-US" sz="8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Based on category, # of women &amp; children with low iron.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Based on risk code, # of referrals to Registered Dietician.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cs typeface="Arial" panose="020B0604020202020204" pitchFamily="34" charset="0"/>
              </a:rPr>
              <a:t>#</a:t>
            </a:r>
            <a:r>
              <a:rPr lang="en-US" sz="800" dirty="0" smtClean="0">
                <a:cs typeface="Arial" panose="020B0604020202020204" pitchFamily="34" charset="0"/>
              </a:rPr>
              <a:t> of months between equipment calibration.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 smtClean="0">
              <a:cs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2896044" y="2117832"/>
            <a:ext cx="2396063" cy="701569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endParaRPr lang="en-US" sz="800" b="1" dirty="0" smtClean="0"/>
          </a:p>
          <a:p>
            <a:r>
              <a:rPr lang="en-US" sz="800" b="1" dirty="0" smtClean="0"/>
              <a:t>Referrals &amp;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Provide and assist with referrals to community resources.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Educate community of WIC program &amp; benefits.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896044" y="2819401"/>
            <a:ext cx="2396063" cy="7620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cs typeface="Arial" panose="020B0604020202020204" pitchFamily="34" charset="0"/>
              </a:rPr>
              <a:t>#</a:t>
            </a:r>
            <a:r>
              <a:rPr lang="en-US" sz="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800" dirty="0" smtClean="0">
                <a:cs typeface="Arial" panose="020B0604020202020204" pitchFamily="34" charset="0"/>
              </a:rPr>
              <a:t>of appropriate referrals.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outreach activities per year</a:t>
            </a:r>
            <a:r>
              <a:rPr lang="en-US" sz="800" dirty="0" smtClean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2895366" y="3962401"/>
            <a:ext cx="2358214" cy="58092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endParaRPr lang="en-US" sz="900" b="1" dirty="0" smtClean="0">
              <a:cs typeface="Arial" panose="020B0604020202020204" pitchFamily="34" charset="0"/>
            </a:endParaRPr>
          </a:p>
          <a:p>
            <a:endParaRPr lang="en-US" sz="900" b="1" dirty="0">
              <a:cs typeface="Arial" panose="020B0604020202020204" pitchFamily="34" charset="0"/>
            </a:endParaRPr>
          </a:p>
          <a:p>
            <a:r>
              <a:rPr lang="en-US" sz="800" b="1" dirty="0" smtClean="0">
                <a:cs typeface="Arial" panose="020B0604020202020204" pitchFamily="34" charset="0"/>
              </a:rPr>
              <a:t>Fiscal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WIC is a fiscally sound and sustainable program</a:t>
            </a:r>
          </a:p>
          <a:p>
            <a:endParaRPr lang="en-US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893594" y="4592078"/>
            <a:ext cx="2359986" cy="741923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months WIC is operating within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Average # of participants</a:t>
            </a: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5486401" y="609601"/>
            <a:ext cx="2438400" cy="9144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endParaRPr lang="en-US" sz="800" b="1" dirty="0" smtClean="0"/>
          </a:p>
          <a:p>
            <a:r>
              <a:rPr lang="en-US" sz="800" b="1" dirty="0" smtClean="0"/>
              <a:t>Administration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Perform all aspects of client visit.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Ensure retail stores are compliant with WIC guidelines and rules.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Customer Satisfaction: </a:t>
            </a:r>
            <a:r>
              <a:rPr lang="en-US" sz="800" dirty="0">
                <a:solidFill>
                  <a:schemeClr val="tx1"/>
                </a:solidFill>
                <a:cs typeface="Arial" panose="020B0604020202020204" pitchFamily="34" charset="0"/>
              </a:rPr>
              <a:t>All patients questions are answered, patients served in a timely manner.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486400" y="1524000"/>
            <a:ext cx="2438400" cy="9144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Score on the DPHHS monitoring site visit (2 years)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# of compliant retail stores (3 years or as needed)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# of cashed vouchers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Future: Customer survey results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5502565" y="2979321"/>
            <a:ext cx="2422235" cy="899357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Education/Support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Provide nutritional/breastfeeding education through evidence-based resources.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Provide support and guidance to families that allows them to make informed decisions.</a:t>
            </a: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502565" y="3887389"/>
            <a:ext cx="2422235" cy="608412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Metrics</a:t>
            </a:r>
            <a:r>
              <a:rPr lang="en-US" sz="8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Breastfeeding rates (3, 6 months)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Nutrition Education visits (score on the DPHHS site visit)</a:t>
            </a: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562601" y="5002068"/>
            <a:ext cx="2362199" cy="518391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WIC staff will follow the Workforce </a:t>
            </a:r>
            <a:r>
              <a:rPr lang="en-US" sz="800" dirty="0"/>
              <a:t>D</a:t>
            </a:r>
            <a:r>
              <a:rPr lang="en-US" sz="800" dirty="0" smtClean="0"/>
              <a:t>evelopment Plan.</a:t>
            </a: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5562602" y="5555095"/>
            <a:ext cx="2362198" cy="472209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See Workforce Development Plan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514600" y="1870183"/>
            <a:ext cx="380766" cy="56821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14600" y="2819401"/>
            <a:ext cx="380766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514600" y="3428999"/>
            <a:ext cx="380766" cy="53340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987965" y="3810000"/>
            <a:ext cx="25146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514600" y="3352800"/>
            <a:ext cx="473365" cy="45720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514600" y="3428999"/>
            <a:ext cx="236682" cy="207712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1"/>
          </p:cNvCxnSpPr>
          <p:nvPr/>
        </p:nvCxnSpPr>
        <p:spPr>
          <a:xfrm flipH="1">
            <a:off x="2895366" y="1981200"/>
            <a:ext cx="259103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514600" y="1981200"/>
            <a:ext cx="380766" cy="68580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751283" y="5514830"/>
            <a:ext cx="2811318" cy="247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8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590800"/>
            <a:ext cx="2020888" cy="9683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Hill County Public Health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71800" y="314417"/>
            <a:ext cx="2286986" cy="95462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Family Planning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971800" y="1447800"/>
            <a:ext cx="2324100" cy="73359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Home Visiting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971800" y="2374780"/>
            <a:ext cx="2343150" cy="70020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Immunization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984377" y="3251882"/>
            <a:ext cx="2343151" cy="801299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WIC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995474" y="4343400"/>
            <a:ext cx="2343151" cy="8012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Communicable Disease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95474" y="5486400"/>
            <a:ext cx="2343151" cy="801299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Emergency Preparedness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515803" y="3404282"/>
            <a:ext cx="2375086" cy="68580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Data Collection</a:t>
            </a:r>
            <a:endParaRPr lang="en-US" b="1" dirty="0">
              <a:latin typeface="Arial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520722" y="4495800"/>
            <a:ext cx="2385452" cy="776581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Professional Development</a:t>
            </a:r>
            <a:endParaRPr lang="en-US" b="1" dirty="0">
              <a:latin typeface="Arial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524188" y="5678099"/>
            <a:ext cx="2359011" cy="60960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Reporting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49488" y="3559175"/>
            <a:ext cx="722312" cy="784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60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3826" y="2209800"/>
            <a:ext cx="2314574" cy="83820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>
                <a:latin typeface="Arial" charset="0"/>
              </a:rPr>
              <a:t>Communicable Disease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Prevent and control the spread of Communicable Disease through </a:t>
            </a:r>
            <a:r>
              <a:rPr lang="en-US" sz="900" dirty="0" err="1" smtClean="0"/>
              <a:t>investigation,education</a:t>
            </a:r>
            <a:r>
              <a:rPr lang="en-US" sz="900" dirty="0" smtClean="0"/>
              <a:t> and treatment in Hill County’s jurisdiction.</a:t>
            </a: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3265414" y="335633"/>
            <a:ext cx="2429164" cy="605353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Data Collection/ Reporting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Collect accurate and timely data to identify outbreaks and emerging health concerns.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3265414" y="963687"/>
            <a:ext cx="2438401" cy="798945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Metrics</a:t>
            </a:r>
            <a:r>
              <a:rPr lang="en-US" sz="8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Ensure timeliness and completeness standards are met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Reconcile QI-4 reconciliations in one year</a:t>
            </a:r>
          </a:p>
          <a:p>
            <a:endParaRPr lang="en-US" sz="900" dirty="0" smtClean="0">
              <a:cs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3299691" y="2209800"/>
            <a:ext cx="2415309" cy="60960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 Community Education</a:t>
            </a:r>
            <a:endParaRPr lang="en-US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Community is provided information on communicable disease issues.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3299690" y="2819400"/>
            <a:ext cx="2415311" cy="550244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Metrics:</a:t>
            </a:r>
            <a:endParaRPr lang="en-US" sz="800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media outlets to provide increased community awareness</a:t>
            </a:r>
            <a:r>
              <a:rPr lang="en-US" sz="800" dirty="0" smtClean="0">
                <a:cs typeface="Arial" panose="020B0604020202020204" pitchFamily="34" charset="0"/>
              </a:rPr>
              <a:t>.</a:t>
            </a:r>
            <a:endParaRPr lang="en-US" sz="800" dirty="0" smtClean="0"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38400" y="801255"/>
            <a:ext cx="838200" cy="140854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" idx="3"/>
          </p:cNvCxnSpPr>
          <p:nvPr/>
        </p:nvCxnSpPr>
        <p:spPr>
          <a:xfrm flipH="1">
            <a:off x="2438400" y="2628900"/>
            <a:ext cx="838199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3285838" y="3979244"/>
            <a:ext cx="2429162" cy="668956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Communicable disease staff will follow the Workforce </a:t>
            </a:r>
            <a:r>
              <a:rPr lang="en-US" sz="800" dirty="0"/>
              <a:t>D</a:t>
            </a:r>
            <a:r>
              <a:rPr lang="en-US" sz="800" dirty="0" smtClean="0"/>
              <a:t>evelopment Plan.</a:t>
            </a: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3296172" y="4648200"/>
            <a:ext cx="2418827" cy="60960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See Workforce Development Plan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438400" y="3094523"/>
            <a:ext cx="838199" cy="88472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8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/>
      <p:bldP spid="4" grpId="0" animBg="1"/>
      <p:bldP spid="5" grpId="0" animBg="1"/>
      <p:bldP spid="6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590800"/>
            <a:ext cx="2020888" cy="9683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Hill County Public Health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71800" y="314417"/>
            <a:ext cx="2286986" cy="95462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Family Planning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971800" y="1447800"/>
            <a:ext cx="2324100" cy="73359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Home Visiting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971800" y="2374780"/>
            <a:ext cx="2343150" cy="70020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Immunization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984377" y="3251882"/>
            <a:ext cx="2343151" cy="801299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WIC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995474" y="4343400"/>
            <a:ext cx="2343151" cy="801299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Communicable Disease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95474" y="5486400"/>
            <a:ext cx="2343151" cy="801299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Emergency Preparedness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49488" y="3559175"/>
            <a:ext cx="722312" cy="1927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3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2057400"/>
            <a:ext cx="2314574" cy="1143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>
                <a:latin typeface="Arial" charset="0"/>
              </a:rPr>
              <a:t>Emergency Preparedness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Upgrade and enhance local Public Health capacity to respond to events impacting public health, through planning, assessment, and development of preparedness and response activities.</a:t>
            </a: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3285837" y="819149"/>
            <a:ext cx="2429164" cy="762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Preparedness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Support preparedness for and response to emergencies, threats, and disasters with Public Health implications.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3285837" y="1581148"/>
            <a:ext cx="2429164" cy="123825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Metrics</a:t>
            </a:r>
            <a:r>
              <a:rPr lang="en-US" sz="8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cs typeface="Arial" panose="020B0604020202020204" pitchFamily="34" charset="0"/>
              </a:rPr>
              <a:t>%</a:t>
            </a:r>
            <a:r>
              <a:rPr lang="en-US" sz="800" dirty="0" smtClean="0">
                <a:cs typeface="Arial" panose="020B0604020202020204" pitchFamily="34" charset="0"/>
              </a:rPr>
              <a:t> </a:t>
            </a:r>
            <a:r>
              <a:rPr lang="en-US" sz="800" dirty="0" smtClean="0">
                <a:cs typeface="Arial" panose="020B0604020202020204" pitchFamily="34" charset="0"/>
              </a:rPr>
              <a:t>of HANS </a:t>
            </a:r>
            <a:r>
              <a:rPr lang="en-US" sz="800" dirty="0" smtClean="0">
                <a:cs typeface="Arial" panose="020B0604020202020204" pitchFamily="34" charset="0"/>
              </a:rPr>
              <a:t>distributed &amp; forwarded to the State</a:t>
            </a:r>
            <a:endParaRPr lang="en-US" sz="800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cs typeface="Arial" panose="020B0604020202020204" pitchFamily="34" charset="0"/>
              </a:rPr>
              <a:t>%</a:t>
            </a:r>
            <a:r>
              <a:rPr lang="en-US" sz="800" dirty="0" smtClean="0">
                <a:cs typeface="Arial" panose="020B0604020202020204" pitchFamily="34" charset="0"/>
              </a:rPr>
              <a:t> of responses to </a:t>
            </a:r>
            <a:r>
              <a:rPr lang="en-US" sz="800" dirty="0" smtClean="0">
                <a:cs typeface="Arial" panose="020B0604020202020204" pitchFamily="34" charset="0"/>
              </a:rPr>
              <a:t>tests of HAN </a:t>
            </a:r>
            <a:r>
              <a:rPr lang="en-US" sz="800" smtClean="0">
                <a:cs typeface="Arial" panose="020B0604020202020204" pitchFamily="34" charset="0"/>
              </a:rPr>
              <a:t>system </a:t>
            </a:r>
            <a:endParaRPr lang="en-US" sz="8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% of successful 24/7 notification system (State)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% of successful 24/7 notification system (Local)</a:t>
            </a: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3290319" y="3581400"/>
            <a:ext cx="2429164" cy="685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All staff will follow the Workforce Development Plan.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3281355" y="4267200"/>
            <a:ext cx="2429164" cy="5656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Metrics</a:t>
            </a:r>
            <a:r>
              <a:rPr lang="en-US" sz="8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See Workforce Development Plan.</a:t>
            </a:r>
            <a:endParaRPr lang="en-US" sz="900" dirty="0" smtClean="0"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66974" y="1752600"/>
            <a:ext cx="814381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466974" y="3057525"/>
            <a:ext cx="814381" cy="523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23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590800"/>
            <a:ext cx="2020888" cy="9683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Hill County Public Health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267200" y="304800"/>
            <a:ext cx="2286986" cy="95462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Family Planning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267200" y="1538002"/>
            <a:ext cx="2324100" cy="73359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Home Visiting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274731" y="2418079"/>
            <a:ext cx="2343150" cy="70020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Immunization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267200" y="3267419"/>
            <a:ext cx="2343151" cy="801299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WIC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285695" y="5486400"/>
            <a:ext cx="2343151" cy="801299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Emergency Preparedness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267200" y="4373413"/>
            <a:ext cx="2343151" cy="801299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Communicable Disease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249488" y="1143000"/>
            <a:ext cx="1941512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4" idx="1"/>
          </p:cNvCxnSpPr>
          <p:nvPr/>
        </p:nvCxnSpPr>
        <p:spPr>
          <a:xfrm flipV="1">
            <a:off x="2249488" y="1904799"/>
            <a:ext cx="2017712" cy="990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3"/>
            <a:endCxn id="5" idx="1"/>
          </p:cNvCxnSpPr>
          <p:nvPr/>
        </p:nvCxnSpPr>
        <p:spPr>
          <a:xfrm flipV="1">
            <a:off x="2249488" y="2768183"/>
            <a:ext cx="2025243" cy="306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249488" y="3429000"/>
            <a:ext cx="2017712" cy="239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49488" y="3548534"/>
            <a:ext cx="2017712" cy="102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249488" y="3559175"/>
            <a:ext cx="2036207" cy="1927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1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590800"/>
            <a:ext cx="2020888" cy="9683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Hill County Public Health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71800" y="314417"/>
            <a:ext cx="2286986" cy="954623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Family Planning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971800" y="1447800"/>
            <a:ext cx="2324100" cy="73359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Home Visiting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971800" y="2374780"/>
            <a:ext cx="2343150" cy="70020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Immunization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984377" y="3251882"/>
            <a:ext cx="2343151" cy="801299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WIC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995474" y="4343400"/>
            <a:ext cx="2343151" cy="801299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Communicable Disease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95474" y="5486400"/>
            <a:ext cx="2343151" cy="801299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Emergency Preparedness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553389" y="190500"/>
            <a:ext cx="2375086" cy="685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Administration</a:t>
            </a: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571104" y="1018645"/>
            <a:ext cx="2385452" cy="62336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Direct Patient Care and Education</a:t>
            </a:r>
            <a:endParaRPr lang="en-US" b="1" dirty="0">
              <a:latin typeface="Arial" charset="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5571104" y="1762147"/>
            <a:ext cx="2385452" cy="62579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Fiscal Management</a:t>
            </a:r>
            <a:endParaRPr lang="en-US" b="1" dirty="0">
              <a:latin typeface="Arial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564014" y="2522360"/>
            <a:ext cx="2385452" cy="85161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Community Education &amp; Outreach</a:t>
            </a:r>
            <a:endParaRPr lang="en-US" b="1" dirty="0">
              <a:latin typeface="Arial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574647" y="3465967"/>
            <a:ext cx="2359011" cy="79406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Billing and Eligibility</a:t>
            </a:r>
            <a:endParaRPr lang="en-US" b="1" dirty="0">
              <a:latin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49488" y="1269040"/>
            <a:ext cx="722312" cy="132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581470" y="4343400"/>
            <a:ext cx="2375086" cy="685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26688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3826" y="2438400"/>
            <a:ext cx="2314574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en-US" sz="900" b="1" dirty="0" smtClean="0">
              <a:latin typeface="Arial" charset="0"/>
            </a:endParaRPr>
          </a:p>
          <a:p>
            <a:endParaRPr lang="en-US" sz="900" b="1" dirty="0">
              <a:latin typeface="Arial" charset="0"/>
            </a:endParaRPr>
          </a:p>
          <a:p>
            <a:r>
              <a:rPr lang="en-US" sz="1000" b="1" dirty="0" smtClean="0">
                <a:latin typeface="Arial" charset="0"/>
              </a:rPr>
              <a:t>Family Planning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To provide affordable, confidential, quality reproductive  health services.</a:t>
            </a:r>
          </a:p>
          <a:p>
            <a:endParaRPr lang="en-US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2971800" y="762000"/>
            <a:ext cx="2438400" cy="66270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>
                <a:latin typeface="Arial" charset="0"/>
              </a:rPr>
              <a:t>Administration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Records are complete &amp; have appropriate documentation (Internal Medical Audit)</a:t>
            </a: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2971801" y="1438564"/>
            <a:ext cx="2438399" cy="49991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>
                <a:latin typeface="Arial" charset="0"/>
              </a:rPr>
              <a:t>Metrics</a:t>
            </a:r>
            <a:r>
              <a:rPr lang="en-US" sz="9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Internal Medical Audit (report favorable)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976419" y="2639891"/>
            <a:ext cx="2433781" cy="63670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Fiscal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Family Planning is a fiscally sound and  sustainable program.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2971801" y="3278909"/>
            <a:ext cx="2438399" cy="586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Family Planning is operating within budget (refer to monthly FAS)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971800" y="4611254"/>
            <a:ext cx="2438400" cy="76200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>
                <a:cs typeface="Arial" panose="020B0604020202020204" pitchFamily="34" charset="0"/>
              </a:rPr>
              <a:t>Billing &amp; Eligibility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Billing is completed  timely &amp; efficiently.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cs typeface="Arial" panose="020B0604020202020204" pitchFamily="34" charset="0"/>
              </a:rPr>
              <a:t>Patients are screened for financial eligibility so that the right people get the right program.</a:t>
            </a:r>
            <a:r>
              <a:rPr lang="en-US" sz="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2971800" y="5410200"/>
            <a:ext cx="2438400" cy="75324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% of clients with a financial screen annually.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 claims past 120 days and/or denied claims.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Chart review (bi-annual)</a:t>
            </a: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724236" y="922482"/>
            <a:ext cx="2209801" cy="81395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Direct Patient Care &amp; Patient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Customer satisfaction: All patients questions are answered, patients served in a timely manner.</a:t>
            </a:r>
            <a:endParaRPr lang="en-US" sz="800" dirty="0">
              <a:cs typeface="Arial" panose="020B0604020202020204" pitchFamily="34" charset="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5724236" y="1750291"/>
            <a:ext cx="2209801" cy="59574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Customer survey results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# total patients.</a:t>
            </a: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687291" y="2788245"/>
            <a:ext cx="2237510" cy="97671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>
                <a:latin typeface="Arial" charset="0"/>
              </a:rPr>
              <a:t>Community Education &amp;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Community is aware of Family Planning services.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Community is educated on reproductive health and STI’s.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Condoms are accessible to community members.</a:t>
            </a: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687291" y="3764955"/>
            <a:ext cx="2237510" cy="73788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>
                <a:latin typeface="Arial" charset="0"/>
              </a:rPr>
              <a:t>Metrics</a:t>
            </a:r>
            <a:r>
              <a:rPr lang="en-US" sz="900" b="1" dirty="0" smtClean="0"/>
              <a:t>:</a:t>
            </a:r>
            <a:endParaRPr lang="en-US" sz="900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Native American clients.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condoms distributed.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outreach events.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438400" y="1438564"/>
            <a:ext cx="533400" cy="999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438400" y="3124200"/>
            <a:ext cx="5334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438400" y="3276600"/>
            <a:ext cx="533401" cy="1334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5687292" y="4876800"/>
            <a:ext cx="2246746" cy="51839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Family Planning staff will follow the Workforce </a:t>
            </a:r>
            <a:r>
              <a:rPr lang="en-US" sz="800" dirty="0"/>
              <a:t>D</a:t>
            </a:r>
            <a:r>
              <a:rPr lang="en-US" sz="800" dirty="0" smtClean="0"/>
              <a:t>evelopment Plan.</a:t>
            </a: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5687292" y="5395191"/>
            <a:ext cx="2237509" cy="47220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See Workforce Development Plan</a:t>
            </a:r>
          </a:p>
        </p:txBody>
      </p: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>
            <a:off x="2438400" y="2048164"/>
            <a:ext cx="3285836" cy="466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410200" y="4419600"/>
            <a:ext cx="314037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124200" y="44196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2438400" y="3124200"/>
            <a:ext cx="685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334000" y="2438400"/>
            <a:ext cx="353291" cy="349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38400" y="2438400"/>
            <a:ext cx="2895600" cy="174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78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590800"/>
            <a:ext cx="2020888" cy="9683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Hill County Public Health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71800" y="314417"/>
            <a:ext cx="2286986" cy="95462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Family Planning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971800" y="1447800"/>
            <a:ext cx="2324100" cy="73359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Home Visiting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971800" y="2374780"/>
            <a:ext cx="2343150" cy="7002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Immunization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984377" y="3251882"/>
            <a:ext cx="2343151" cy="801299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WIC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995474" y="4343400"/>
            <a:ext cx="2343151" cy="801299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Communicable Disease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95474" y="5486400"/>
            <a:ext cx="2343151" cy="801299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Emergency Preparedness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516582" y="1066800"/>
            <a:ext cx="2375086" cy="685800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Billing &amp; Eligibility</a:t>
            </a:r>
            <a:endParaRPr lang="en-US" b="1" dirty="0">
              <a:latin typeface="Arial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516582" y="1876639"/>
            <a:ext cx="2385452" cy="623361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Education &amp; Outreach</a:t>
            </a:r>
            <a:endParaRPr lang="en-US" b="1" dirty="0">
              <a:latin typeface="Arial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543023" y="2757210"/>
            <a:ext cx="2359011" cy="103147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Administration of Immunizations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554031" y="3962400"/>
            <a:ext cx="2359011" cy="1017069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Quality Assurance Based on ACIP Recommendations</a:t>
            </a:r>
            <a:endParaRPr lang="en-US" sz="1200" b="1" dirty="0">
              <a:latin typeface="Arial" charset="0"/>
            </a:endParaRPr>
          </a:p>
        </p:txBody>
      </p:sp>
      <p:cxnSp>
        <p:nvCxnSpPr>
          <p:cNvPr id="19" name="Straight Arrow Connector 18"/>
          <p:cNvCxnSpPr>
            <a:endCxn id="5" idx="1"/>
          </p:cNvCxnSpPr>
          <p:nvPr/>
        </p:nvCxnSpPr>
        <p:spPr>
          <a:xfrm flipV="1">
            <a:off x="2249488" y="2724884"/>
            <a:ext cx="722312" cy="170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554031" y="5144699"/>
            <a:ext cx="2375086" cy="685800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Professional Development</a:t>
            </a: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7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9" grpId="0" animBg="1"/>
      <p:bldP spid="10" grpId="0" animBg="1"/>
      <p:bldP spid="12" grpId="0" animBg="1"/>
      <p:bldP spid="13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2590800"/>
            <a:ext cx="2013319" cy="762001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1000" b="1" dirty="0" smtClean="0">
                <a:latin typeface="Arial" charset="0"/>
              </a:rPr>
              <a:t>Immunization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Hill County residents are protected from vaccine preventable diseases.</a:t>
            </a: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2819400" y="309047"/>
            <a:ext cx="2374532" cy="605353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Billing &amp; Eligibility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Clients are screened and linked to the appropriate immunization programs.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Billing is completed timely and efficiently.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2819400" y="914400"/>
            <a:ext cx="2375271" cy="571502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Metrics</a:t>
            </a:r>
            <a:r>
              <a:rPr lang="en-US" sz="8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program assignment inaccuracies.</a:t>
            </a:r>
            <a:endParaRPr lang="en-US" sz="800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cs typeface="Arial" panose="020B0604020202020204" pitchFamily="34" charset="0"/>
              </a:rPr>
              <a:t># </a:t>
            </a:r>
            <a:r>
              <a:rPr lang="en-US" sz="800" dirty="0" smtClean="0">
                <a:cs typeface="Arial" panose="020B0604020202020204" pitchFamily="34" charset="0"/>
              </a:rPr>
              <a:t>of </a:t>
            </a:r>
            <a:r>
              <a:rPr lang="en-US" sz="800" dirty="0">
                <a:cs typeface="Arial" panose="020B0604020202020204" pitchFamily="34" charset="0"/>
              </a:rPr>
              <a:t>claims past 120 days.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 smtClean="0">
              <a:cs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2819400" y="1866282"/>
            <a:ext cx="2355272" cy="1257918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Education &amp;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In Hill County, there is  a provider coalition focused on immunizations. (HIT)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Daycare immunization records are screened for up-to-date status.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Provide 3-4 community educational opportunities about immunizations.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Work with schools to ensure compliance with immunization rules.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819400" y="3124200"/>
            <a:ext cx="2349133" cy="790934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meetings. (HIT)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% of licensed daycare reviews.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 community educational 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dirty="0" smtClean="0">
                <a:cs typeface="Arial" panose="020B0604020202020204" pitchFamily="34" charset="0"/>
              </a:rPr>
              <a:t>opportunities given about immunizations.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2819400" y="4343400"/>
            <a:ext cx="2355273" cy="1066800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Administration of Immunizations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Patients are educated on CDC and ACIP recommendations at every encounter to ensure there are no missed opportunities.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Timely completion of inventory.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All consented immunizations entered into the state registry (end of each month).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819400" y="5400964"/>
            <a:ext cx="2362205" cy="805645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immunization errors (related to 6 R’s).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Vaccine inventory matches immunizations given (monthly).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missed opportunities (DPHHS report).</a:t>
            </a: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5638801" y="400051"/>
            <a:ext cx="2209800" cy="1466231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Quality Assurance Based on ACIP Recommendations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Vaccine Information Sheets are </a:t>
            </a:r>
            <a:r>
              <a:rPr lang="en-US" sz="800" dirty="0" smtClean="0"/>
              <a:t>current &amp; distributed at each visit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Vaccine integrity is maintained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Best practices from the CDC and ACIP are followed to ensure: client safety; staff safety and education; and 6 R’s</a:t>
            </a:r>
            <a:r>
              <a:rPr lang="en-US" sz="8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Standing orders are current and reflect ACIP recommendations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638801" y="1866283"/>
            <a:ext cx="2209800" cy="724518"/>
          </a:xfrm>
          <a:prstGeom prst="rect">
            <a:avLst/>
          </a:prstGeom>
          <a:ln>
            <a:solidFill>
              <a:srgbClr val="FFFF99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# of cold-chain temperature excursions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S</a:t>
            </a:r>
            <a:r>
              <a:rPr lang="en-US" sz="800" dirty="0" smtClean="0"/>
              <a:t>tanding orders reviewed annually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5687292" y="3491958"/>
            <a:ext cx="2161309" cy="518391"/>
          </a:xfrm>
          <a:prstGeom prst="rect">
            <a:avLst/>
          </a:prstGeom>
          <a:ln>
            <a:solidFill>
              <a:srgbClr val="FFFF99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Immunization program staff will follow the Workforce </a:t>
            </a:r>
            <a:r>
              <a:rPr lang="en-US" sz="800" dirty="0"/>
              <a:t>D</a:t>
            </a:r>
            <a:r>
              <a:rPr lang="en-US" sz="800" dirty="0" smtClean="0"/>
              <a:t>evelopment Plan.</a:t>
            </a: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5687292" y="4010349"/>
            <a:ext cx="2161309" cy="472209"/>
          </a:xfrm>
          <a:prstGeom prst="rect">
            <a:avLst/>
          </a:prstGeom>
          <a:ln>
            <a:solidFill>
              <a:srgbClr val="FFFF99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See Workforce Development Plan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318119" y="1485902"/>
            <a:ext cx="501281" cy="1104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318119" y="2819400"/>
            <a:ext cx="5012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318119" y="3352801"/>
            <a:ext cx="501281" cy="990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819400" y="1600200"/>
            <a:ext cx="281940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318119" y="1600200"/>
            <a:ext cx="501281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819400" y="4010349"/>
            <a:ext cx="281940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318119" y="3276600"/>
            <a:ext cx="501281" cy="733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09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590800"/>
            <a:ext cx="2020888" cy="9683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Hill County Public Health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71800" y="314417"/>
            <a:ext cx="2286986" cy="95462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Family Planning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971800" y="1447800"/>
            <a:ext cx="2324100" cy="733593"/>
          </a:xfrm>
          <a:prstGeom prst="rect">
            <a:avLst/>
          </a:prstGeom>
          <a:solidFill>
            <a:schemeClr val="accent4"/>
          </a:solidFill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Home Visiting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971800" y="2374780"/>
            <a:ext cx="2343150" cy="70020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Immunization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984377" y="3251882"/>
            <a:ext cx="2343151" cy="801299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WIC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995474" y="4343400"/>
            <a:ext cx="2343151" cy="801299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Communicable Disease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95474" y="5486400"/>
            <a:ext cx="2343151" cy="801299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Emergency Preparedness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559846" y="266341"/>
            <a:ext cx="2375086" cy="685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Community Outreach</a:t>
            </a:r>
            <a:endParaRPr lang="en-US" b="1" dirty="0">
              <a:latin typeface="Arial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577833" y="1233962"/>
            <a:ext cx="2385452" cy="62336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Program Operations</a:t>
            </a:r>
            <a:endParaRPr lang="en-US" b="1" dirty="0">
              <a:latin typeface="Arial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591053" y="2075061"/>
            <a:ext cx="2359011" cy="103147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Team Building and Professional Development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5600924" y="3309631"/>
            <a:ext cx="2375086" cy="685800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Professional Development</a:t>
            </a:r>
            <a:endParaRPr lang="en-US" b="1" dirty="0"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49488" y="2181393"/>
            <a:ext cx="722312" cy="543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95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9" grpId="0" animBg="1"/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3826" y="2286000"/>
            <a:ext cx="2466974" cy="1373392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>
                <a:latin typeface="Arial" charset="0"/>
              </a:rPr>
              <a:t>Nurse-Family Partnership/ Home Visiting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Promote health and development for first-time, low-income  pregnant women and their infants by: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Improving school readiness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Decreasing abuse and neglect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Increasing self-sufficiency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Increasing appropriate referrals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Increasing positive pregnancy outcomes</a:t>
            </a: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3352800" y="618836"/>
            <a:ext cx="2285999" cy="533400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Community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NFP will be promoted within the community.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3352799" y="1143000"/>
            <a:ext cx="2285999" cy="571500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>
                <a:latin typeface="Arial" charset="0"/>
              </a:rPr>
              <a:t>Metrics</a:t>
            </a:r>
            <a:r>
              <a:rPr lang="en-US" sz="8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Total # of referrals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of NFP outreach activities</a:t>
            </a: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3352800" y="2492656"/>
            <a:ext cx="2285998" cy="793538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Program Operations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NFP grant and program requirements are met.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NFP model fidelity is met.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Public Health Concepts are promoted.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3352800" y="3295430"/>
            <a:ext cx="2285998" cy="800696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8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Active clients.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# Group Connections offered.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% of children enrolled in NFP who are up-to-date </a:t>
            </a:r>
            <a:r>
              <a:rPr lang="en-US" sz="800" smtClean="0">
                <a:cs typeface="Arial" panose="020B0604020202020204" pitchFamily="34" charset="0"/>
              </a:rPr>
              <a:t>on immunizations.</a:t>
            </a:r>
            <a:endParaRPr lang="en-US" sz="800" dirty="0" smtClean="0">
              <a:cs typeface="Arial" panose="020B0604020202020204" pitchFamily="34" charset="0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3352801" y="4800600"/>
            <a:ext cx="2285997" cy="518391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NFP staff will follow the Workforce </a:t>
            </a:r>
            <a:r>
              <a:rPr lang="en-US" sz="800" dirty="0"/>
              <a:t>D</a:t>
            </a:r>
            <a:r>
              <a:rPr lang="en-US" sz="800" dirty="0" smtClean="0"/>
              <a:t>evelopment Plan.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3352801" y="5318991"/>
            <a:ext cx="2285997" cy="472209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900" b="1" dirty="0" smtClean="0"/>
              <a:t>Metrics: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cs typeface="Arial" panose="020B0604020202020204" pitchFamily="34" charset="0"/>
              </a:rPr>
              <a:t>See Workforce Development Plan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90800" y="1714500"/>
            <a:ext cx="762001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590800" y="2743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590800" y="3659392"/>
            <a:ext cx="762001" cy="1141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63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590800"/>
            <a:ext cx="2020888" cy="9683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Hill County Public Health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71800" y="314417"/>
            <a:ext cx="2286986" cy="95462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Family Planning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971800" y="1447800"/>
            <a:ext cx="2324100" cy="73359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Home Visiting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971800" y="2374780"/>
            <a:ext cx="2343150" cy="700207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Immunization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984377" y="3251882"/>
            <a:ext cx="2343151" cy="801299"/>
          </a:xfrm>
          <a:prstGeom prst="rect">
            <a:avLst/>
          </a:prstGeom>
          <a:solidFill>
            <a:srgbClr val="99FF99"/>
          </a:solidFill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WIC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995474" y="4343400"/>
            <a:ext cx="2343151" cy="801299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Communicable Disease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95474" y="5486400"/>
            <a:ext cx="2343151" cy="801299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latin typeface="Arial" charset="0"/>
              </a:rPr>
              <a:t>Emergency Preparedness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5562600" y="1743319"/>
            <a:ext cx="2375086" cy="6858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Data Collection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5562600" y="2570183"/>
            <a:ext cx="2375086" cy="6858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Outreach/Referrals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5562600" y="3427384"/>
            <a:ext cx="2385452" cy="625797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Fiscal Management</a:t>
            </a:r>
            <a:endParaRPr lang="en-US" b="1" dirty="0">
              <a:latin typeface="Arial" charset="0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5572966" y="4191000"/>
            <a:ext cx="2375086" cy="6858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Administration</a:t>
            </a:r>
            <a:endParaRPr lang="en-US" b="1" dirty="0">
              <a:latin typeface="Arial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72966" y="5029200"/>
            <a:ext cx="2375086" cy="6858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latin typeface="Arial" charset="0"/>
              </a:rPr>
              <a:t>Education/Support</a:t>
            </a:r>
          </a:p>
        </p:txBody>
      </p:sp>
    </p:spTree>
    <p:extLst>
      <p:ext uri="{BB962C8B-B14F-4D97-AF65-F5344CB8AC3E}">
        <p14:creationId xmlns:p14="http://schemas.microsoft.com/office/powerpoint/2010/main" val="211047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453</TotalTime>
  <Words>1231</Words>
  <Application>Microsoft Office PowerPoint</Application>
  <PresentationFormat>On-screen Show (4:3)</PresentationFormat>
  <Paragraphs>241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2</vt:lpstr>
      <vt:lpstr>Opulent</vt:lpstr>
      <vt:lpstr>Hill County Health Department Performance Management Logic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Hill County Health Department Performance Management Logic Models</dc:title>
  <dc:creator>Jessica Kennedy</dc:creator>
  <cp:lastModifiedBy>Jessica Kennedy</cp:lastModifiedBy>
  <cp:revision>72</cp:revision>
  <cp:lastPrinted>2016-03-02T15:15:07Z</cp:lastPrinted>
  <dcterms:created xsi:type="dcterms:W3CDTF">2016-01-06T16:23:55Z</dcterms:created>
  <dcterms:modified xsi:type="dcterms:W3CDTF">2016-05-12T20:23:00Z</dcterms:modified>
</cp:coreProperties>
</file>